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490" r:id="rId3"/>
    <p:sldId id="498" r:id="rId4"/>
    <p:sldId id="335" r:id="rId5"/>
    <p:sldId id="506" r:id="rId6"/>
    <p:sldId id="495" r:id="rId7"/>
    <p:sldId id="508" r:id="rId8"/>
    <p:sldId id="509" r:id="rId9"/>
    <p:sldId id="510" r:id="rId10"/>
    <p:sldId id="487" r:id="rId11"/>
    <p:sldId id="479" r:id="rId12"/>
    <p:sldId id="513" r:id="rId13"/>
    <p:sldId id="514" r:id="rId14"/>
    <p:sldId id="515" r:id="rId15"/>
    <p:sldId id="269" r:id="rId16"/>
    <p:sldId id="334" r:id="rId17"/>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6" autoAdjust="0"/>
    <p:restoredTop sz="94660"/>
  </p:normalViewPr>
  <p:slideViewPr>
    <p:cSldViewPr snapToGrid="0" showGuides="1">
      <p:cViewPr varScale="1">
        <p:scale>
          <a:sx n="57" d="100"/>
          <a:sy n="57" d="100"/>
        </p:scale>
        <p:origin x="96" y="1488"/>
      </p:cViewPr>
      <p:guideLst>
        <p:guide orient="horz" pos="2160"/>
        <p:guide pos="3840"/>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374735" cy="1265254"/>
            <a:chOff x="9198889" y="2670931"/>
            <a:chExt cx="8374735"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1" y="3141995"/>
              <a:ext cx="5676493" cy="523220"/>
            </a:xfrm>
            <a:prstGeom prst="rect">
              <a:avLst/>
            </a:prstGeom>
            <a:noFill/>
          </p:spPr>
          <p:txBody>
            <a:bodyPr wrap="square" rtlCol="0">
              <a:spAutoFit/>
            </a:bodyPr>
            <a:lstStyle/>
            <a:p>
              <a:pPr algn="ctr"/>
              <a:r>
                <a:rPr lang="ar-SY" sz="2800" dirty="0">
                  <a:latin typeface="Cooper Black" panose="0208090404030B020404" pitchFamily="18" charset="0"/>
                </a:rPr>
                <a:t>حياة النبي محمد صلى الله عليه وسلم قبل البعثة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427903" y="2921429"/>
            <a:ext cx="8525167"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التجارة كانت تعتمد على مبدأ المقايضة بين البلدان وشراء البضائع الغير متوفرة لديهم , فمثلاً كانوا يذهبون إلى بلاد الشام لشراء المواد الغذائية ويذهبون لليمن لشراء التوابل والعطور</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092011" y="390674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2057" y="3449280"/>
              <a:ext cx="5638332" cy="461665"/>
            </a:xfrm>
            <a:prstGeom prst="rect">
              <a:avLst/>
            </a:prstGeom>
            <a:noFill/>
          </p:spPr>
          <p:txBody>
            <a:bodyPr wrap="square" rtlCol="0">
              <a:spAutoFit/>
            </a:bodyPr>
            <a:lstStyle/>
            <a:p>
              <a:pPr algn="r"/>
              <a:r>
                <a:rPr lang="ar-SY" sz="2400" dirty="0">
                  <a:latin typeface="Century Gothic" panose="020B0502020202020204" pitchFamily="34" charset="0"/>
                </a:rPr>
                <a:t>يستنتج الطلبة أبرز رحلات التجارة قديماً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 </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789002"/>
                <a:chOff x="5162561" y="1484950"/>
                <a:chExt cx="5116090" cy="78900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461665"/>
                </a:xfrm>
                <a:prstGeom prst="rect">
                  <a:avLst/>
                </a:prstGeom>
                <a:noFill/>
              </p:spPr>
              <p:txBody>
                <a:bodyPr wrap="square" rtlCol="0">
                  <a:spAutoFit/>
                </a:bodyPr>
                <a:lstStyle/>
                <a:p>
                  <a:pPr algn="r"/>
                  <a:r>
                    <a:rPr lang="ar-SY" sz="2400" dirty="0">
                      <a:latin typeface="Century Gothic" panose="020B0502020202020204" pitchFamily="34" charset="0"/>
                    </a:rPr>
                    <a:t>حياة النبي محمد صلى الله عليه وسلم قبل البعثة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1064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تجديد بناء الكعبة :</a:t>
            </a:r>
            <a:endParaRPr lang="en-US"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848336"/>
            <a:ext cx="5709223" cy="1754326"/>
          </a:xfrm>
          <a:prstGeom prst="rect">
            <a:avLst/>
          </a:prstGeom>
          <a:noFill/>
        </p:spPr>
        <p:txBody>
          <a:bodyPr wrap="square" rtlCol="0">
            <a:spAutoFit/>
          </a:bodyPr>
          <a:lstStyle/>
          <a:p>
            <a:pPr algn="r"/>
            <a:r>
              <a:rPr lang="ar-SY" dirty="0">
                <a:latin typeface="Century Gothic" panose="020B0502020202020204" pitchFamily="34" charset="0"/>
              </a:rPr>
              <a:t>شارك الرسول محمد صلى الله عليه وسلم في تجديد بناء الكعبة , فكان ينقل الحجارة للبناء . ولمّا اختلفت القبائل فيمن يضع الحجر الأسود في مكانه , وكادت تقع الفتنة اتفقوا أن يحتكموا إلى أول رجل يدخل عليهم , فكان هو محمداً صلى الله عليه وسلم فلما رأوه قالوا أتاكم الأمين وحين عرضوا عليه مشكلتهم طلب من كبير كل قبيلة أن يمسك بطرف ويرفعه إلى موضع الحجر ثم أخذه  الرسول صلى الله عليه وسلم ووضعه في مكانه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1" name="TextBox 17">
            <a:extLst>
              <a:ext uri="{FF2B5EF4-FFF2-40B4-BE49-F238E27FC236}">
                <a16:creationId xmlns:a16="http://schemas.microsoft.com/office/drawing/2014/main" id="{1CCA3FD4-4C1C-4525-AE8F-FE90ABF7E611}"/>
              </a:ext>
            </a:extLst>
          </p:cNvPr>
          <p:cNvSpPr txBox="1"/>
          <p:nvPr/>
        </p:nvSpPr>
        <p:spPr>
          <a:xfrm>
            <a:off x="5736649" y="4391185"/>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حلف الفضول :</a:t>
            </a:r>
            <a:endParaRPr lang="en-US" b="1" dirty="0">
              <a:solidFill>
                <a:schemeClr val="accent2"/>
              </a:solidFill>
              <a:latin typeface="Century Gothic" panose="020B0502020202020204" pitchFamily="34" charset="0"/>
            </a:endParaRPr>
          </a:p>
        </p:txBody>
      </p:sp>
      <p:sp>
        <p:nvSpPr>
          <p:cNvPr id="32" name="TextBox 18">
            <a:extLst>
              <a:ext uri="{FF2B5EF4-FFF2-40B4-BE49-F238E27FC236}">
                <a16:creationId xmlns:a16="http://schemas.microsoft.com/office/drawing/2014/main" id="{AB96FEDA-B927-4D92-89D5-75761265E707}"/>
              </a:ext>
            </a:extLst>
          </p:cNvPr>
          <p:cNvSpPr txBox="1"/>
          <p:nvPr/>
        </p:nvSpPr>
        <p:spPr>
          <a:xfrm>
            <a:off x="746600" y="4340844"/>
            <a:ext cx="5709223" cy="646331"/>
          </a:xfrm>
          <a:prstGeom prst="rect">
            <a:avLst/>
          </a:prstGeom>
          <a:noFill/>
        </p:spPr>
        <p:txBody>
          <a:bodyPr wrap="square" rtlCol="0">
            <a:spAutoFit/>
          </a:bodyPr>
          <a:lstStyle/>
          <a:p>
            <a:pPr algn="r"/>
            <a:r>
              <a:rPr lang="ar-SY" dirty="0">
                <a:latin typeface="Century Gothic" panose="020B0502020202020204" pitchFamily="34" charset="0"/>
              </a:rPr>
              <a:t>حضر النبي محمد صلى الله عليه وسلم هذا الحلف الذي عقدته قريش , وتعاهدوا فيه على نصرة المظلوم في مكة المكرمة .</a:t>
            </a:r>
          </a:p>
        </p:txBody>
      </p:sp>
      <p:cxnSp>
        <p:nvCxnSpPr>
          <p:cNvPr id="33"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48282" y="4746877"/>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1">
            <a:extLst>
              <a:ext uri="{FF2B5EF4-FFF2-40B4-BE49-F238E27FC236}">
                <a16:creationId xmlns:a16="http://schemas.microsoft.com/office/drawing/2014/main" id="{29BA398D-206E-40B1-BB46-14B90BDEFFBD}"/>
              </a:ext>
            </a:extLst>
          </p:cNvPr>
          <p:cNvGrpSpPr/>
          <p:nvPr/>
        </p:nvGrpSpPr>
        <p:grpSpPr>
          <a:xfrm>
            <a:off x="8805430" y="3739233"/>
            <a:ext cx="1763485" cy="1763485"/>
            <a:chOff x="8787826" y="1151260"/>
            <a:chExt cx="1763485" cy="1763485"/>
          </a:xfrm>
        </p:grpSpPr>
        <p:sp>
          <p:nvSpPr>
            <p:cNvPr id="3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6"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37"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grpSp>
        <p:nvGrpSpPr>
          <p:cNvPr id="38" name="Group 1">
            <a:extLst>
              <a:ext uri="{FF2B5EF4-FFF2-40B4-BE49-F238E27FC236}">
                <a16:creationId xmlns:a16="http://schemas.microsoft.com/office/drawing/2014/main" id="{29BA398D-206E-40B1-BB46-14B90BDEFFBD}"/>
              </a:ext>
            </a:extLst>
          </p:cNvPr>
          <p:cNvGrpSpPr/>
          <p:nvPr/>
        </p:nvGrpSpPr>
        <p:grpSpPr>
          <a:xfrm>
            <a:off x="8957830" y="3891633"/>
            <a:ext cx="1763485" cy="1763485"/>
            <a:chOff x="8787826" y="1151260"/>
            <a:chExt cx="1763485" cy="1763485"/>
          </a:xfrm>
        </p:grpSpPr>
        <p:sp>
          <p:nvSpPr>
            <p:cNvPr id="39"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6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Tree>
    <p:extLst>
      <p:ext uri="{BB962C8B-B14F-4D97-AF65-F5344CB8AC3E}">
        <p14:creationId xmlns:p14="http://schemas.microsoft.com/office/powerpoint/2010/main" val="41986660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14:bounceEnd="52000">
                                          <p:cBhvr additive="base">
                                            <p:cTn id="38" dur="5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ppt_x</p:attrName>
                                            </p:attrNameLst>
                                          </p:cBhvr>
                                          <p:tavLst>
                                            <p:tav tm="0">
                                              <p:val>
                                                <p:strVal val="#ppt_x+#ppt_w/2"/>
                                              </p:val>
                                            </p:tav>
                                            <p:tav tm="100000">
                                              <p:val>
                                                <p:strVal val="#ppt_x"/>
                                              </p:val>
                                            </p:tav>
                                          </p:tavLst>
                                        </p:anim>
                                        <p:anim calcmode="lin" valueType="num">
                                          <p:cBhvr>
                                            <p:cTn id="44" dur="500" fill="hold"/>
                                            <p:tgtEl>
                                              <p:spTgt spid="31"/>
                                            </p:tgtEl>
                                            <p:attrNameLst>
                                              <p:attrName>ppt_y</p:attrName>
                                            </p:attrNameLst>
                                          </p:cBhvr>
                                          <p:tavLst>
                                            <p:tav tm="0">
                                              <p:val>
                                                <p:strVal val="#ppt_y"/>
                                              </p:val>
                                            </p:tav>
                                            <p:tav tm="100000">
                                              <p:val>
                                                <p:strVal val="#ppt_y"/>
                                              </p:val>
                                            </p:tav>
                                          </p:tavLst>
                                        </p:anim>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ppt_x</p:attrName>
                                            </p:attrNameLst>
                                          </p:cBhvr>
                                          <p:tavLst>
                                            <p:tav tm="0">
                                              <p:val>
                                                <p:strVal val="#ppt_x+#ppt_w/2"/>
                                              </p:val>
                                            </p:tav>
                                            <p:tav tm="100000">
                                              <p:val>
                                                <p:strVal val="#ppt_x"/>
                                              </p:val>
                                            </p:tav>
                                          </p:tavLst>
                                        </p:anim>
                                        <p:anim calcmode="lin" valueType="num">
                                          <p:cBhvr>
                                            <p:cTn id="50" dur="500" fill="hold"/>
                                            <p:tgtEl>
                                              <p:spTgt spid="33"/>
                                            </p:tgtEl>
                                            <p:attrNameLst>
                                              <p:attrName>ppt_y</p:attrName>
                                            </p:attrNameLst>
                                          </p:cBhvr>
                                          <p:tavLst>
                                            <p:tav tm="0">
                                              <p:val>
                                                <p:strVal val="#ppt_y"/>
                                              </p:val>
                                            </p:tav>
                                            <p:tav tm="100000">
                                              <p:val>
                                                <p:strVal val="#ppt_y"/>
                                              </p:val>
                                            </p:tav>
                                          </p:tavLst>
                                        </p:anim>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ppt_x</p:attrName>
                                            </p:attrNameLst>
                                          </p:cBhvr>
                                          <p:tavLst>
                                            <p:tav tm="0">
                                              <p:val>
                                                <p:strVal val="#ppt_x"/>
                                              </p:val>
                                            </p:tav>
                                            <p:tav tm="100000">
                                              <p:val>
                                                <p:strVal val="#ppt_x"/>
                                              </p:val>
                                            </p:tav>
                                          </p:tavLst>
                                        </p:anim>
                                        <p:anim calcmode="lin" valueType="num">
                                          <p:cBhvr>
                                            <p:cTn id="56" dur="500" fill="hold"/>
                                            <p:tgtEl>
                                              <p:spTgt spid="32"/>
                                            </p:tgtEl>
                                            <p:attrNameLst>
                                              <p:attrName>ppt_y</p:attrName>
                                            </p:attrNameLst>
                                          </p:cBhvr>
                                          <p:tavLst>
                                            <p:tav tm="0">
                                              <p:val>
                                                <p:strVal val="#ppt_y-#ppt_h/2"/>
                                              </p:val>
                                            </p:tav>
                                            <p:tav tm="100000">
                                              <p:val>
                                                <p:strVal val="#ppt_y"/>
                                              </p:val>
                                            </p:tav>
                                          </p:tavLst>
                                        </p:anim>
                                        <p:anim calcmode="lin" valueType="num">
                                          <p:cBhvr>
                                            <p:cTn id="57" dur="500" fill="hold"/>
                                            <p:tgtEl>
                                              <p:spTgt spid="32"/>
                                            </p:tgtEl>
                                            <p:attrNameLst>
                                              <p:attrName>ppt_w</p:attrName>
                                            </p:attrNameLst>
                                          </p:cBhvr>
                                          <p:tavLst>
                                            <p:tav tm="0">
                                              <p:val>
                                                <p:strVal val="#ppt_w"/>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14:presetBounceEnd="52000">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14:bounceEnd="52000">
                                          <p:cBhvr additive="base">
                                            <p:cTn id="63" dur="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6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ppt_x</p:attrName>
                                            </p:attrNameLst>
                                          </p:cBhvr>
                                          <p:tavLst>
                                            <p:tav tm="0">
                                              <p:val>
                                                <p:strVal val="#ppt_x+#ppt_w/2"/>
                                              </p:val>
                                            </p:tav>
                                            <p:tav tm="100000">
                                              <p:val>
                                                <p:strVal val="#ppt_x"/>
                                              </p:val>
                                            </p:tav>
                                          </p:tavLst>
                                        </p:anim>
                                        <p:anim calcmode="lin" valueType="num">
                                          <p:cBhvr>
                                            <p:cTn id="44" dur="500" fill="hold"/>
                                            <p:tgtEl>
                                              <p:spTgt spid="31"/>
                                            </p:tgtEl>
                                            <p:attrNameLst>
                                              <p:attrName>ppt_y</p:attrName>
                                            </p:attrNameLst>
                                          </p:cBhvr>
                                          <p:tavLst>
                                            <p:tav tm="0">
                                              <p:val>
                                                <p:strVal val="#ppt_y"/>
                                              </p:val>
                                            </p:tav>
                                            <p:tav tm="100000">
                                              <p:val>
                                                <p:strVal val="#ppt_y"/>
                                              </p:val>
                                            </p:tav>
                                          </p:tavLst>
                                        </p:anim>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ppt_x</p:attrName>
                                            </p:attrNameLst>
                                          </p:cBhvr>
                                          <p:tavLst>
                                            <p:tav tm="0">
                                              <p:val>
                                                <p:strVal val="#ppt_x+#ppt_w/2"/>
                                              </p:val>
                                            </p:tav>
                                            <p:tav tm="100000">
                                              <p:val>
                                                <p:strVal val="#ppt_x"/>
                                              </p:val>
                                            </p:tav>
                                          </p:tavLst>
                                        </p:anim>
                                        <p:anim calcmode="lin" valueType="num">
                                          <p:cBhvr>
                                            <p:cTn id="50" dur="500" fill="hold"/>
                                            <p:tgtEl>
                                              <p:spTgt spid="33"/>
                                            </p:tgtEl>
                                            <p:attrNameLst>
                                              <p:attrName>ppt_y</p:attrName>
                                            </p:attrNameLst>
                                          </p:cBhvr>
                                          <p:tavLst>
                                            <p:tav tm="0">
                                              <p:val>
                                                <p:strVal val="#ppt_y"/>
                                              </p:val>
                                            </p:tav>
                                            <p:tav tm="100000">
                                              <p:val>
                                                <p:strVal val="#ppt_y"/>
                                              </p:val>
                                            </p:tav>
                                          </p:tavLst>
                                        </p:anim>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ppt_x</p:attrName>
                                            </p:attrNameLst>
                                          </p:cBhvr>
                                          <p:tavLst>
                                            <p:tav tm="0">
                                              <p:val>
                                                <p:strVal val="#ppt_x"/>
                                              </p:val>
                                            </p:tav>
                                            <p:tav tm="100000">
                                              <p:val>
                                                <p:strVal val="#ppt_x"/>
                                              </p:val>
                                            </p:tav>
                                          </p:tavLst>
                                        </p:anim>
                                        <p:anim calcmode="lin" valueType="num">
                                          <p:cBhvr>
                                            <p:cTn id="56" dur="500" fill="hold"/>
                                            <p:tgtEl>
                                              <p:spTgt spid="32"/>
                                            </p:tgtEl>
                                            <p:attrNameLst>
                                              <p:attrName>ppt_y</p:attrName>
                                            </p:attrNameLst>
                                          </p:cBhvr>
                                          <p:tavLst>
                                            <p:tav tm="0">
                                              <p:val>
                                                <p:strVal val="#ppt_y-#ppt_h/2"/>
                                              </p:val>
                                            </p:tav>
                                            <p:tav tm="100000">
                                              <p:val>
                                                <p:strVal val="#ppt_y"/>
                                              </p:val>
                                            </p:tav>
                                          </p:tavLst>
                                        </p:anim>
                                        <p:anim calcmode="lin" valueType="num">
                                          <p:cBhvr>
                                            <p:cTn id="57" dur="500" fill="hold"/>
                                            <p:tgtEl>
                                              <p:spTgt spid="32"/>
                                            </p:tgtEl>
                                            <p:attrNameLst>
                                              <p:attrName>ppt_w</p:attrName>
                                            </p:attrNameLst>
                                          </p:cBhvr>
                                          <p:tavLst>
                                            <p:tav tm="0">
                                              <p:val>
                                                <p:strVal val="#ppt_w"/>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1586324" y="3112293"/>
            <a:ext cx="7430217"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تدل على أخلاقه ومبادرته في المشاركة في إقامة العدل ونصرة المظلوم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092011" y="390674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2739936" y="1379603"/>
            <a:ext cx="9164948" cy="1193405"/>
            <a:chOff x="2853282" y="3294128"/>
            <a:chExt cx="9164948"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4</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2853282" y="3663726"/>
              <a:ext cx="6206905" cy="400110"/>
            </a:xfrm>
            <a:prstGeom prst="rect">
              <a:avLst/>
            </a:prstGeom>
            <a:noFill/>
          </p:spPr>
          <p:txBody>
            <a:bodyPr wrap="square" rtlCol="0">
              <a:spAutoFit/>
            </a:bodyPr>
            <a:lstStyle/>
            <a:p>
              <a:pPr algn="r"/>
              <a:r>
                <a:rPr lang="ar-SY" sz="2000" dirty="0">
                  <a:latin typeface="Century Gothic" panose="020B0502020202020204" pitchFamily="34" charset="0"/>
                </a:rPr>
                <a:t>على ماذا تدل مشاركة النبي صلى الله عليه وسلم في حلف الفضول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 </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789002"/>
                <a:chOff x="5162561" y="1484950"/>
                <a:chExt cx="5116090" cy="78900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461665"/>
                </a:xfrm>
                <a:prstGeom prst="rect">
                  <a:avLst/>
                </a:prstGeom>
                <a:noFill/>
              </p:spPr>
              <p:txBody>
                <a:bodyPr wrap="square" rtlCol="0">
                  <a:spAutoFit/>
                </a:bodyPr>
                <a:lstStyle/>
                <a:p>
                  <a:pPr algn="r"/>
                  <a:r>
                    <a:rPr lang="ar-SY" sz="2400" dirty="0">
                      <a:latin typeface="Century Gothic" panose="020B0502020202020204" pitchFamily="34" charset="0"/>
                    </a:rPr>
                    <a:t>حياة النبي محمد صلى الله عليه وسلم قبل البعثة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6707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زواجه صلى الله عليه وسلم :</a:t>
            </a:r>
            <a:endParaRPr lang="en-US"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338814" y="1777812"/>
            <a:ext cx="6052562" cy="1754326"/>
          </a:xfrm>
          <a:prstGeom prst="rect">
            <a:avLst/>
          </a:prstGeom>
          <a:noFill/>
        </p:spPr>
        <p:txBody>
          <a:bodyPr wrap="square" rtlCol="0">
            <a:spAutoFit/>
          </a:bodyPr>
          <a:lstStyle/>
          <a:p>
            <a:pPr algn="r"/>
            <a:r>
              <a:rPr lang="ar-SY" dirty="0">
                <a:latin typeface="Century Gothic" panose="020B0502020202020204" pitchFamily="34" charset="0"/>
              </a:rPr>
              <a:t>كانت خديجة بنت خويلد رضي الله عنها امرأة من أعظم نساء قريش نسباً و شرفاً , وأكثرهن مالاً , وقد رغبت في الزواج من نبينا محمد صلى الله عليه وسلم بعد أن أبلغها ميسرة بما يتمتع به صلى الله عليه وسلم من الخصال الحميدة والمكارم , فعرضت عليه صلى الله عليه وسلم وهو في الخامسة والعشرين من عمره – أن يخطبها إلى أبيها , فاستشار أعمامه وقبلها زوجةً له , وأنجبت له كل أولاده عدا ابراهيم , فهو من مارية القبطية رضي الله عنها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31599"/>
            <a:chOff x="338813" y="22303"/>
            <a:chExt cx="8217749" cy="113159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06071" cy="1131599"/>
              <a:chOff x="2350491" y="22303"/>
              <a:chExt cx="6206071" cy="113159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988372"/>
                <a:chOff x="4193103" y="1484950"/>
                <a:chExt cx="6145810" cy="98837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950102"/>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3304" y="2297738"/>
              <a:ext cx="4299387" cy="2482568"/>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أحد أبواب المسجد النبوي في المدينة المنورة </a:t>
              </a:r>
              <a:endParaRPr lang="en-US" sz="1600" b="1" dirty="0">
                <a:solidFill>
                  <a:schemeClr val="bg1"/>
                </a:solidFill>
                <a:latin typeface="Helvetica" panose="020B0604020202020204" pitchFamily="34" charset="0"/>
              </a:endParaRPr>
            </a:p>
          </p:txBody>
        </p:sp>
      </p:grpSp>
      <p:grpSp>
        <p:nvGrpSpPr>
          <p:cNvPr id="32" name="Group 26">
            <a:extLst>
              <a:ext uri="{FF2B5EF4-FFF2-40B4-BE49-F238E27FC236}">
                <a16:creationId xmlns:a16="http://schemas.microsoft.com/office/drawing/2014/main" id="{2AC1D5D3-5F91-471B-8D64-41C3AFEB8EA0}"/>
              </a:ext>
            </a:extLst>
          </p:cNvPr>
          <p:cNvGrpSpPr/>
          <p:nvPr/>
        </p:nvGrpSpPr>
        <p:grpSpPr>
          <a:xfrm>
            <a:off x="2195951" y="3809137"/>
            <a:ext cx="3346151" cy="2338875"/>
            <a:chOff x="5514272" y="1424779"/>
            <a:chExt cx="4853578" cy="3392528"/>
          </a:xfrm>
        </p:grpSpPr>
        <p:grpSp>
          <p:nvGrpSpPr>
            <p:cNvPr id="33"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36"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8825" y="2334739"/>
              <a:ext cx="4224472" cy="2482568"/>
            </a:xfrm>
            <a:prstGeom prst="rect">
              <a:avLst/>
            </a:prstGeom>
          </p:spPr>
        </p:pic>
        <p:sp>
          <p:nvSpPr>
            <p:cNvPr id="35"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المسجد النبوي في المدينة المنورة </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0914914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14:bounceEnd="53000">
                                          <p:cBhvr additive="base">
                                            <p:cTn id="44" dur="1000" fill="hold"/>
                                            <p:tgtEl>
                                              <p:spTgt spid="32"/>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1000" fill="hold"/>
                                            <p:tgtEl>
                                              <p:spTgt spid="32"/>
                                            </p:tgtEl>
                                            <p:attrNameLst>
                                              <p:attrName>ppt_x</p:attrName>
                                            </p:attrNameLst>
                                          </p:cBhvr>
                                          <p:tavLst>
                                            <p:tav tm="0">
                                              <p:val>
                                                <p:strVal val="#ppt_x"/>
                                              </p:val>
                                            </p:tav>
                                            <p:tav tm="100000">
                                              <p:val>
                                                <p:strVal val="#ppt_x"/>
                                              </p:val>
                                            </p:tav>
                                          </p:tavLst>
                                        </p:anim>
                                        <p:anim calcmode="lin" valueType="num">
                                          <p:cBhvr additive="base">
                                            <p:cTn id="45"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أولاده صلى الله عليه وسلم :</a:t>
            </a:r>
            <a:endParaRPr lang="en-US" b="1" dirty="0">
              <a:solidFill>
                <a:schemeClr val="accent2"/>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31599"/>
            <a:chOff x="338813" y="22303"/>
            <a:chExt cx="8217749" cy="113159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06071" cy="1131599"/>
              <a:chOff x="2350491" y="22303"/>
              <a:chExt cx="6206071" cy="113159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988372"/>
                <a:chOff x="4193103" y="1484950"/>
                <a:chExt cx="6145810" cy="98837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950102"/>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4230735"/>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3304" y="2297738"/>
              <a:ext cx="4299387" cy="2482568"/>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أحد أبواب المسجد النبوي في المدينة المنورة </a:t>
              </a:r>
              <a:endParaRPr lang="en-US" sz="1600" b="1" dirty="0">
                <a:solidFill>
                  <a:schemeClr val="bg1"/>
                </a:solidFill>
                <a:latin typeface="Helvetica" panose="020B0604020202020204" pitchFamily="34" charset="0"/>
              </a:endParaRPr>
            </a:p>
          </p:txBody>
        </p:sp>
      </p:grpSp>
      <p:grpSp>
        <p:nvGrpSpPr>
          <p:cNvPr id="32" name="Group 26">
            <a:extLst>
              <a:ext uri="{FF2B5EF4-FFF2-40B4-BE49-F238E27FC236}">
                <a16:creationId xmlns:a16="http://schemas.microsoft.com/office/drawing/2014/main" id="{2AC1D5D3-5F91-471B-8D64-41C3AFEB8EA0}"/>
              </a:ext>
            </a:extLst>
          </p:cNvPr>
          <p:cNvGrpSpPr/>
          <p:nvPr/>
        </p:nvGrpSpPr>
        <p:grpSpPr>
          <a:xfrm>
            <a:off x="2195951" y="4205226"/>
            <a:ext cx="3346151" cy="2338875"/>
            <a:chOff x="5514272" y="1424779"/>
            <a:chExt cx="4853578" cy="3392528"/>
          </a:xfrm>
        </p:grpSpPr>
        <p:grpSp>
          <p:nvGrpSpPr>
            <p:cNvPr id="33"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36"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8825" y="2334739"/>
              <a:ext cx="4224472" cy="2482568"/>
            </a:xfrm>
            <a:prstGeom prst="rect">
              <a:avLst/>
            </a:prstGeom>
          </p:spPr>
        </p:pic>
        <p:sp>
          <p:nvSpPr>
            <p:cNvPr id="35"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المسجد النبوي في المدينة المنورة </a:t>
              </a:r>
              <a:endParaRPr lang="en-US" sz="1600" b="1" dirty="0">
                <a:solidFill>
                  <a:schemeClr val="bg1"/>
                </a:solidFill>
                <a:latin typeface="Helvetica" panose="020B0604020202020204" pitchFamily="34" charset="0"/>
              </a:endParaRPr>
            </a:p>
          </p:txBody>
        </p:sp>
      </p:gr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722" y="1880760"/>
            <a:ext cx="5553956" cy="222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1631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38000" fill="hold" nodeType="clickEffect" p14:presetBounceEnd="53000">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14:bounceEnd="53000">
                                          <p:cBhvr additive="base">
                                            <p:cTn id="32" dur="1000" fill="hold"/>
                                            <p:tgtEl>
                                              <p:spTgt spid="32"/>
                                            </p:tgtEl>
                                            <p:attrNameLst>
                                              <p:attrName>ppt_x</p:attrName>
                                            </p:attrNameLst>
                                          </p:cBhvr>
                                          <p:tavLst>
                                            <p:tav tm="0">
                                              <p:val>
                                                <p:strVal val="#ppt_x"/>
                                              </p:val>
                                            </p:tav>
                                            <p:tav tm="100000">
                                              <p:val>
                                                <p:strVal val="#ppt_x"/>
                                              </p:val>
                                            </p:tav>
                                          </p:tavLst>
                                        </p:anim>
                                        <p:anim calcmode="lin" valueType="num" p14:bounceEnd="53000">
                                          <p:cBhvr additive="base">
                                            <p:cTn id="33"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additive="base">
                                            <p:cTn id="44" dur="500" fill="hold"/>
                                            <p:tgtEl>
                                              <p:spTgt spid="1026"/>
                                            </p:tgtEl>
                                            <p:attrNameLst>
                                              <p:attrName>ppt_x</p:attrName>
                                            </p:attrNameLst>
                                          </p:cBhvr>
                                          <p:tavLst>
                                            <p:tav tm="0">
                                              <p:val>
                                                <p:strVal val="#ppt_x"/>
                                              </p:val>
                                            </p:tav>
                                            <p:tav tm="100000">
                                              <p:val>
                                                <p:strVal val="#ppt_x"/>
                                              </p:val>
                                            </p:tav>
                                          </p:tavLst>
                                        </p:anim>
                                        <p:anim calcmode="lin" valueType="num">
                                          <p:cBhvr additive="base">
                                            <p:cTn id="4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3800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1000" fill="hold"/>
                                            <p:tgtEl>
                                              <p:spTgt spid="32"/>
                                            </p:tgtEl>
                                            <p:attrNameLst>
                                              <p:attrName>ppt_x</p:attrName>
                                            </p:attrNameLst>
                                          </p:cBhvr>
                                          <p:tavLst>
                                            <p:tav tm="0">
                                              <p:val>
                                                <p:strVal val="#ppt_x"/>
                                              </p:val>
                                            </p:tav>
                                            <p:tav tm="100000">
                                              <p:val>
                                                <p:strVal val="#ppt_x"/>
                                              </p:val>
                                            </p:tav>
                                          </p:tavLst>
                                        </p:anim>
                                        <p:anim calcmode="lin" valueType="num">
                                          <p:cBhvr additive="base">
                                            <p:cTn id="33"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additive="base">
                                            <p:cTn id="44" dur="500" fill="hold"/>
                                            <p:tgtEl>
                                              <p:spTgt spid="1026"/>
                                            </p:tgtEl>
                                            <p:attrNameLst>
                                              <p:attrName>ppt_x</p:attrName>
                                            </p:attrNameLst>
                                          </p:cBhvr>
                                          <p:tavLst>
                                            <p:tav tm="0">
                                              <p:val>
                                                <p:strVal val="#ppt_x"/>
                                              </p:val>
                                            </p:tav>
                                            <p:tav tm="100000">
                                              <p:val>
                                                <p:strVal val="#ppt_x"/>
                                              </p:val>
                                            </p:tav>
                                          </p:tavLst>
                                        </p:anim>
                                        <p:anim calcmode="lin" valueType="num">
                                          <p:cBhvr additive="base">
                                            <p:cTn id="4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a:extLst>
              <a:ext uri="{FF2B5EF4-FFF2-40B4-BE49-F238E27FC236}">
                <a16:creationId xmlns:a16="http://schemas.microsoft.com/office/drawing/2014/main" id="{F4B92814-232C-4124-B708-AF52D74C33E1}"/>
              </a:ext>
            </a:extLst>
          </p:cNvPr>
          <p:cNvSpPr txBox="1">
            <a:spLocks/>
          </p:cNvSpPr>
          <p:nvPr/>
        </p:nvSpPr>
        <p:spPr>
          <a:xfrm>
            <a:off x="598239" y="3001110"/>
            <a:ext cx="109955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5400" b="1" dirty="0">
                <a:solidFill>
                  <a:srgbClr val="FF0000"/>
                </a:solidFill>
              </a:rPr>
              <a:t>جميع الحقوق محفوظة لموقع حلول اون لاين يحق لك الاستخدام والتعديل عليها كما تشاء</a:t>
            </a:r>
            <a:br>
              <a:rPr lang="ar-SA" sz="5400" b="1" dirty="0">
                <a:solidFill>
                  <a:srgbClr val="FF0000"/>
                </a:solidFill>
              </a:rPr>
            </a:br>
            <a:r>
              <a:rPr lang="ar-SA" sz="5400" b="1" dirty="0">
                <a:solidFill>
                  <a:srgbClr val="FF0000"/>
                </a:solidFill>
              </a:rPr>
              <a:t>لكن </a:t>
            </a:r>
            <a:r>
              <a:rPr lang="ar-SA" sz="9600" b="1" dirty="0"/>
              <a:t>يحرم بيعها </a:t>
            </a:r>
            <a:br>
              <a:rPr lang="ar-SA" sz="5400" b="1" dirty="0"/>
            </a:br>
            <a:r>
              <a:rPr lang="ar-SA" sz="5400" b="1" dirty="0">
                <a:solidFill>
                  <a:srgbClr val="FF0000"/>
                </a:solidFill>
              </a:rPr>
              <a:t>او نشرها في المواقع الاخرى</a:t>
            </a:r>
            <a:endParaRPr lang="en-US" sz="5400" b="1" dirty="0">
              <a:solidFill>
                <a:srgbClr val="FF0000"/>
              </a:solidFill>
            </a:endParaRPr>
          </a:p>
        </p:txBody>
      </p:sp>
      <p:sp>
        <p:nvSpPr>
          <p:cNvPr id="3" name="مستطيل 2">
            <a:extLst>
              <a:ext uri="{FF2B5EF4-FFF2-40B4-BE49-F238E27FC236}">
                <a16:creationId xmlns:a16="http://schemas.microsoft.com/office/drawing/2014/main" id="{B4623A0D-06DD-497D-94B4-F1E3206566F8}"/>
              </a:ext>
            </a:extLst>
          </p:cNvPr>
          <p:cNvSpPr/>
          <p:nvPr/>
        </p:nvSpPr>
        <p:spPr>
          <a:xfrm>
            <a:off x="4521200" y="620837"/>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descr="صورة تحتوي على نص, قصاصة فنية&#10;&#10;تم إنشاء الوصف تلقائياً">
            <a:extLst>
              <a:ext uri="{FF2B5EF4-FFF2-40B4-BE49-F238E27FC236}">
                <a16:creationId xmlns:a16="http://schemas.microsoft.com/office/drawing/2014/main" id="{B637965E-FF72-4EC6-8E47-0B373DB25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972" y="652533"/>
            <a:ext cx="2932055" cy="795588"/>
          </a:xfrm>
          <a:prstGeom prst="rect">
            <a:avLst/>
          </a:prstGeom>
        </p:spPr>
      </p:pic>
    </p:spTree>
    <p:extLst>
      <p:ext uri="{BB962C8B-B14F-4D97-AF65-F5344CB8AC3E}">
        <p14:creationId xmlns:p14="http://schemas.microsoft.com/office/powerpoint/2010/main" val="310698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مولده صلى الله عليه وسلم</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427903" y="1760499"/>
            <a:ext cx="6102775" cy="1477328"/>
          </a:xfrm>
          <a:prstGeom prst="rect">
            <a:avLst/>
          </a:prstGeom>
          <a:noFill/>
        </p:spPr>
        <p:txBody>
          <a:bodyPr wrap="square" rtlCol="0">
            <a:spAutoFit/>
          </a:bodyPr>
          <a:lstStyle/>
          <a:p>
            <a:pPr algn="r"/>
            <a:r>
              <a:rPr lang="ar-SY" dirty="0">
                <a:latin typeface="Century Gothic" panose="020B0502020202020204" pitchFamily="34" charset="0"/>
              </a:rPr>
              <a:t>شهدت مكة زواج عبد الله بن عبد المطلب ( والد النبي محمد صلى الله عليه وسلم ) من آمنة بنت وهب ( والدة النبي محمد صلى الله عليه وسلم ) وبعد زواجهما خرج عبد الله للتجارة , وفي طريق العودة توفي في يثرب ( المدينة المنورة ) وكانت  آمنة قد حملت بنبينا محمد صلى الله عليه وسلم فولدته في مكة المكرمة في شهر ربيع الأول من عام الفيل , فنشأ يتيماً , ففرح به جدّه عبد المطلب وسمّاه محمداً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94469" y="165530"/>
                <a:ext cx="6145810" cy="878696"/>
                <a:chOff x="4176820" y="1484950"/>
                <a:chExt cx="6145810" cy="878696"/>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76820" y="1840426"/>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338876"/>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2815" y="2342120"/>
              <a:ext cx="4137093" cy="2475187"/>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مكة المكرمة</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7029127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نسبه صلى الله عليه وسلم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1477328"/>
          </a:xfrm>
          <a:prstGeom prst="rect">
            <a:avLst/>
          </a:prstGeom>
          <a:noFill/>
        </p:spPr>
        <p:txBody>
          <a:bodyPr wrap="square" rtlCol="0">
            <a:spAutoFit/>
          </a:bodyPr>
          <a:lstStyle/>
          <a:p>
            <a:pPr algn="r"/>
            <a:r>
              <a:rPr lang="ar-SY" dirty="0">
                <a:solidFill>
                  <a:srgbClr val="FF0000"/>
                </a:solidFill>
                <a:latin typeface="Century Gothic" panose="020B0502020202020204" pitchFamily="34" charset="0"/>
              </a:rPr>
              <a:t>قال تعالى </a:t>
            </a:r>
            <a:r>
              <a:rPr lang="ar-SY" dirty="0">
                <a:latin typeface="Century Gothic" panose="020B0502020202020204" pitchFamily="34" charset="0"/>
              </a:rPr>
              <a:t>{ اللهُ يصْطَفي منَ المَلائكَةِ رُسلاً ومنَ النّاسِ إنَّ اللهَ سَميعٌ بصيرٌ }</a:t>
            </a:r>
          </a:p>
          <a:p>
            <a:pPr algn="r"/>
            <a:endParaRPr lang="ar-SY" dirty="0">
              <a:latin typeface="Century Gothic" panose="020B0502020202020204" pitchFamily="34" charset="0"/>
            </a:endParaRPr>
          </a:p>
          <a:p>
            <a:pPr algn="r"/>
            <a:r>
              <a:rPr lang="ar-SY" dirty="0">
                <a:solidFill>
                  <a:srgbClr val="FF0000"/>
                </a:solidFill>
                <a:latin typeface="Century Gothic" panose="020B0502020202020204" pitchFamily="34" charset="0"/>
              </a:rPr>
              <a:t>قال نبيّنا محمد صلى الله عليه وسلم </a:t>
            </a:r>
            <a:r>
              <a:rPr lang="ar-SY" dirty="0">
                <a:latin typeface="Century Gothic" panose="020B0502020202020204" pitchFamily="34" charset="0"/>
              </a:rPr>
              <a:t>&lt; إن الله اصطفى كنانة من ولد اسماعيل , واصطفى قريشاً من كنانة واصطفى من قريش بني هاشم , واصطفاني من بني هاشم .&gt;</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953" y="2449882"/>
              <a:ext cx="4047935" cy="2330424"/>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مكة المكرمة</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8916356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نص&#10;&#10;تم إنشاء الوصف تلقائياً">
            <a:extLst>
              <a:ext uri="{FF2B5EF4-FFF2-40B4-BE49-F238E27FC236}">
                <a16:creationId xmlns:a16="http://schemas.microsoft.com/office/drawing/2014/main" id="{78C89443-501A-45F0-8C9A-A90710457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676" y="1326777"/>
            <a:ext cx="10118953" cy="5414963"/>
          </a:xfrm>
        </p:spPr>
      </p:pic>
      <p:sp>
        <p:nvSpPr>
          <p:cNvPr id="6" name="عنوان 1">
            <a:extLst>
              <a:ext uri="{FF2B5EF4-FFF2-40B4-BE49-F238E27FC236}">
                <a16:creationId xmlns:a16="http://schemas.microsoft.com/office/drawing/2014/main" id="{3B4624C5-3D51-4B81-BFD5-9D4BB29DEE6A}"/>
              </a:ext>
            </a:extLst>
          </p:cNvPr>
          <p:cNvSpPr txBox="1">
            <a:spLocks/>
          </p:cNvSpPr>
          <p:nvPr/>
        </p:nvSpPr>
        <p:spPr>
          <a:xfrm>
            <a:off x="4912363" y="1214"/>
            <a:ext cx="714726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7200" b="1" dirty="0"/>
              <a:t>تجدنا  في جوجل</a:t>
            </a:r>
            <a:endParaRPr lang="en-US" sz="7200" b="1" dirty="0"/>
          </a:p>
        </p:txBody>
      </p:sp>
      <p:grpSp>
        <p:nvGrpSpPr>
          <p:cNvPr id="2" name="مجموعة 1">
            <a:extLst>
              <a:ext uri="{FF2B5EF4-FFF2-40B4-BE49-F238E27FC236}">
                <a16:creationId xmlns:a16="http://schemas.microsoft.com/office/drawing/2014/main" id="{39FD50A2-38F7-4395-81AF-DD99793CB3DB}"/>
              </a:ext>
            </a:extLst>
          </p:cNvPr>
          <p:cNvGrpSpPr/>
          <p:nvPr/>
        </p:nvGrpSpPr>
        <p:grpSpPr>
          <a:xfrm>
            <a:off x="1940676" y="391708"/>
            <a:ext cx="3149600" cy="858981"/>
            <a:chOff x="3491684" y="207150"/>
            <a:chExt cx="3149600" cy="858981"/>
          </a:xfrm>
        </p:grpSpPr>
        <p:sp>
          <p:nvSpPr>
            <p:cNvPr id="4" name="مستطيل 3">
              <a:extLst>
                <a:ext uri="{FF2B5EF4-FFF2-40B4-BE49-F238E27FC236}">
                  <a16:creationId xmlns:a16="http://schemas.microsoft.com/office/drawing/2014/main" id="{9091E8F4-D2A9-4FE8-89B1-96C0D0B8E53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قصاصة فنية&#10;&#10;تم إنشاء الوصف تلقائياً">
              <a:extLst>
                <a:ext uri="{FF2B5EF4-FFF2-40B4-BE49-F238E27FC236}">
                  <a16:creationId xmlns:a16="http://schemas.microsoft.com/office/drawing/2014/main" id="{9A69CCEA-85C2-4E55-A8CC-F4E7691A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6" y="238846"/>
              <a:ext cx="2932055" cy="795588"/>
            </a:xfrm>
            <a:prstGeom prst="rect">
              <a:avLst/>
            </a:prstGeom>
          </p:spPr>
        </p:pic>
      </p:grpSp>
    </p:spTree>
    <p:extLst>
      <p:ext uri="{BB962C8B-B14F-4D97-AF65-F5344CB8AC3E}">
        <p14:creationId xmlns:p14="http://schemas.microsoft.com/office/powerpoint/2010/main" val="189071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رضاعته صلى الله عليه وسلم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1754326"/>
          </a:xfrm>
          <a:prstGeom prst="rect">
            <a:avLst/>
          </a:prstGeom>
          <a:noFill/>
        </p:spPr>
        <p:txBody>
          <a:bodyPr wrap="square" rtlCol="0">
            <a:spAutoFit/>
          </a:bodyPr>
          <a:lstStyle/>
          <a:p>
            <a:pPr algn="r"/>
            <a:r>
              <a:rPr lang="ar-SY" dirty="0">
                <a:latin typeface="Century Gothic" panose="020B0502020202020204" pitchFamily="34" charset="0"/>
              </a:rPr>
              <a:t>كان من عادة أشراف العرب أن يرسلوا أبناءهم إلى المرضعات من البادية حفاظاً على سلامة لغتهم من الخطأ , وفصاحة ألسنتهم , وصحة أجسادهم , لهذا أرسلت آمنة ابنها نبينا محمد صلى الله عليه وسلم مع المرضعة حليمة السعدية بنت أبي ذؤيب من بني سعد , فتشرفت بإرضاعه وبقي عندها في بادية بني سعد أربع سنوات ,وفيها أنعم الله على هذه المرأة وأسرتها بالخير والبركة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31599"/>
            <a:chOff x="338813" y="22303"/>
            <a:chExt cx="8217749" cy="113159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06071" cy="1131599"/>
              <a:chOff x="2350491" y="22303"/>
              <a:chExt cx="6206071" cy="113159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988372"/>
                <a:chOff x="4193103" y="1484950"/>
                <a:chExt cx="6145810" cy="98837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950102"/>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953" y="2449882"/>
              <a:ext cx="4047935" cy="2330424"/>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مكة المكرمة</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6701090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نسبة إلى حادثة الفيل وغزو أبرهة للكعبة المشرفة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2410753" y="5870714"/>
            <a:ext cx="6433064"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البادية : العيش في الصحراء , الحاضرة : العيش في المدن والقرى</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لماذا سُمي عام الفيل بهذا الاسم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301561"/>
            <a:chOff x="338813" y="22303"/>
            <a:chExt cx="8201466" cy="1301561"/>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 </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86" name="مجموعة 85"/>
            <p:cNvGrpSpPr/>
            <p:nvPr/>
          </p:nvGrpSpPr>
          <p:grpSpPr>
            <a:xfrm>
              <a:off x="2350491" y="22303"/>
              <a:ext cx="6189788" cy="1301561"/>
              <a:chOff x="2350491" y="22303"/>
              <a:chExt cx="6189788" cy="1301561"/>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1158334"/>
                <a:chOff x="5162561" y="1484950"/>
                <a:chExt cx="5116090" cy="1158334"/>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830997"/>
                </a:xfrm>
                <a:prstGeom prst="rect">
                  <a:avLst/>
                </a:prstGeom>
                <a:noFill/>
              </p:spPr>
              <p:txBody>
                <a:bodyPr wrap="square" rtlCol="0">
                  <a:spAutoFit/>
                </a:bodyPr>
                <a:lstStyle/>
                <a:p>
                  <a:pPr algn="r"/>
                  <a:r>
                    <a:rPr lang="ar-SY" sz="2400" dirty="0">
                      <a:latin typeface="Century Gothic" panose="020B0502020202020204" pitchFamily="34" charset="0"/>
                    </a:rPr>
                    <a:t>حياة النبي محمد صلى الله عليه وسلم قبل البعثة</a:t>
                  </a:r>
                </a:p>
                <a:p>
                  <a:pPr algn="r"/>
                  <a:endParaRPr lang="ar-SY" sz="24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ما الفرق بين العيش في البادية والحاضرة ؟</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07256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كفالته صلى الله عليه وسلم :</a:t>
            </a:r>
            <a:endParaRPr lang="en-US"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1200329"/>
          </a:xfrm>
          <a:prstGeom prst="rect">
            <a:avLst/>
          </a:prstGeom>
          <a:noFill/>
        </p:spPr>
        <p:txBody>
          <a:bodyPr wrap="square" rtlCol="0">
            <a:spAutoFit/>
          </a:bodyPr>
          <a:lstStyle/>
          <a:p>
            <a:pPr algn="r"/>
            <a:r>
              <a:rPr lang="ar-SY" dirty="0">
                <a:latin typeface="Century Gothic" panose="020B0502020202020204" pitchFamily="34" charset="0"/>
              </a:rPr>
              <a:t>قال تعالى { </a:t>
            </a:r>
            <a:r>
              <a:rPr lang="ar-SY" dirty="0">
                <a:solidFill>
                  <a:srgbClr val="FF0000"/>
                </a:solidFill>
                <a:latin typeface="Century Gothic" panose="020B0502020202020204" pitchFamily="34" charset="0"/>
              </a:rPr>
              <a:t>أَلَمْ يَجِدكَ يَتيماً فآوى </a:t>
            </a:r>
            <a:r>
              <a:rPr lang="ar-SY" dirty="0">
                <a:latin typeface="Century Gothic" panose="020B0502020202020204" pitchFamily="34" charset="0"/>
              </a:rPr>
              <a:t>} بعد أن أمضى مدة من عمره في بني سعد أعادته حليمة إلى أسرته في مكة المكرمة , وعندما بلغ السادسة من عمره توفيت أمه , وتولى رعايته جدّه عبد المطلب , وبعد ذلك توفي جدّه بعد وفاة أمه بسنتين فكفله عمه أبو طالب بوصية من جدّه عبد المطلب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31599"/>
            <a:chOff x="338813" y="22303"/>
            <a:chExt cx="8217749" cy="113159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06071" cy="1131599"/>
              <a:chOff x="2350491" y="22303"/>
              <a:chExt cx="6206071" cy="113159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988372"/>
                <a:chOff x="4193103" y="1484950"/>
                <a:chExt cx="6145810" cy="98837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950102"/>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953" y="2449882"/>
              <a:ext cx="4047935" cy="2330424"/>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مكة المكرمة</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0555598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تعبّده صلى الله عليه وسلم :</a:t>
            </a:r>
            <a:endParaRPr lang="en-US"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1477328"/>
          </a:xfrm>
          <a:prstGeom prst="rect">
            <a:avLst/>
          </a:prstGeom>
          <a:noFill/>
        </p:spPr>
        <p:txBody>
          <a:bodyPr wrap="square" rtlCol="0">
            <a:spAutoFit/>
          </a:bodyPr>
          <a:lstStyle/>
          <a:p>
            <a:pPr algn="r"/>
            <a:r>
              <a:rPr lang="ar-SY" dirty="0">
                <a:latin typeface="Century Gothic" panose="020B0502020202020204" pitchFamily="34" charset="0"/>
              </a:rPr>
              <a:t>عصم الله نبينا محمد صلى الله عليه وسلم من أفعال الجاهلية , وصانه عمّا يُستقبح من أمورها , فلم يكن محمد صلى الله عليه وسلم راضياً عمّا يعمله قومه من أعمال سيئة مثل : عبادة الأوثان , ومجالس اللهو , بل كان قليل الاختلاط بهم , يخلو في غار حراء بجبل النور يتعبّد الله ويتفكّر في مخلوقاته وخصوصاً في شهر رمضان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31599"/>
            <a:chOff x="338813" y="22303"/>
            <a:chExt cx="8217749" cy="113159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06071" cy="1131599"/>
              <a:chOff x="2350491" y="22303"/>
              <a:chExt cx="6206071" cy="113159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988372"/>
                <a:chOff x="4193103" y="1484950"/>
                <a:chExt cx="6145810" cy="98837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950102"/>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953" y="2449882"/>
              <a:ext cx="4047935" cy="2330424"/>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مكة المكرمة</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171428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أعماله صلى الله عليه وسلم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2308324"/>
          </a:xfrm>
          <a:prstGeom prst="rect">
            <a:avLst/>
          </a:prstGeom>
          <a:noFill/>
        </p:spPr>
        <p:txBody>
          <a:bodyPr wrap="square" rtlCol="0">
            <a:spAutoFit/>
          </a:bodyPr>
          <a:lstStyle/>
          <a:p>
            <a:pPr algn="r"/>
            <a:r>
              <a:rPr lang="ar-SY" dirty="0">
                <a:latin typeface="Century Gothic" panose="020B0502020202020204" pitchFamily="34" charset="0"/>
              </a:rPr>
              <a:t>شارك نبينا محمد صلى الله عليه وسلم مجتمعه في أعمالهم و منها : </a:t>
            </a:r>
          </a:p>
          <a:p>
            <a:pPr algn="r"/>
            <a:endParaRPr lang="ar-SY" dirty="0">
              <a:latin typeface="Century Gothic" panose="020B0502020202020204" pitchFamily="34" charset="0"/>
            </a:endParaRPr>
          </a:p>
          <a:p>
            <a:pPr algn="r"/>
            <a:r>
              <a:rPr lang="ar-SY" dirty="0">
                <a:latin typeface="Century Gothic" panose="020B0502020202020204" pitchFamily="34" charset="0"/>
              </a:rPr>
              <a:t>حين رأى من نفسه القدرة على الكسب رعى الغنم صغيراً ليخفف عن عمّه أبي طالب تكاليف الإنفاق عليه .</a:t>
            </a:r>
          </a:p>
          <a:p>
            <a:pPr algn="r"/>
            <a:endParaRPr lang="ar-SY" dirty="0">
              <a:latin typeface="Century Gothic" panose="020B0502020202020204" pitchFamily="34" charset="0"/>
            </a:endParaRPr>
          </a:p>
          <a:p>
            <a:pPr algn="r"/>
            <a:r>
              <a:rPr lang="ar-SY" dirty="0">
                <a:latin typeface="Century Gothic" panose="020B0502020202020204" pitchFamily="34" charset="0"/>
              </a:rPr>
              <a:t>صحب النبي صلى الله عليه وسلم عمّه أبا طالب في رحلة تجارية  إلى بلاد الشام حينما كان في الثانية عشرة من عمره , وهو ما أكسبه خبرة بأحوال الناس ومعرفة بالأماكن التي يمرّ بها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31599"/>
            <a:chOff x="338813" y="22303"/>
            <a:chExt cx="8217749" cy="113159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06071" cy="1131599"/>
              <a:chOff x="2350491" y="22303"/>
              <a:chExt cx="6206071" cy="113159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988372"/>
                <a:chOff x="4193103" y="1484950"/>
                <a:chExt cx="6145810" cy="98837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950102"/>
                  <a:ext cx="6145810" cy="523220"/>
                </a:xfrm>
                <a:prstGeom prst="rect">
                  <a:avLst/>
                </a:prstGeom>
                <a:noFill/>
              </p:spPr>
              <p:txBody>
                <a:bodyPr wrap="square" rtlCol="0">
                  <a:spAutoFit/>
                </a:bodyPr>
                <a:lstStyle/>
                <a:p>
                  <a:pPr algn="r"/>
                  <a:r>
                    <a:rPr lang="ar-SY" sz="2800" dirty="0">
                      <a:latin typeface="Century Gothic" panose="020B0502020202020204" pitchFamily="34" charset="0"/>
                    </a:rPr>
                    <a:t>حياة النبي محمد صلى الله عليه وسلم قبل البعثة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953" y="2449882"/>
              <a:ext cx="4047935" cy="2330424"/>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مكة المكرمة</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0844421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954</Words>
  <Application>Microsoft Office PowerPoint</Application>
  <PresentationFormat>شاشة عريضة</PresentationFormat>
  <Paragraphs>103</Paragraphs>
  <Slides>16</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16</vt:i4>
      </vt:variant>
    </vt:vector>
  </HeadingPairs>
  <TitlesOfParts>
    <vt:vector size="24" baseType="lpstr">
      <vt:lpstr>Arial</vt:lpstr>
      <vt:lpstr>Calibri</vt:lpstr>
      <vt:lpstr>Calibri Light</vt:lpstr>
      <vt:lpstr>Century Gothic</vt:lpstr>
      <vt:lpstr>Cooper Black</vt:lpstr>
      <vt:lpstr>Helvetica</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1011</cp:revision>
  <dcterms:created xsi:type="dcterms:W3CDTF">2020-11-11T11:02:52Z</dcterms:created>
  <dcterms:modified xsi:type="dcterms:W3CDTF">2021-01-16T11:11:09Z</dcterms:modified>
</cp:coreProperties>
</file>