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57" r:id="rId3"/>
    <p:sldId id="293" r:id="rId4"/>
    <p:sldId id="28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27" r:id="rId21"/>
    <p:sldId id="311" r:id="rId22"/>
    <p:sldId id="328" r:id="rId23"/>
    <p:sldId id="312" r:id="rId24"/>
    <p:sldId id="329" r:id="rId25"/>
    <p:sldId id="263" r:id="rId26"/>
    <p:sldId id="313" r:id="rId27"/>
    <p:sldId id="314" r:id="rId28"/>
    <p:sldId id="315" r:id="rId29"/>
    <p:sldId id="334" r:id="rId30"/>
    <p:sldId id="335" r:id="rId31"/>
    <p:sldId id="316" r:id="rId32"/>
    <p:sldId id="317" r:id="rId33"/>
    <p:sldId id="318" r:id="rId34"/>
    <p:sldId id="358" r:id="rId35"/>
    <p:sldId id="267" r:id="rId36"/>
    <p:sldId id="319" r:id="rId37"/>
    <p:sldId id="320" r:id="rId38"/>
    <p:sldId id="321" r:id="rId39"/>
    <p:sldId id="322" r:id="rId40"/>
    <p:sldId id="323" r:id="rId41"/>
    <p:sldId id="324" r:id="rId42"/>
    <p:sldId id="325" r:id="rId4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FFDF-C2B8-4EB4-A3D5-A0784DB57EA3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0936-A386-49BF-830B-6FA6503FB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9A74-316C-4ACA-B69D-FECBEAA2A14D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529C-DE4A-4942-9AB8-ED4B61886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ACEE-399A-438A-AD4B-907947F5A048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B966-FB64-48E4-B254-DC5412824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467236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368458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27305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636547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883916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9193020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952306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217109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6F0-35C5-46FC-9ED8-23CC1D762862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14F5-E314-4AD9-B223-FA2E933E5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12293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213917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584388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7A19-10FD-452E-A2E1-3730B70B2E61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0CD1-8645-46E7-BDB4-1357BAC3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B73E-337A-4890-B44C-9BB85F831407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8812-A1F9-446A-A1ED-A3B3FFF0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9E21-8D2D-4CFB-B5F2-22C01C5BC6A7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BD83-AEEC-4EFC-9FA7-077445D84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D0D8-DC21-4E38-84FB-8AB0ABA4A7B5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3E28-7F6E-416C-B115-B7BAD1486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B9C8-8475-4BF2-A289-07E144949B8B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C57A-17A9-49C8-9D6E-54AAA4C62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D0EE-2A76-4794-9BDE-1B4FBF7F788B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BC3-D38E-439B-9326-1638B1CA7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A40B-0CD9-47A7-8CD6-D2677AD52B4F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3C70-22F0-42E0-B072-1FD1C24BF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32FE8-D17B-44A8-B516-5AF498D62C65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0948B-29A6-420A-B651-142D8873C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arrow.wav"/>
          </p:stSnd>
        </p:sndAc>
      </p:transition>
    </mc:Choice>
    <mc:Fallback xmlns="">
      <p:transition spd="slow">
        <p:circle/>
        <p:sndAc>
          <p:stSnd>
            <p:snd r:embed="rId15" name="arrow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24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>
            <a:off x="2421825" y="1781944"/>
            <a:ext cx="5500012" cy="1584176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7864" y="1916833"/>
            <a:ext cx="4347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2– زيارَةِ طبيبِ الأسنانِ مرَّتينِ في العام على الأقلِّ.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798488" y="468313"/>
            <a:ext cx="7570787" cy="1008063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827088" y="614353"/>
            <a:ext cx="7542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4214818"/>
            <a:ext cx="572610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يَسْتَطيعُ طَبيبُ الأَسْنانِ وَحْدَهُ:</a:t>
            </a:r>
            <a:endParaRPr lang="en-US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EG" sz="3600" b="1" dirty="0">
                <a:latin typeface="+mn-lt"/>
                <a:cs typeface="+mn-cs"/>
              </a:rPr>
              <a:t> </a:t>
            </a:r>
            <a:r>
              <a:rPr lang="ar-SA" sz="3600" b="1" dirty="0">
                <a:latin typeface="+mn-lt"/>
                <a:cs typeface="+mn-cs"/>
              </a:rPr>
              <a:t>إزالَةَ التَّرَسُّباتِ الَّتي تُسبِّبُ مُشْكِلاتٍ في اللِّثَةِ.</a:t>
            </a:r>
            <a:endParaRPr lang="en-US" sz="3600" dirty="0"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776" y="1857889"/>
            <a:ext cx="2701912" cy="235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915117" y="503689"/>
            <a:ext cx="7570787" cy="1008063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827088" y="692695"/>
            <a:ext cx="7658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835696" y="3429000"/>
            <a:ext cx="6462728" cy="244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9712" y="3775799"/>
            <a:ext cx="63073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اكْتِشافَ التَّسوُّسِ عِنْدَ بِدَايَتِهِ، وذلك مِمَّا يُسَهِّلُ الْعِلاجَ.</a:t>
            </a:r>
            <a:endParaRPr lang="en-US" sz="3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تَأْمِينَ العلاجِ الْمُناسِبِ.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2" name="Flowchart: Delay 6"/>
          <p:cNvSpPr/>
          <p:nvPr/>
        </p:nvSpPr>
        <p:spPr>
          <a:xfrm>
            <a:off x="1979712" y="1647068"/>
            <a:ext cx="5500012" cy="1584176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491881" y="1917699"/>
            <a:ext cx="3384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itchFamily="34" charset="0"/>
              </a:rPr>
              <a:t>2– زيارَةِ طبيبِ الأسنانِ مرَّتينِ في العام على الأقلِّ.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746125" y="620066"/>
            <a:ext cx="7570787" cy="1008063"/>
          </a:xfrm>
          <a:prstGeom prst="round1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827088" y="770081"/>
            <a:ext cx="7489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F695BEC-F83C-455D-83D5-91216F1D8FA4}"/>
              </a:ext>
            </a:extLst>
          </p:cNvPr>
          <p:cNvSpPr/>
          <p:nvPr/>
        </p:nvSpPr>
        <p:spPr>
          <a:xfrm>
            <a:off x="1475656" y="1989163"/>
            <a:ext cx="6696744" cy="122381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3– تَنظيفِ الأسنانِ بالفرشاةِ.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مستطيل: بزاويتين علويتين إحداهما مقصوصة والأخرى دائرية 2">
            <a:extLst>
              <a:ext uri="{FF2B5EF4-FFF2-40B4-BE49-F238E27FC236}">
                <a16:creationId xmlns:a16="http://schemas.microsoft.com/office/drawing/2014/main" id="{C516B78A-A18F-4148-BD07-E8F55EBC1C2F}"/>
              </a:ext>
            </a:extLst>
          </p:cNvPr>
          <p:cNvSpPr/>
          <p:nvPr/>
        </p:nvSpPr>
        <p:spPr>
          <a:xfrm>
            <a:off x="1259632" y="3789040"/>
            <a:ext cx="7200800" cy="1872208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نَظِّفِ الأَسْنانَ بَعْدَ كُلِّ وَجْبَةِ طَعَامٍ، وَخُصُوصًا قَبْلَ النَّوْمِ.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317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827088" y="468313"/>
            <a:ext cx="7570787" cy="100806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827088" y="620687"/>
            <a:ext cx="757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857356" y="3284984"/>
            <a:ext cx="6192838" cy="244792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7357" y="3861048"/>
            <a:ext cx="6027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اتَّبِعِ الطَّريقةَ الَّتي يُشيرُ إليها طَبيبُ الأَسْنانِ.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850DEB8-DDB5-4633-A87C-00ABCD8EFF4A}"/>
              </a:ext>
            </a:extLst>
          </p:cNvPr>
          <p:cNvSpPr/>
          <p:nvPr/>
        </p:nvSpPr>
        <p:spPr>
          <a:xfrm>
            <a:off x="1857356" y="1844824"/>
            <a:ext cx="6192838" cy="10080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3– تَنظيفِ الأسنانِ بالفرشاةِ.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673100" y="584559"/>
            <a:ext cx="7570787" cy="100806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827088" y="764703"/>
            <a:ext cx="7416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835150" y="3789363"/>
            <a:ext cx="6192838" cy="21599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7356" y="4214818"/>
            <a:ext cx="605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اسْتَخْدِمْ مَعْجُونَ أَسْنانٍ </a:t>
            </a:r>
            <a:r>
              <a:rPr lang="ar-SA" sz="3600" b="1" dirty="0" err="1">
                <a:latin typeface="Calibri" pitchFamily="34" charset="0"/>
              </a:rPr>
              <a:t>بالفلورايد</a:t>
            </a:r>
            <a:r>
              <a:rPr lang="ar-SA" sz="3600" b="1" dirty="0">
                <a:latin typeface="Calibri" pitchFamily="34" charset="0"/>
              </a:rPr>
              <a:t>؛ فَهوَ يُكافِحُ </a:t>
            </a:r>
            <a:r>
              <a:rPr lang="ar-SA" sz="3600" b="1" dirty="0" err="1">
                <a:latin typeface="Calibri" pitchFamily="34" charset="0"/>
              </a:rPr>
              <a:t>التَّسَوُّسَ</a:t>
            </a:r>
            <a:r>
              <a:rPr lang="ar-SA" sz="3600" b="1" dirty="0">
                <a:latin typeface="Calibri" pitchFamily="34" charset="0"/>
              </a:rPr>
              <a:t>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F07B25D-7026-47CA-BCEE-E7ECA811B751}"/>
              </a:ext>
            </a:extLst>
          </p:cNvPr>
          <p:cNvSpPr/>
          <p:nvPr/>
        </p:nvSpPr>
        <p:spPr>
          <a:xfrm>
            <a:off x="1403648" y="1916832"/>
            <a:ext cx="6624340" cy="129614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3– تَنظيفِ الأسنانِ بالفرشاةِ.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تخدم معجون اسنان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786606" y="527048"/>
            <a:ext cx="7570787" cy="1008063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827088" y="692695"/>
            <a:ext cx="7489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2258080" y="3875096"/>
            <a:ext cx="6191250" cy="21653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22" y="4357694"/>
            <a:ext cx="605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اغْسِلِ </a:t>
            </a:r>
            <a:r>
              <a:rPr lang="ar-EG" sz="3600" b="1" dirty="0">
                <a:latin typeface="Calibri" pitchFamily="34" charset="0"/>
              </a:rPr>
              <a:t>فمك </a:t>
            </a:r>
            <a:r>
              <a:rPr lang="ar-SA" sz="3600" b="1" dirty="0">
                <a:latin typeface="Calibri" pitchFamily="34" charset="0"/>
              </a:rPr>
              <a:t>بِسائِلٍ مُعَقَّمٍ مَرَّةً أَو مَرَّتينِ في اليومِ.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1825"/>
            <a:ext cx="2543175" cy="18764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موجة 1">
            <a:extLst>
              <a:ext uri="{FF2B5EF4-FFF2-40B4-BE49-F238E27FC236}">
                <a16:creationId xmlns:a16="http://schemas.microsoft.com/office/drawing/2014/main" id="{27FFACF4-9C4A-4ABE-9313-D509BE3EA604}"/>
              </a:ext>
            </a:extLst>
          </p:cNvPr>
          <p:cNvSpPr/>
          <p:nvPr/>
        </p:nvSpPr>
        <p:spPr>
          <a:xfrm>
            <a:off x="3635896" y="1701824"/>
            <a:ext cx="4681016" cy="1876425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4– تنظيفِ الفمِ واللِّثَّةِ.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635375" y="1773238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Calibri" pitchFamily="34" charset="0"/>
              </a:rPr>
              <a:t>4– تنظيفِ الفمِ واللِّثَّةِ.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405" y="1664491"/>
            <a:ext cx="2543175" cy="18764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318E39CE-0541-4F91-AACE-4B797350EB21}"/>
              </a:ext>
            </a:extLst>
          </p:cNvPr>
          <p:cNvSpPr/>
          <p:nvPr/>
        </p:nvSpPr>
        <p:spPr>
          <a:xfrm>
            <a:off x="1331640" y="4005064"/>
            <a:ext cx="6867910" cy="19569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اسْتَخْدِمْ خَيطَ الْحريرِ الْخاصِّ بِالأَسنانِ الَّذي يُعَدُّ أيضًا مِنَ اللَّوازمِ الصِّحِّيَّةِ.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 Single Corner Rectangle 12"/>
          <p:cNvSpPr/>
          <p:nvPr/>
        </p:nvSpPr>
        <p:spPr>
          <a:xfrm>
            <a:off x="786606" y="527048"/>
            <a:ext cx="7570787" cy="1008063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27088" y="692695"/>
            <a:ext cx="74898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موجة 15">
            <a:extLst>
              <a:ext uri="{FF2B5EF4-FFF2-40B4-BE49-F238E27FC236}">
                <a16:creationId xmlns:a16="http://schemas.microsoft.com/office/drawing/2014/main" id="{27FFACF4-9C4A-4ABE-9313-D509BE3EA604}"/>
              </a:ext>
            </a:extLst>
          </p:cNvPr>
          <p:cNvSpPr/>
          <p:nvPr/>
        </p:nvSpPr>
        <p:spPr>
          <a:xfrm>
            <a:off x="3635896" y="1701824"/>
            <a:ext cx="4681016" cy="1876425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4– تنظيفِ الفمِ واللِّثَّةِ.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786606" y="468313"/>
            <a:ext cx="7570787" cy="1008063"/>
          </a:xfrm>
          <a:prstGeom prst="round1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827088" y="620687"/>
            <a:ext cx="7530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416015" y="3407638"/>
            <a:ext cx="6983413" cy="244792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43" y="3754438"/>
            <a:ext cx="65293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اسْتَشِرْ الطَّبيبَ عِندَ أيِّ نِزيفٍ في اللِّثَةِ. </a:t>
            </a:r>
            <a:endParaRPr lang="ar-EG" sz="3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لا تَتَناولْ أَيَّ دَواءٍ قَبلَ مُراجَعَ</a:t>
            </a:r>
            <a:r>
              <a:rPr lang="ar-EG" sz="3600" b="1" dirty="0">
                <a:latin typeface="Calibri" pitchFamily="34" charset="0"/>
              </a:rPr>
              <a:t>ة الطبيب.</a:t>
            </a:r>
            <a:endParaRPr lang="en-US" sz="3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7095" y="1191298"/>
            <a:ext cx="1592584" cy="232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1011ECCC-8367-4D81-AC0A-9E3B50729DEF}"/>
              </a:ext>
            </a:extLst>
          </p:cNvPr>
          <p:cNvSpPr/>
          <p:nvPr/>
        </p:nvSpPr>
        <p:spPr>
          <a:xfrm>
            <a:off x="3491879" y="1754336"/>
            <a:ext cx="4824537" cy="1098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5– مراقبة اللثة.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C58DE7-B427-4707-B759-03B1CD912E3B}"/>
              </a:ext>
            </a:extLst>
          </p:cNvPr>
          <p:cNvSpPr txBox="1"/>
          <p:nvPr/>
        </p:nvSpPr>
        <p:spPr>
          <a:xfrm>
            <a:off x="4572000" y="632808"/>
            <a:ext cx="3276364" cy="98387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أُجيبُ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سهم: مسنن إلى اليمين 4">
            <a:extLst>
              <a:ext uri="{FF2B5EF4-FFF2-40B4-BE49-F238E27FC236}">
                <a16:creationId xmlns:a16="http://schemas.microsoft.com/office/drawing/2014/main" id="{AB016D08-EA64-4A9A-93E5-151EE4EA596A}"/>
              </a:ext>
            </a:extLst>
          </p:cNvPr>
          <p:cNvSpPr/>
          <p:nvPr/>
        </p:nvSpPr>
        <p:spPr>
          <a:xfrm>
            <a:off x="1547664" y="2304470"/>
            <a:ext cx="6548586" cy="1937330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7030A0"/>
                </a:solidFill>
              </a:rPr>
              <a:t>1 - ما الهدفُ مِنْ إيرادِ الإِرشاداتِ السابقة؟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6C54907-2309-49BE-A859-C522C9319776}"/>
              </a:ext>
            </a:extLst>
          </p:cNvPr>
          <p:cNvSpPr/>
          <p:nvPr/>
        </p:nvSpPr>
        <p:spPr>
          <a:xfrm>
            <a:off x="1164871" y="4437112"/>
            <a:ext cx="6657165" cy="1491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حماية الأسنان والحفاظ عليها سليمة.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1069975" y="1989138"/>
            <a:ext cx="7180263" cy="14398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6013" y="2066727"/>
            <a:ext cx="6723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2 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- 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ما العلاقَةُ بينَ الإرشاداتِ والصورِ الْمُرافِقةِ لَها؟</a:t>
            </a:r>
            <a:endParaRPr lang="en-US" sz="4000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9990" y="4077072"/>
            <a:ext cx="69683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itchFamily="34" charset="0"/>
              </a:rPr>
              <a:t>الصور توضح الإرشادات وتعطيها التعزيز والتأثير المناسبين.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CE72BC-250D-4A60-84F8-56C6520606EC}"/>
              </a:ext>
            </a:extLst>
          </p:cNvPr>
          <p:cNvSpPr txBox="1"/>
          <p:nvPr/>
        </p:nvSpPr>
        <p:spPr>
          <a:xfrm>
            <a:off x="1817948" y="3789040"/>
            <a:ext cx="5508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النَّصِّ الإرْشادِيِّ</a:t>
            </a:r>
            <a:endParaRPr kumimoji="0" lang="en-US" sz="5400" b="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44553" y="1700808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u="sng" dirty="0">
                <a:solidFill>
                  <a:srgbClr val="C00000"/>
                </a:solidFill>
                <a:latin typeface="Calibri" pitchFamily="34" charset="0"/>
              </a:rPr>
              <a:t>بنيةُ النَّصِّ </a:t>
            </a:r>
            <a:endParaRPr lang="ar-EG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2" y="976686"/>
            <a:ext cx="6167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en-US" sz="3600" dirty="0">
              <a:latin typeface="Calibri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3995936" y="2486819"/>
            <a:ext cx="3984427" cy="1439862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19488" y="2852738"/>
            <a:ext cx="5300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000099"/>
                </a:solidFill>
                <a:latin typeface="Calibri" pitchFamily="34" charset="0"/>
              </a:rPr>
              <a:t>أ– تسوُّسُ الأسنان.</a:t>
            </a:r>
            <a:endParaRPr lang="en-US" sz="4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16013" y="4857759"/>
            <a:ext cx="7051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تناول الحلوى والسكريات خاصة قبل النوم.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0224" y="1957783"/>
            <a:ext cx="2857488" cy="28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FE8869C1-1FAC-4EFC-A835-9775A812D873}"/>
              </a:ext>
            </a:extLst>
          </p:cNvPr>
          <p:cNvSpPr/>
          <p:nvPr/>
        </p:nvSpPr>
        <p:spPr>
          <a:xfrm>
            <a:off x="1259632" y="610768"/>
            <a:ext cx="6908057" cy="1012249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E229BDB4-1609-429E-88F8-E02BF364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176" y="548680"/>
            <a:ext cx="7051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3- أبحث في النص عن الأسباب التي تؤدي إلى النتائج الآتية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5"/>
          <p:cNvSpPr/>
          <p:nvPr/>
        </p:nvSpPr>
        <p:spPr>
          <a:xfrm>
            <a:off x="3666263" y="1234466"/>
            <a:ext cx="4387777" cy="1581407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1880" y="1666763"/>
            <a:ext cx="518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Calibri" pitchFamily="34" charset="0"/>
              </a:rPr>
              <a:t>ب– مكافحةُ التَّسوُّسِ.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47664" y="5088674"/>
            <a:ext cx="6264696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استخدام معجون أسنان بالفلورايد.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8775" y="1598086"/>
            <a:ext cx="2857488" cy="28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0589" y="2168803"/>
            <a:ext cx="2857488" cy="217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وجة 1">
            <a:extLst>
              <a:ext uri="{FF2B5EF4-FFF2-40B4-BE49-F238E27FC236}">
                <a16:creationId xmlns:a16="http://schemas.microsoft.com/office/drawing/2014/main" id="{21127FE8-D20C-4E09-A984-10BC0EE11A5A}"/>
              </a:ext>
            </a:extLst>
          </p:cNvPr>
          <p:cNvSpPr/>
          <p:nvPr/>
        </p:nvSpPr>
        <p:spPr>
          <a:xfrm>
            <a:off x="3441127" y="621753"/>
            <a:ext cx="5035848" cy="216024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BDFA5DB-D218-4547-8DEB-2F354005780E}"/>
              </a:ext>
            </a:extLst>
          </p:cNvPr>
          <p:cNvSpPr/>
          <p:nvPr/>
        </p:nvSpPr>
        <p:spPr>
          <a:xfrm>
            <a:off x="1894070" y="4645970"/>
            <a:ext cx="6586337" cy="14126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chemeClr val="tx1"/>
                </a:solidFill>
              </a:rPr>
              <a:t>اكتشاف التسوس عند بدايته بواسطة زيارة الطبيب الدورية.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365200D3-7F14-4ED0-8115-BE768724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077" y="1347860"/>
            <a:ext cx="518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ج- سهولة علاج التسوس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2000242"/>
            <a:ext cx="2857488" cy="28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: زوايا علوية مستديرة 1">
            <a:extLst>
              <a:ext uri="{FF2B5EF4-FFF2-40B4-BE49-F238E27FC236}">
                <a16:creationId xmlns:a16="http://schemas.microsoft.com/office/drawing/2014/main" id="{E2E5CCB3-0F52-4832-9528-AA9F3DF83004}"/>
              </a:ext>
            </a:extLst>
          </p:cNvPr>
          <p:cNvSpPr/>
          <p:nvPr/>
        </p:nvSpPr>
        <p:spPr>
          <a:xfrm>
            <a:off x="3421680" y="1340768"/>
            <a:ext cx="4891832" cy="1656184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7030A0"/>
                </a:solidFill>
              </a:rPr>
              <a:t>د– لِمَ ينبغي عرضُ الإرشاداتِ بوضوحٍ، وفي جُمَلٍ قَصيرَةٍ؟</a:t>
            </a:r>
          </a:p>
        </p:txBody>
      </p:sp>
      <p:sp>
        <p:nvSpPr>
          <p:cNvPr id="5" name="مستطيل: زوايا علوية مستديرة 4">
            <a:extLst>
              <a:ext uri="{FF2B5EF4-FFF2-40B4-BE49-F238E27FC236}">
                <a16:creationId xmlns:a16="http://schemas.microsoft.com/office/drawing/2014/main" id="{9CE0E58F-BC56-468F-87A2-2C02EB37C97E}"/>
              </a:ext>
            </a:extLst>
          </p:cNvPr>
          <p:cNvSpPr/>
          <p:nvPr/>
        </p:nvSpPr>
        <p:spPr>
          <a:xfrm>
            <a:off x="997317" y="4877017"/>
            <a:ext cx="7328027" cy="1144271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B516CA6-16C3-4FE1-912C-3F3CCFB6A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4940238"/>
            <a:ext cx="7065713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331913" y="531813"/>
            <a:ext cx="6448425" cy="1241425"/>
          </a:xfrm>
          <a:prstGeom prst="snip2DiagRect">
            <a:avLst>
              <a:gd name="adj1" fmla="val 0"/>
              <a:gd name="adj2" fmla="val 26930"/>
            </a:avLst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5086" y="766445"/>
            <a:ext cx="619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أَقرأُ  خصائصَ النَّصِّ الإِرْشاديِّ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</a:rPr>
              <a:t> وأفهمها</a:t>
            </a:r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2997200"/>
            <a:ext cx="66976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النَّصُّ الإرشاديُّ: </a:t>
            </a:r>
            <a:r>
              <a:rPr lang="ar-SA" sz="3600" b="1" dirty="0">
                <a:solidFill>
                  <a:srgbClr val="000099"/>
                </a:solidFill>
                <a:latin typeface="Calibri" pitchFamily="34" charset="0"/>
              </a:rPr>
              <a:t>عِبارَةٌ عَنِ تَّوجيهاتِ و</a:t>
            </a:r>
            <a:r>
              <a:rPr lang="ar-EG" sz="3600" b="1" dirty="0">
                <a:solidFill>
                  <a:srgbClr val="000099"/>
                </a:solidFill>
                <a:latin typeface="Calibri" pitchFamily="34" charset="0"/>
              </a:rPr>
              <a:t>ت</a:t>
            </a:r>
            <a:r>
              <a:rPr lang="ar-SA" sz="3600" b="1" dirty="0">
                <a:solidFill>
                  <a:srgbClr val="000099"/>
                </a:solidFill>
                <a:latin typeface="Calibri" pitchFamily="34" charset="0"/>
              </a:rPr>
              <a:t>عليماتِ  نقدِّمُها للآخرينَ، وتَخْتَلفُ بِاخْتِلافِ مَجَالِها: 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إرشاداتٍ صحِّيَّةٍ، إِرشاداتٍ مُروريَّةٍ، إِرشَاداتٍ دينيَّةٍ ...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3489325" y="572294"/>
            <a:ext cx="4683125" cy="1079500"/>
          </a:xfrm>
          <a:prstGeom prst="snip2DiagRect">
            <a:avLst>
              <a:gd name="adj1" fmla="val 0"/>
              <a:gd name="adj2" fmla="val 2693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62400" y="836712"/>
            <a:ext cx="3922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3429000"/>
            <a:ext cx="6697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يُكْتَبُ الْعُنوانُ بِخَطٍّ بارزٍ، ويحوي كلماتٍ مُؤثِّرة</a:t>
            </a:r>
            <a:r>
              <a:rPr lang="ar-EG" sz="3600" b="1" dirty="0">
                <a:latin typeface="Calibri" pitchFamily="34" charset="0"/>
              </a:rPr>
              <a:t>ً</a:t>
            </a:r>
            <a:r>
              <a:rPr lang="ar-SA" sz="3600" b="1" dirty="0">
                <a:latin typeface="Calibri" pitchFamily="34" charset="0"/>
              </a:rPr>
              <a:t>؛ لِ</a:t>
            </a:r>
            <a:r>
              <a:rPr lang="ar-EG" sz="3600" b="1" dirty="0">
                <a:latin typeface="Calibri" pitchFamily="34" charset="0"/>
              </a:rPr>
              <a:t>جذب</a:t>
            </a:r>
            <a:r>
              <a:rPr lang="ar-SA" sz="3600" b="1" dirty="0">
                <a:latin typeface="Calibri" pitchFamily="34" charset="0"/>
              </a:rPr>
              <a:t> القارِئ.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7103" y="2636912"/>
            <a:ext cx="74199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يَبْدأُ النَّصُّ الإرشاديُّ بِجُملَةٍ مِحوَريَّةٍ </a:t>
            </a:r>
            <a:r>
              <a:rPr lang="ar-EG" sz="3600" b="1" dirty="0">
                <a:latin typeface="Calibri" pitchFamily="34" charset="0"/>
              </a:rPr>
              <a:t>من </a:t>
            </a:r>
            <a:r>
              <a:rPr lang="ar-SA" sz="3600" b="1" dirty="0">
                <a:latin typeface="Calibri" pitchFamily="34" charset="0"/>
              </a:rPr>
              <a:t>مِثلَ: إذا أَرَدت أن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dirty="0">
                <a:latin typeface="Calibri" pitchFamily="34" charset="0"/>
              </a:rPr>
              <a:t>...</a:t>
            </a:r>
            <a:r>
              <a:rPr lang="ar-EG" sz="3600" dirty="0">
                <a:latin typeface="Calibri" pitchFamily="34" charset="0"/>
              </a:rPr>
              <a:t>... </a:t>
            </a:r>
            <a:r>
              <a:rPr lang="ar-SA" sz="3600" b="1" dirty="0">
                <a:latin typeface="Calibri" pitchFamily="34" charset="0"/>
              </a:rPr>
              <a:t>فاتَّبِعِ الخُطُواتِ ال</a:t>
            </a:r>
            <a:r>
              <a:rPr lang="ar-EG" sz="3600" b="1" dirty="0">
                <a:latin typeface="Calibri" pitchFamily="34" charset="0"/>
              </a:rPr>
              <a:t>آتية/</a:t>
            </a:r>
            <a:r>
              <a:rPr lang="ar-SA" sz="3600" b="1" dirty="0">
                <a:latin typeface="Calibri" pitchFamily="34" charset="0"/>
              </a:rPr>
              <a:t> عِندَما تُريد إجراء </a:t>
            </a:r>
            <a:r>
              <a:rPr lang="ar-SA" sz="3600" dirty="0">
                <a:latin typeface="Calibri" pitchFamily="34" charset="0"/>
              </a:rPr>
              <a:t>.</a:t>
            </a:r>
            <a:r>
              <a:rPr lang="ar-EG" sz="3600" dirty="0">
                <a:latin typeface="Calibri" pitchFamily="34" charset="0"/>
              </a:rPr>
              <a:t>......</a:t>
            </a:r>
            <a:r>
              <a:rPr lang="ar-SA" sz="3600" dirty="0">
                <a:latin typeface="Calibri" pitchFamily="34" charset="0"/>
              </a:rPr>
              <a:t> </a:t>
            </a:r>
            <a:r>
              <a:rPr lang="ar-EG" sz="3600" b="1" dirty="0">
                <a:latin typeface="Calibri" pitchFamily="34" charset="0"/>
              </a:rPr>
              <a:t>اعمل ما يأتي/ </a:t>
            </a:r>
            <a:r>
              <a:rPr lang="ar-SA" sz="3600" dirty="0">
                <a:latin typeface="Calibri" pitchFamily="34" charset="0"/>
              </a:rPr>
              <a:t>..</a:t>
            </a:r>
            <a:r>
              <a:rPr lang="ar-EG" sz="3600" dirty="0">
                <a:latin typeface="Calibri" pitchFamily="34" charset="0"/>
              </a:rPr>
              <a:t>....</a:t>
            </a:r>
            <a:r>
              <a:rPr lang="ar-SA" sz="3600" dirty="0">
                <a:latin typeface="Calibri" pitchFamily="34" charset="0"/>
              </a:rPr>
              <a:t>. </a:t>
            </a:r>
            <a:r>
              <a:rPr lang="ar-SA" sz="3600" b="1" dirty="0">
                <a:latin typeface="Calibri" pitchFamily="34" charset="0"/>
              </a:rPr>
              <a:t>اتَّبِعِ التَّوجيهاتِ الآتية عِندَ </a:t>
            </a:r>
            <a:r>
              <a:rPr lang="ar-EG" sz="3600" b="1" dirty="0">
                <a:latin typeface="Calibri" pitchFamily="34" charset="0"/>
              </a:rPr>
              <a:t>عمل/ </a:t>
            </a:r>
            <a:r>
              <a:rPr lang="ar-SA" sz="3600" dirty="0">
                <a:latin typeface="Calibri" pitchFamily="34" charset="0"/>
              </a:rPr>
              <a:t>..</a:t>
            </a:r>
            <a:r>
              <a:rPr lang="ar-EG" sz="3600" dirty="0">
                <a:latin typeface="Calibri" pitchFamily="34" charset="0"/>
              </a:rPr>
              <a:t>.....</a:t>
            </a:r>
            <a:r>
              <a:rPr lang="ar-SA" sz="3600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للْمُحافَظَةِ على </a:t>
            </a:r>
            <a:r>
              <a:rPr lang="ar-SA" sz="3600" dirty="0">
                <a:latin typeface="Calibri" pitchFamily="34" charset="0"/>
              </a:rPr>
              <a:t>..</a:t>
            </a:r>
            <a:r>
              <a:rPr lang="ar-EG" sz="3600" dirty="0">
                <a:latin typeface="Calibri" pitchFamily="34" charset="0"/>
              </a:rPr>
              <a:t>..</a:t>
            </a:r>
            <a:r>
              <a:rPr lang="ar-SA" sz="3600" dirty="0">
                <a:latin typeface="Calibri" pitchFamily="34" charset="0"/>
              </a:rPr>
              <a:t>. </a:t>
            </a:r>
            <a:r>
              <a:rPr lang="ar-SA" sz="3600" b="1" dirty="0">
                <a:latin typeface="Calibri" pitchFamily="34" charset="0"/>
              </a:rPr>
              <a:t>اتَّبعِ النَّصائِحَ الآتية </a:t>
            </a:r>
            <a:r>
              <a:rPr lang="ar-SA" sz="3600" dirty="0">
                <a:latin typeface="Calibri" pitchFamily="34" charset="0"/>
              </a:rPr>
              <a:t>.</a:t>
            </a:r>
            <a:r>
              <a:rPr lang="ar-EG" sz="3600" dirty="0">
                <a:latin typeface="Calibri" pitchFamily="34" charset="0"/>
              </a:rPr>
              <a:t>....</a:t>
            </a:r>
            <a:r>
              <a:rPr lang="ar-SA" sz="3600" dirty="0" err="1">
                <a:latin typeface="Calibri" pitchFamily="34" charset="0"/>
              </a:rPr>
              <a:t>...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7" name="Snip Diagonal Corner Rectangle 8"/>
          <p:cNvSpPr/>
          <p:nvPr/>
        </p:nvSpPr>
        <p:spPr>
          <a:xfrm>
            <a:off x="3849688" y="531813"/>
            <a:ext cx="4284633" cy="1079500"/>
          </a:xfrm>
          <a:prstGeom prst="snip2DiagRect">
            <a:avLst>
              <a:gd name="adj1" fmla="val 0"/>
              <a:gd name="adj2" fmla="val 2693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49688" y="788988"/>
            <a:ext cx="4497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Terminator 12"/>
          <p:cNvSpPr/>
          <p:nvPr/>
        </p:nvSpPr>
        <p:spPr>
          <a:xfrm>
            <a:off x="684213" y="2714620"/>
            <a:ext cx="7704137" cy="2500330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00" y="3286124"/>
            <a:ext cx="705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تُعرَضُ التَّعليماتُ والتَّوجيهاتُ بِوضوحٍ، وفي جُمَلٍ قَصيرةٍ، مَعَ التَّعليلِ والتَّفصيلِ.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" name="Snip Diagonal Corner Rectangle 8"/>
          <p:cNvSpPr/>
          <p:nvPr/>
        </p:nvSpPr>
        <p:spPr>
          <a:xfrm>
            <a:off x="3705225" y="592569"/>
            <a:ext cx="4683125" cy="1079500"/>
          </a:xfrm>
          <a:prstGeom prst="snip2DiagRect">
            <a:avLst>
              <a:gd name="adj1" fmla="val 0"/>
              <a:gd name="adj2" fmla="val 2693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62400" y="788988"/>
            <a:ext cx="4497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000100" y="3429000"/>
            <a:ext cx="705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اشتِمالُ الإرشاداتِ والتَّوجيهاتِ على عِباراتٍ مُؤثِّرَةٍ؛ لإحداثِ استجابةٍ عِنْدَ الْمُتَلَقينَ.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Snip Diagonal Corner Rectangle 8"/>
          <p:cNvSpPr/>
          <p:nvPr/>
        </p:nvSpPr>
        <p:spPr>
          <a:xfrm>
            <a:off x="3375060" y="679551"/>
            <a:ext cx="4683125" cy="1079500"/>
          </a:xfrm>
          <a:prstGeom prst="snip2DiagRect">
            <a:avLst>
              <a:gd name="adj1" fmla="val 0"/>
              <a:gd name="adj2" fmla="val 269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491880" y="788988"/>
            <a:ext cx="4967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962400" y="788988"/>
            <a:ext cx="4497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9995E90D-DF52-429A-914C-87BEB8DBA362}"/>
              </a:ext>
            </a:extLst>
          </p:cNvPr>
          <p:cNvSpPr/>
          <p:nvPr/>
        </p:nvSpPr>
        <p:spPr>
          <a:xfrm>
            <a:off x="971600" y="2708920"/>
            <a:ext cx="7488188" cy="280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*</a:t>
            </a: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</a:t>
            </a: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مُرافَقَةُ الصُّورِ أوِ الرُّسومِ لِفقراتِ النَّصِّ الإرشاديِّ لِمزيدٍ مِنَ الإيضاحِ والتَّأثيرِ.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مخطط انسيابي: معالجة معرّفة مسبقاً 6">
            <a:extLst>
              <a:ext uri="{FF2B5EF4-FFF2-40B4-BE49-F238E27FC236}">
                <a16:creationId xmlns:a16="http://schemas.microsoft.com/office/drawing/2014/main" id="{C42CFD17-D1A5-4C47-ACE7-F07E9642F182}"/>
              </a:ext>
            </a:extLst>
          </p:cNvPr>
          <p:cNvSpPr/>
          <p:nvPr/>
        </p:nvSpPr>
        <p:spPr>
          <a:xfrm>
            <a:off x="2411760" y="788988"/>
            <a:ext cx="5544616" cy="1199852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خصائصُ النَّصِّ الإرشاديِّ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3857620" y="1857364"/>
            <a:ext cx="4482736" cy="335758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4" y="1857364"/>
            <a:ext cx="39776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itchFamily="34" charset="0"/>
              </a:rPr>
              <a:t>يَتَّخِذُ النَّصُّ الإِرْشاديُّ صُورًا مُتَعَدِّدةً، فقد يأتي في صورَةِ نَشرةٍ مِنْ صَفْحَةٍ وَاحِدَةٍ أو في صورةِ مَطويَّةٍ أو في صورةِ كُتَيِّبٍ.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4" y="1844824"/>
            <a:ext cx="2877794" cy="336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8662" y="3143248"/>
            <a:ext cx="7056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تُكتبُ الإرشاداتُ والتَّوجيهاتُ في صورَةِ خطواتٍ أو نقاطٍ، ويُوضَعُ قَبْلَ كُلِّ نقطةٍ شرطة (-) أو نجمة (*) أو دائرة (•)؛ لِتُفْصَلَ الإرْشاداتُ عَنْ بَعْضِهَا.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62400" y="788988"/>
            <a:ext cx="4497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خصائصُ النَّصِّ الإرشاديِّ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مخطط انسيابي: معالجة معرّفة مسبقاً 4">
            <a:extLst>
              <a:ext uri="{FF2B5EF4-FFF2-40B4-BE49-F238E27FC236}">
                <a16:creationId xmlns:a16="http://schemas.microsoft.com/office/drawing/2014/main" id="{F3BA835D-5691-4437-850E-0259C2BDA7A5}"/>
              </a:ext>
            </a:extLst>
          </p:cNvPr>
          <p:cNvSpPr/>
          <p:nvPr/>
        </p:nvSpPr>
        <p:spPr>
          <a:xfrm>
            <a:off x="2411760" y="788988"/>
            <a:ext cx="5544616" cy="1199852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خصائصُ النَّصِّ الإرشاديِّ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03260" y="3570290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* 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تُورَدُ الإرشاداتُ في ترتيبٍ وَتَنْظيمٍ مُناسِبٍ.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مخطط انسيابي: متعدد المستندات 1">
            <a:extLst>
              <a:ext uri="{FF2B5EF4-FFF2-40B4-BE49-F238E27FC236}">
                <a16:creationId xmlns:a16="http://schemas.microsoft.com/office/drawing/2014/main" id="{00F9080F-7C63-444B-9AB5-B7498FB42075}"/>
              </a:ext>
            </a:extLst>
          </p:cNvPr>
          <p:cNvSpPr/>
          <p:nvPr/>
        </p:nvSpPr>
        <p:spPr>
          <a:xfrm>
            <a:off x="3059832" y="764704"/>
            <a:ext cx="4896544" cy="144145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خصائص النص الإرشادي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1CC506-DF73-459C-B9DE-ADA2903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56" y="2623578"/>
            <a:ext cx="5845087" cy="165618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07" y="3075057"/>
            <a:ext cx="4857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أقرأ وأجيب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712" y="2767280"/>
            <a:ext cx="485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أَقْرَأُ النَّصَّ الإرشاديَّ ال</a:t>
            </a: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آتي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، ثُمَّ أُجيبُ عنِ الأَسْئِلَةِ بَعْدَهُ: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8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arrow.wav"/>
          </p:stSnd>
        </p:sndAc>
      </p:transition>
    </mc:Choice>
    <mc:Fallback>
      <p:transition spd="slow">
        <p:circl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01751" y="620688"/>
            <a:ext cx="6553200" cy="64611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س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 كيف تُخَزِّنُ الأَدويةَ بِأُسْلوبٍ صَحيحٍ؟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9974" y="1989138"/>
            <a:ext cx="7427323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itchFamily="34" charset="0"/>
              </a:rPr>
              <a:t>لِتخزينِ الأدويةِ بِأُسْلوبٍ صَحيحٍ اتَّبِعِ الإِرْشاداتِ ال</a:t>
            </a:r>
            <a:r>
              <a:rPr lang="ar-EG" sz="3200" b="1" dirty="0">
                <a:latin typeface="Calibri" pitchFamily="34" charset="0"/>
              </a:rPr>
              <a:t>آتية</a:t>
            </a:r>
            <a:r>
              <a:rPr lang="ar-SA" sz="3200" b="1" dirty="0">
                <a:latin typeface="Calibri" pitchFamily="34" charset="0"/>
              </a:rPr>
              <a:t>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61036" y="3105944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ar-EG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Calibri" pitchFamily="34" charset="0"/>
              </a:rPr>
              <a:t>اِحْفَظِ الأدويَةَ بَعيدًا عَنْ مُتناوَلِ الأَطفالِ.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1036" y="4060608"/>
            <a:ext cx="7331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ar-EG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Calibri" pitchFamily="34" charset="0"/>
              </a:rPr>
              <a:t>ضَعِ الأَدويَةَ في عُلَبِها الأَصليَّةِ بَعيدًا عَنِ الْحرارَةِ أَو الضَّوءِ الْمُباشِرِ.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9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1331168" y="554038"/>
            <a:ext cx="6553200" cy="646112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C00000"/>
                </a:solidFill>
                <a:latin typeface="Calibri" pitchFamily="34" charset="0"/>
              </a:rPr>
              <a:t>س كيف تُخَزِّنُ الأَدويةَ بِأُسْلوبٍ صَحيحٍ؟</a:t>
            </a:r>
            <a:endParaRPr 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3801" name="TextBox 25"/>
          <p:cNvSpPr txBox="1">
            <a:spLocks noChangeArrowheads="1"/>
          </p:cNvSpPr>
          <p:nvPr/>
        </p:nvSpPr>
        <p:spPr bwMode="auto">
          <a:xfrm>
            <a:off x="1187451" y="1989138"/>
            <a:ext cx="6553200" cy="1076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itchFamily="34" charset="0"/>
              </a:rPr>
              <a:t>لِتخزينِ الأدويةِ بِأُسْلوبٍ صَحيحٍ اتَّبِعِ الإِرْشاداتِ الآتية: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5688" y="3645024"/>
            <a:ext cx="75041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ar-EG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Calibri" pitchFamily="34" charset="0"/>
              </a:rPr>
              <a:t>لا تَضَعِ الأَدويَةَ الْمُحتويَةَ على كَبْسولاتٍ أَو أَقْراصٍ فِي الْحمَّامِ، أو قُربَ مَغسلَةِ الْمَطبخِ، أَو في الأَماكِنِ الرَّطِبَةِ؛ لأَنَّها تُسَبِّبُ تَلَفَ الأَدويَةِ وَتَحَلُّل</a:t>
            </a:r>
            <a:r>
              <a:rPr lang="ar-EG" sz="3600" b="1" dirty="0">
                <a:solidFill>
                  <a:srgbClr val="002060"/>
                </a:solidFill>
                <a:latin typeface="Calibri" pitchFamily="34" charset="0"/>
              </a:rPr>
              <a:t>َ</a:t>
            </a:r>
            <a:r>
              <a:rPr lang="ar-SA" sz="3600" b="1" dirty="0">
                <a:solidFill>
                  <a:srgbClr val="002060"/>
                </a:solidFill>
                <a:latin typeface="Calibri" pitchFamily="34" charset="0"/>
              </a:rPr>
              <a:t>ها.</a:t>
            </a: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1187450" y="554038"/>
            <a:ext cx="655320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C00000"/>
                </a:solidFill>
                <a:latin typeface="Calibri" pitchFamily="34" charset="0"/>
              </a:rPr>
              <a:t>س كيف تُخَزِّنُ الأَدويةَ بِأُسْلوبٍ صَحيحٍ؟</a:t>
            </a:r>
            <a:endParaRPr 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25" name="TextBox 25"/>
          <p:cNvSpPr txBox="1">
            <a:spLocks noChangeArrowheads="1"/>
          </p:cNvSpPr>
          <p:nvPr/>
        </p:nvSpPr>
        <p:spPr bwMode="auto">
          <a:xfrm>
            <a:off x="1476375" y="1989138"/>
            <a:ext cx="6251575" cy="1076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atin typeface="Calibri" pitchFamily="34" charset="0"/>
              </a:rPr>
              <a:t>لِتخزينِ الأدويةِ بِأُسْلوبٍ صَحيحٍ اتَّبِعِ الإِرْشاداتِ الآتية: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03315" y="4029075"/>
            <a:ext cx="7469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لا تَحْفَظِ الأَدويَةَ السَّائِلَةَ في الثَّلاجَةِ ما لمْ يُخبِرْكَ الصَّيدليُّ بِضرورَةِ ذَلِكَ.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1187450" y="554038"/>
            <a:ext cx="6553200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C00000"/>
                </a:solidFill>
                <a:latin typeface="Calibri" pitchFamily="34" charset="0"/>
              </a:rPr>
              <a:t>س كيف تُخَزِّنُ الأَدويةَ بِأُسْلوبٍ صَحيحٍ؟</a:t>
            </a:r>
            <a:endParaRPr 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49" name="TextBox 25"/>
          <p:cNvSpPr txBox="1">
            <a:spLocks noChangeArrowheads="1"/>
          </p:cNvSpPr>
          <p:nvPr/>
        </p:nvSpPr>
        <p:spPr bwMode="auto">
          <a:xfrm>
            <a:off x="1476375" y="1989138"/>
            <a:ext cx="6251575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atin typeface="Calibri" pitchFamily="34" charset="0"/>
              </a:rPr>
              <a:t>لِتخزينِ الأدويةِ بِأُسْلوبٍ صَحيحٍ اتَّبِعِ الإِرْشاداتِ الآتية: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77899" y="4046541"/>
            <a:ext cx="7469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تَخَلَّصْ مِنَ الأَدويَةِ الْقديمَةِ في أَماكِنَ لا يصلُ إِليها الأَطفالُ.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DD640D97-FDE7-4BE4-8075-E5D7F951EFF8}"/>
              </a:ext>
            </a:extLst>
          </p:cNvPr>
          <p:cNvSpPr/>
          <p:nvPr/>
        </p:nvSpPr>
        <p:spPr>
          <a:xfrm>
            <a:off x="1115616" y="620688"/>
            <a:ext cx="7341245" cy="24479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أُبْدي رِأيي في الْعُنوانِ، وأَقترحُ عُنوانًا آخرَ يحوي كلماتٍ مُؤَثِّرَة</a:t>
            </a: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ً</a:t>
            </a: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AA3B8-61DE-4EA6-B32E-0DDFA2C86254}"/>
              </a:ext>
            </a:extLst>
          </p:cNvPr>
          <p:cNvSpPr txBox="1"/>
          <p:nvPr/>
        </p:nvSpPr>
        <p:spPr>
          <a:xfrm>
            <a:off x="2275086" y="4005064"/>
            <a:ext cx="5022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العنوان مناسب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لصحتك احفظ دواءك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))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584" y="4149725"/>
            <a:ext cx="72115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D60093"/>
                </a:solidFill>
              </a:rPr>
              <a:t>الجُمْلَةُ الْمِحْوَرِيةُ تَخْزِينُ الأدْوِيَةِ بِأسْلُوبٍ صَحِيحٍ، لِصَحَتِك أحْفَظ دَوَاءَك.</a:t>
            </a:r>
            <a:endParaRPr lang="en-US" sz="3600" dirty="0">
              <a:solidFill>
                <a:srgbClr val="D60093"/>
              </a:solidFill>
            </a:endParaRPr>
          </a:p>
        </p:txBody>
      </p:sp>
      <p:sp>
        <p:nvSpPr>
          <p:cNvPr id="5" name="سحابة 4">
            <a:extLst>
              <a:ext uri="{FF2B5EF4-FFF2-40B4-BE49-F238E27FC236}">
                <a16:creationId xmlns:a16="http://schemas.microsoft.com/office/drawing/2014/main" id="{B22EE4AE-5482-4330-B965-4542B6C15C72}"/>
              </a:ext>
            </a:extLst>
          </p:cNvPr>
          <p:cNvSpPr/>
          <p:nvPr/>
        </p:nvSpPr>
        <p:spPr>
          <a:xfrm>
            <a:off x="684213" y="692696"/>
            <a:ext cx="7488187" cy="259228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EG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أُحَدِّدُ الْجُمْلَةَ الْمِحْوَريَّةَ، وأَصوغُ جُمْلَةً أُخرى مِنْ إِنشائي.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3857620" y="2071678"/>
            <a:ext cx="4530804" cy="235745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91758" y="2373242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itchFamily="34" charset="0"/>
              </a:rPr>
              <a:t>س</a:t>
            </a:r>
            <a:r>
              <a:rPr lang="ar-EG" sz="3600" b="1" dirty="0">
                <a:latin typeface="Calibri" pitchFamily="34" charset="0"/>
              </a:rPr>
              <a:t> - </a:t>
            </a:r>
            <a:r>
              <a:rPr lang="ar-SA" sz="3600" b="1" dirty="0">
                <a:latin typeface="Calibri" pitchFamily="34" charset="0"/>
              </a:rPr>
              <a:t>ما الصُّورُ الأخرى الَّتي يأتي فيها النَّصُّ الإرشاديُّ؟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1979712" y="4802362"/>
            <a:ext cx="5611813" cy="1200150"/>
          </a:xfrm>
          <a:prstGeom prst="homePlate">
            <a:avLst>
              <a:gd name="adj" fmla="val 2641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1516" y="4802362"/>
            <a:ext cx="4530804" cy="1203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D60093"/>
                </a:solidFill>
              </a:rPr>
              <a:t>إعلانات توعية في التلفاز، المجلات.</a:t>
            </a:r>
            <a:endParaRPr lang="en-US" sz="3600" dirty="0">
              <a:solidFill>
                <a:srgbClr val="D6009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8" y="1664756"/>
            <a:ext cx="2597786" cy="291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7E8C1D77-5BC3-466F-9270-C9B1A021CF52}"/>
              </a:ext>
            </a:extLst>
          </p:cNvPr>
          <p:cNvSpPr/>
          <p:nvPr/>
        </p:nvSpPr>
        <p:spPr>
          <a:xfrm>
            <a:off x="785786" y="764704"/>
            <a:ext cx="7156477" cy="24849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Font typeface="Wingdings" pitchFamily="2" charset="2"/>
              <a:buChar char="Ø"/>
            </a:pPr>
            <a:r>
              <a:rPr lang="ar-EG" sz="36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0099"/>
                </a:solidFill>
                <a:latin typeface="Calibri" pitchFamily="34" charset="0"/>
              </a:rPr>
              <a:t>أُحَدِّدُ السَّبَبَ والنَّتيجةَ في الإرشادِ الثَّالِثِ.</a:t>
            </a:r>
            <a:endParaRPr lang="en-US" sz="36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AAA68D-50F3-493C-B545-0BB281D19260}"/>
              </a:ext>
            </a:extLst>
          </p:cNvPr>
          <p:cNvSpPr txBox="1"/>
          <p:nvPr/>
        </p:nvSpPr>
        <p:spPr>
          <a:xfrm>
            <a:off x="1907704" y="3789040"/>
            <a:ext cx="552636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Low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السبب: وضع الكبسولات أو </a:t>
            </a:r>
            <a:r>
              <a:rPr lang="ar-SA" sz="3600" b="1" dirty="0">
                <a:solidFill>
                  <a:srgbClr val="D60093"/>
                </a:solidFill>
                <a:latin typeface="Calibri" pitchFamily="34" charset="0"/>
              </a:rPr>
              <a:t>الأقراص في الأماكن الرطبة.</a:t>
            </a:r>
            <a:endParaRPr lang="en-US" sz="3600" dirty="0">
              <a:solidFill>
                <a:srgbClr val="D60093"/>
              </a:solidFill>
              <a:latin typeface="Calibri" pitchFamily="34" charset="0"/>
            </a:endParaRPr>
          </a:p>
          <a:p>
            <a:pPr algn="justLow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ar-SA" sz="3600" b="1" dirty="0">
                <a:solidFill>
                  <a:srgbClr val="D60093"/>
                </a:solidFill>
                <a:latin typeface="Calibri" pitchFamily="34" charset="0"/>
              </a:rPr>
              <a:t>فالنتيجة: تلف وتحلل الأدوية.</a:t>
            </a:r>
            <a:endParaRPr lang="en-US" sz="3600" dirty="0">
              <a:solidFill>
                <a:srgbClr val="D60093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19D475DD-0A07-480E-8D91-9497C79FFC89}"/>
              </a:ext>
            </a:extLst>
          </p:cNvPr>
          <p:cNvSpPr/>
          <p:nvPr/>
        </p:nvSpPr>
        <p:spPr>
          <a:xfrm>
            <a:off x="1499133" y="476673"/>
            <a:ext cx="6525679" cy="240038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ما العنصرُ الَّذي افتقرَ إليه النَّصُّ الإِرْشاديُّ السَّابِقُ؟ (أُراجِعُ الْخصائِصَ).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BFFCC4D9-04C8-4E9C-8353-5AC79AB867D7}"/>
              </a:ext>
            </a:extLst>
          </p:cNvPr>
          <p:cNvSpPr/>
          <p:nvPr/>
        </p:nvSpPr>
        <p:spPr>
          <a:xfrm>
            <a:off x="1691680" y="3429000"/>
            <a:ext cx="6333132" cy="208823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افتقر إلى الصور والرسوم الإيضاحية التي ترسخ الإرشادات.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2987824" y="3286826"/>
            <a:ext cx="4954872" cy="2016224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896" y="3402866"/>
            <a:ext cx="39604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أَقرأُ النَّصَّ ال</a:t>
            </a:r>
            <a:r>
              <a:rPr lang="ar-EG" sz="3600" b="1" dirty="0">
                <a:solidFill>
                  <a:srgbClr val="0000FF"/>
                </a:solidFill>
                <a:latin typeface="Calibri" pitchFamily="34" charset="0"/>
              </a:rPr>
              <a:t>آتي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؛ لأَتَعرَّفَ الْخصائصَ البنائِيَّةَ لِلنَّصِّ الإِرْشاديِّ:</a:t>
            </a:r>
            <a:endParaRPr lang="en-US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5" y="746629"/>
            <a:ext cx="3228693" cy="23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844824"/>
            <a:ext cx="7200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852936"/>
            <a:ext cx="631105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1"/>
                </a:solidFill>
              </a:rPr>
              <a:t>الوصايا الخمسُ لأَسْنانٍ صِحِّيَّةٍ</a:t>
            </a:r>
            <a:endParaRPr lang="ar-EG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>
            <a:off x="2096325" y="1659841"/>
            <a:ext cx="5500012" cy="108012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9615" y="1862783"/>
            <a:ext cx="4667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1– اتباعِ نظامٍ غذائيٍّ متوازنٍ.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843630" y="449585"/>
            <a:ext cx="7570787" cy="100806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7088" y="468313"/>
            <a:ext cx="777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8927" y="3143677"/>
            <a:ext cx="4948098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3200" b="1" dirty="0">
                <a:latin typeface="Calibri" pitchFamily="34" charset="0"/>
              </a:rPr>
              <a:t>تَجَنَّبْ تَناولَ الْحَلوى أَوِ</a:t>
            </a:r>
            <a:r>
              <a:rPr lang="ar-EG" sz="3200" b="1" dirty="0">
                <a:latin typeface="Calibri" pitchFamily="34" charset="0"/>
              </a:rPr>
              <a:t> </a:t>
            </a:r>
            <a:r>
              <a:rPr lang="ar-SA" sz="3200" b="1" dirty="0">
                <a:latin typeface="Calibri" pitchFamily="34" charset="0"/>
              </a:rPr>
              <a:t>السُّكَّريَّاتِ بَينَ وَجَباتِ الطَّعامِ، وخاصَّةً قَبْلَ النَّومِ. فَالسُّكَّرُ يَلْتَصِقُ بِالأَسنانِ، وَيَتًخَمَّرُ في الفَمِ وَيَتَحَوَّلُ إِلى حِمْضٍ ضارٍّ يُؤَدِّي إِلى تَسَوُّسِ الأَسْنانِ.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2" y="2509114"/>
            <a:ext cx="2232745" cy="21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1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>
            <a:off x="1965663" y="2000679"/>
            <a:ext cx="5500012" cy="108012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/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2915816" y="2134597"/>
            <a:ext cx="4824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1– اتباعِ نظامٍ غذائيٍّ متوازنٍ.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853177" y="468313"/>
            <a:ext cx="7570787" cy="1008063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/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827088" y="468313"/>
            <a:ext cx="777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5663" y="4221088"/>
            <a:ext cx="6056313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Calibri" pitchFamily="34" charset="0"/>
              </a:rPr>
              <a:t>اسْتَبْدِلْ بالحلوى الفواكه والعَصيرَ </a:t>
            </a:r>
            <a:r>
              <a:rPr lang="ar-SA" sz="3200" b="1" dirty="0" err="1">
                <a:solidFill>
                  <a:srgbClr val="002060"/>
                </a:solidFill>
                <a:latin typeface="Calibri" pitchFamily="34" charset="0"/>
              </a:rPr>
              <a:t>الطَّاز</a:t>
            </a:r>
            <a:r>
              <a:rPr lang="ar-EG" sz="3200" b="1" dirty="0">
                <a:solidFill>
                  <a:srgbClr val="002060"/>
                </a:solidFill>
                <a:latin typeface="Calibri" pitchFamily="34" charset="0"/>
              </a:rPr>
              <a:t>َ</a:t>
            </a:r>
            <a:r>
              <a:rPr lang="ar-SA" sz="3200" b="1" dirty="0" err="1">
                <a:solidFill>
                  <a:srgbClr val="002060"/>
                </a:solidFill>
                <a:latin typeface="Calibri" pitchFamily="34" charset="0"/>
              </a:rPr>
              <a:t>جَ</a:t>
            </a:r>
            <a:r>
              <a:rPr lang="ar-SA" sz="32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>
            <a:off x="1547664" y="1805222"/>
            <a:ext cx="5500012" cy="108012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338536" y="2060847"/>
            <a:ext cx="5041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Calibri" pitchFamily="34" charset="0"/>
              </a:rPr>
              <a:t>1– اتباعِ نظامٍ غذائيٍّ متوازنٍ.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746125" y="602108"/>
            <a:ext cx="7570787" cy="1008063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827088" y="764703"/>
            <a:ext cx="7489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لِحمايةِ أَسْنانِكَ والتَّمتعِ بها سَليمَةً وصِحِّيَّة احْرِصْ على: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50334" y="4321626"/>
            <a:ext cx="6054725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امْضَغِ الطَّعامَ جيِّدًا على جَانِبَي الفكِّ.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932</Words>
  <Application>Microsoft Office PowerPoint</Application>
  <PresentationFormat>عرض على الشاشة (4:3)</PresentationFormat>
  <Paragraphs>102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100</cp:revision>
  <dcterms:created xsi:type="dcterms:W3CDTF">2012-12-16T20:29:59Z</dcterms:created>
  <dcterms:modified xsi:type="dcterms:W3CDTF">2020-12-06T14:05:37Z</dcterms:modified>
</cp:coreProperties>
</file>