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62" r:id="rId2"/>
    <p:sldId id="299" r:id="rId3"/>
    <p:sldId id="301" r:id="rId4"/>
    <p:sldId id="302" r:id="rId5"/>
    <p:sldId id="269" r:id="rId6"/>
    <p:sldId id="335" r:id="rId7"/>
    <p:sldId id="266" r:id="rId8"/>
    <p:sldId id="268" r:id="rId9"/>
    <p:sldId id="295" r:id="rId10"/>
    <p:sldId id="300" r:id="rId11"/>
    <p:sldId id="271" r:id="rId12"/>
    <p:sldId id="272" r:id="rId13"/>
    <p:sldId id="291" r:id="rId14"/>
    <p:sldId id="280" r:id="rId15"/>
    <p:sldId id="303" r:id="rId16"/>
  </p:sldIdLst>
  <p:sldSz cx="12192000" cy="6858000"/>
  <p:notesSz cx="6858000" cy="9144000"/>
  <p:embeddedFontLst>
    <p:embeddedFont>
      <p:font typeface="Aldhabi" panose="01000000000000000000" pitchFamily="2" charset="-78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836F"/>
    <a:srgbClr val="FFDB98"/>
    <a:srgbClr val="FFB93B"/>
    <a:srgbClr val="FBB3C4"/>
    <a:srgbClr val="F90573"/>
    <a:srgbClr val="CC00FF"/>
    <a:srgbClr val="FB3F94"/>
    <a:srgbClr val="E9C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نمط ذو نسُق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301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223A7D-7D1D-4758-B4FF-FCF28E2E0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5CFAB8C-280E-4C17-AEB1-FD167D645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FDAC1F-96A2-4514-B3C8-A4272C34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13/06/1442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07FF29-4023-450E-9ECE-1E9868C1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FB7812-87CD-4464-9A4E-48590ACB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85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67FB76-A981-4509-90B3-6DC26D95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2ADBE1-159A-4C44-B806-200C330D2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9432B0-09F5-4E45-A021-B132DFCA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13/06/1442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F99CAC-D6B0-46B5-A98D-65AD3030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AA01AF-7955-4E55-9201-F5749D2C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1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1CFC6E7-2639-4C91-BC64-061BE9458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E1F3F8D-4C2D-4A5E-B2CD-EBE3074B8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DECF95-4072-48D8-8383-0CB64A4C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13/06/1442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39DD5A-6A91-40E8-B75E-5DD158F9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DB9385-9725-4005-839C-FDD6C2E8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7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E220F3-A807-4ACA-9455-7E238BA9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79697B-2905-4230-B0BE-0B2783E5B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72CABA-ABEB-4415-8058-72C18A43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13/06/1442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4E34AE-C319-4A3E-8AE1-AD04DB8F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F076A1-83D7-4B81-9D14-9D2B6AAF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79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B9E0F0-B770-4320-A541-BE9F5BF7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3D771A-0F82-4E36-BFFA-821F42A94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FEA0E1-B4ED-44A3-A7D4-E2DCE007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13/06/1442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5189AE-0514-4F18-AB70-77035195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E46958-4E6B-415E-88E0-853EE5C3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15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E7A03D-E157-47FE-B440-A8A025A5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88E12D-FAB4-4519-B243-104D5BC72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0646911-7400-4FCA-B385-1EAD6E61C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F5D00C7-3414-45BA-AB11-5985F184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13/06/1442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41227D6-70C7-410B-9012-8A55D747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2BB041C-08C7-43C9-9F97-3C186FA1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69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7EF97C-6945-4A14-89AF-480D5F5C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43E45DC-E27C-43B1-8C8A-8891A85CE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B7F2ACA-EEBB-4D31-B855-BD5864E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FE4A0E5-27CD-4E1A-93CE-DE9AB5DAB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0ECDB57-B723-4E1B-8118-E139102B5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860485F-097A-4BD2-AC1C-5BBF8D5F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13/06/1442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BA46619-152D-4688-A906-DA9F0382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10E1D3D-D49A-4D91-AE9D-4B45BBB9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40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5FDD43-9D1E-4E4F-9F45-5DC99A36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694AF2A-63D3-4E5B-9E81-6675CCCB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13/06/1442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7A87CF0-09FB-4D53-AABF-BCD43446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C289FDF-56FD-47DD-8F99-7547BFA0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638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080AF65-1DCF-4A70-B5A7-7FCF4CEA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13/06/1442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D15FFB4-B2A7-43DC-9F83-0E1A99A1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CF5D37B-64F1-4B30-AE28-3486A9FD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94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3354FD-340A-40C6-B299-6ACE1264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BBA581A-9FAF-4BF1-AEE1-C7C97A9FC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E0A1CCA-FE4F-4E21-96C0-F49D31BD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9354EE0-443F-4DE9-B892-5D45A03E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13/06/1442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5E1DB2-78BD-406D-9E57-E17B07BE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3A5CE5-E89D-41B1-AB30-AF787DBC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86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A88246-F80A-45F4-8DC6-44360F37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49ACE98-03E7-4125-85DA-FBD120B04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F3D228D-9E29-4906-A241-93042693F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835F3C-96C2-45C5-873D-4A79ABF4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13/06/1442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D0E8BD4-078A-4B1F-BB4E-C1FC0CA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9D55B33-20A4-4884-AC57-A16BCB04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8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A702FED-818C-4847-8E3E-A8F9FE72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4E4933B-82BC-4CA0-943F-5C3D0508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2D6695-454F-4F44-AC26-8161B1A45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10BF-BAEF-4C6D-895D-3744DBD2C488}" type="datetimeFigureOut">
              <a:rPr lang="ar-SA" smtClean="0"/>
              <a:t>13/06/1442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B5A636-ADD5-4EE5-A0EE-CEB72C084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4B84FB-70EA-4BAD-B785-DAD3D4F91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081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399864C-605C-484E-A769-9CD27E823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2"/>
            <a:ext cx="12192000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9CB7158C-FDBE-4DA1-A515-4E4B4EADE294}"/>
              </a:ext>
            </a:extLst>
          </p:cNvPr>
          <p:cNvSpPr txBox="1"/>
          <p:nvPr/>
        </p:nvSpPr>
        <p:spPr>
          <a:xfrm>
            <a:off x="5811631" y="2991583"/>
            <a:ext cx="42225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schemeClr val="accent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رَغِم أنفه ثم رَغِم أنفه...</a:t>
            </a:r>
            <a:endParaRPr lang="en-US" sz="3200" dirty="0">
              <a:solidFill>
                <a:schemeClr val="accent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0688DF8B-ED9E-47EC-8190-03E5B8340C20}"/>
              </a:ext>
            </a:extLst>
          </p:cNvPr>
          <p:cNvSpPr/>
          <p:nvPr/>
        </p:nvSpPr>
        <p:spPr>
          <a:xfrm>
            <a:off x="1593670" y="2455817"/>
            <a:ext cx="1975752" cy="193330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الوحدة الرابعة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61D7C02E-E15A-4BB8-8AF3-0BA958A67FE4}"/>
              </a:ext>
            </a:extLst>
          </p:cNvPr>
          <p:cNvSpPr/>
          <p:nvPr/>
        </p:nvSpPr>
        <p:spPr>
          <a:xfrm>
            <a:off x="6844937" y="1881051"/>
            <a:ext cx="4558938" cy="7078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صِلة الرَّحم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3EB8902-E409-403E-BE9D-B2B608A25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0460BCF-4960-4DE3-90A6-5EBB669A7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7" y="3974330"/>
            <a:ext cx="2143125" cy="2143125"/>
          </a:xfrm>
          <a:prstGeom prst="rect">
            <a:avLst/>
          </a:prstGeom>
        </p:spPr>
      </p:pic>
      <p:sp>
        <p:nvSpPr>
          <p:cNvPr id="12" name="فقاعة التفكير: على شكل سحابة 11">
            <a:extLst>
              <a:ext uri="{FF2B5EF4-FFF2-40B4-BE49-F238E27FC236}">
                <a16:creationId xmlns:a16="http://schemas.microsoft.com/office/drawing/2014/main" id="{FA8B5E10-AEE1-445F-A465-FA72AB85CD95}"/>
              </a:ext>
            </a:extLst>
          </p:cNvPr>
          <p:cNvSpPr/>
          <p:nvPr/>
        </p:nvSpPr>
        <p:spPr>
          <a:xfrm>
            <a:off x="811743" y="2033362"/>
            <a:ext cx="1637731" cy="1700616"/>
          </a:xfrm>
          <a:prstGeom prst="cloudCallout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فكر</a:t>
            </a: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مستطيل: زوايا قطرية مستديرة 12">
            <a:extLst>
              <a:ext uri="{FF2B5EF4-FFF2-40B4-BE49-F238E27FC236}">
                <a16:creationId xmlns:a16="http://schemas.microsoft.com/office/drawing/2014/main" id="{F2E63812-16AC-47C0-99D7-B6403328E9F0}"/>
              </a:ext>
            </a:extLst>
          </p:cNvPr>
          <p:cNvSpPr/>
          <p:nvPr/>
        </p:nvSpPr>
        <p:spPr>
          <a:xfrm>
            <a:off x="2942863" y="3047519"/>
            <a:ext cx="7460779" cy="134160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لماذا خَصّ حالة الكبر في الحديث مع أن بِرَّ الوالدين واجبٌ في كل الأحوال؟؟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71BCD83-6FA3-463D-B864-5A3A933768DB}"/>
              </a:ext>
            </a:extLst>
          </p:cNvPr>
          <p:cNvSpPr txBox="1"/>
          <p:nvPr/>
        </p:nvSpPr>
        <p:spPr>
          <a:xfrm>
            <a:off x="2294727" y="4751356"/>
            <a:ext cx="875704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/>
              <a:t>لانهما يكونان في الكبر في أمس الحاجة الى الرعاية و العطف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702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0CCDE992-263D-4606-B2D0-8CBD76EC5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9833838-4665-445A-81FE-CA9E4EADB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024" y="2371275"/>
            <a:ext cx="3523793" cy="434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375D9DF-41DD-431B-BF12-D28ABF01B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4496" y="1432729"/>
            <a:ext cx="1853345" cy="1585097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431B7E3-D906-46BB-B10F-C51909033021}"/>
              </a:ext>
            </a:extLst>
          </p:cNvPr>
          <p:cNvSpPr/>
          <p:nvPr/>
        </p:nvSpPr>
        <p:spPr>
          <a:xfrm>
            <a:off x="4065563" y="2744557"/>
            <a:ext cx="7929413" cy="35941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أراعي مشاعر والديَّ فلا أتسبب في إغضابهما.</a:t>
            </a:r>
          </a:p>
          <a:p>
            <a:pPr algn="ctr">
              <a:lnSpc>
                <a:spcPct val="150000"/>
              </a:lnSpc>
            </a:pPr>
            <a:r>
              <a:rPr lang="ar-SA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أساعدُ والديَّ في أعمالهما بما أستطيع.</a:t>
            </a:r>
          </a:p>
          <a:p>
            <a:pPr algn="ctr">
              <a:lnSpc>
                <a:spcPct val="150000"/>
              </a:lnSpc>
            </a:pPr>
            <a:r>
              <a:rPr lang="ar-SA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أتنافسُ مع إخوتي وأخواتي في كسب رضا والديَّ.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49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7B3160F4-AF7F-46E3-8097-28FEEC7C4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07080D5-9576-48E0-9278-79016BE73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34489"/>
            <a:ext cx="2737341" cy="432853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8D1D0C9-C3EE-48FC-8211-AD8A892FD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616" y="405025"/>
            <a:ext cx="3336767" cy="1646772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27297F3-55DD-499C-BAC7-C577C518F736}"/>
              </a:ext>
            </a:extLst>
          </p:cNvPr>
          <p:cNvSpPr/>
          <p:nvPr/>
        </p:nvSpPr>
        <p:spPr>
          <a:xfrm>
            <a:off x="3826626" y="3020536"/>
            <a:ext cx="709317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قرن تعالى الإحسان إلى الوالدين وبرّهما بتوحيده وعبادته، فما الحكمة من ذلك؟.</a:t>
            </a:r>
            <a:endParaRPr lang="en-U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49C3000-EC92-4605-BC1F-ED8A81A19B8F}"/>
              </a:ext>
            </a:extLst>
          </p:cNvPr>
          <p:cNvSpPr/>
          <p:nvPr/>
        </p:nvSpPr>
        <p:spPr>
          <a:xfrm>
            <a:off x="3826626" y="4820195"/>
            <a:ext cx="6805035" cy="15414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الحكمة من ذلك بيان ان حق الوالدين عظيم و فضلهما عليّ كبير, فحقهما اعظم حق بعد حق الله و رسوله.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994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3862B8E-AF19-4162-AA33-A498E88B7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15FB6912-13CE-41E9-B7CD-338B526F4CCA}"/>
              </a:ext>
            </a:extLst>
          </p:cNvPr>
          <p:cNvSpPr/>
          <p:nvPr/>
        </p:nvSpPr>
        <p:spPr>
          <a:xfrm>
            <a:off x="3573194" y="125591"/>
            <a:ext cx="8411474" cy="112643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كان لأبي هريرة ( رضي الله عنه) أمٌّ كان بها بارّا، اذكر موقفاً له يبيِّن ذلك.</a:t>
            </a:r>
            <a:endParaRPr lang="ar-SA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D8A615-9F62-41F2-BA5C-ACE5B69229B4}"/>
              </a:ext>
            </a:extLst>
          </p:cNvPr>
          <p:cNvSpPr txBox="1"/>
          <p:nvPr/>
        </p:nvSpPr>
        <p:spPr>
          <a:xfrm>
            <a:off x="207333" y="1252025"/>
            <a:ext cx="11777336" cy="5563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/>
              <a:t>حاول أبو هريرة ان يدعو أمه الى الإسلام كثيراً؛ فكانت ترفض؛ ذات يوم عرض عليها الإسلام فأبت؛ و قالت في رسول الله كلاماً سيئاً فذهب أبو هريرة الى رسول الله و هو يبكي من شدة الحزن؛ و يقول: يا رسول الله؛ إني كنت أدعو أمي الى الإسلام و هي مشركة؛ فدعوتها اليوم فأسمعتني فيك ما اكره؛ فادع الله ان يهدي ام ابي هريرة فقال رسول الله: (اللهم اهد ام ابي هريرة) فخرج أبو هريرة من عند رسول فرحاً مستبشراً بدعوة نبي الله؛ و ذهب الى امه ليبشرها؛ فوجد الباب مغلقاً, و سمع صوت الماء من الداخل, فنادت عليه أمه؛ و قالت: مكانك يا أبا هريرة؛ و طلبت الا يدخل حتى ترتدي خمارها, ثم فتحت لابنها الباب؛ و قالت يا أيا هريرة؛ اشهد ان لا اله الا الله و ان محمداً عبده و رسوله فرجع أبو هريرة الى رسول الله يبكي من الفرح؛ و يقول: يا رسول الله ابشر قد استجاب الله دعوتك؛ و هدى ام ابي هريرة؛ فحمد الرسول ربه؛ و أثنى عليه و قال خيراً؛ ثم قال أبو هريرة: يا رسول الله؛ ادع الله ان يحببني انا و امي الى عباده المؤمنين؛ و يحببهم إلينا, فقال رسول الله: ( اللهم حبب عبيدك هذا و أمه الى عبادك المؤمنين؛ و حبب اليهم المؤمنين), قال أبو هريرة: فما خلق مؤمن يسمع بي و لا يراني إلا احبني .  </a:t>
            </a:r>
          </a:p>
        </p:txBody>
      </p:sp>
    </p:spTree>
    <p:extLst>
      <p:ext uri="{BB962C8B-B14F-4D97-AF65-F5344CB8AC3E}">
        <p14:creationId xmlns:p14="http://schemas.microsoft.com/office/powerpoint/2010/main" val="4020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3CFC70E-DFFA-4773-9250-5390BB2A1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15FB6912-13CE-41E9-B7CD-338B526F4CCA}"/>
              </a:ext>
            </a:extLst>
          </p:cNvPr>
          <p:cNvSpPr/>
          <p:nvPr/>
        </p:nvSpPr>
        <p:spPr>
          <a:xfrm>
            <a:off x="3576374" y="201120"/>
            <a:ext cx="8190411" cy="1322946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طريقة التعامل مع كبير السن لها خصوصيتها، ما الأمور التي ينبغي أن تراعيها عند التعامل مع الوالدين الكبيرين؟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D8A615-9F62-41F2-BA5C-ACE5B69229B4}"/>
              </a:ext>
            </a:extLst>
          </p:cNvPr>
          <p:cNvSpPr txBox="1"/>
          <p:nvPr/>
        </p:nvSpPr>
        <p:spPr>
          <a:xfrm>
            <a:off x="4021474" y="1920372"/>
            <a:ext cx="730021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/>
              <a:t>ان اردد رب ارحمهما كما ربياني صغيرا/ ان اصبر عليهما و أساعدهما في الاعمال / زيادة العطف عليهما / ان اراعي مشاعرهم فلا اتسبب في غضبهم. </a:t>
            </a:r>
            <a:endParaRPr lang="en-US" sz="2400" b="1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60CF522-BA02-459C-B44C-6B2F4EAD0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10" y="357268"/>
            <a:ext cx="1450974" cy="1322947"/>
          </a:xfrm>
          <a:prstGeom prst="rect">
            <a:avLst/>
          </a:prstGeom>
        </p:spPr>
      </p:pic>
      <p:sp>
        <p:nvSpPr>
          <p:cNvPr id="10" name="مستطيل: زوايا قطرية مستديرة 9">
            <a:extLst>
              <a:ext uri="{FF2B5EF4-FFF2-40B4-BE49-F238E27FC236}">
                <a16:creationId xmlns:a16="http://schemas.microsoft.com/office/drawing/2014/main" id="{DF756FB5-76D7-467A-A2E7-229C9F9C5B75}"/>
              </a:ext>
            </a:extLst>
          </p:cNvPr>
          <p:cNvSpPr/>
          <p:nvPr/>
        </p:nvSpPr>
        <p:spPr>
          <a:xfrm>
            <a:off x="3576374" y="3550394"/>
            <a:ext cx="8190411" cy="88784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ما العلامات التي تدلّك على رضا والديك عنك؟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F0F6230-18EB-4B92-BD54-D0661CEC04D0}"/>
              </a:ext>
            </a:extLst>
          </p:cNvPr>
          <p:cNvSpPr txBox="1"/>
          <p:nvPr/>
        </p:nvSpPr>
        <p:spPr>
          <a:xfrm>
            <a:off x="4269207" y="4834547"/>
            <a:ext cx="7497577" cy="11406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/>
              <a:t>ان يوسع الله لي في رزقي / و يبارك لي في صحتي و مالي / يكرمنني الله بعمل الصالحات و يهيئ لي الخير.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462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9169A96-D72B-48DF-8BFE-FFCCDF4D1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15FB6912-13CE-41E9-B7CD-338B526F4CCA}"/>
              </a:ext>
            </a:extLst>
          </p:cNvPr>
          <p:cNvSpPr/>
          <p:nvPr/>
        </p:nvSpPr>
        <p:spPr>
          <a:xfrm>
            <a:off x="6662436" y="0"/>
            <a:ext cx="4616972" cy="81249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معلومات إثرائية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D8A615-9F62-41F2-BA5C-ACE5B69229B4}"/>
              </a:ext>
            </a:extLst>
          </p:cNvPr>
          <p:cNvSpPr txBox="1"/>
          <p:nvPr/>
        </p:nvSpPr>
        <p:spPr>
          <a:xfrm>
            <a:off x="0" y="731322"/>
            <a:ext cx="12192000" cy="61266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/>
              <a:t>من أقوال السلف في بر الوالدين:</a:t>
            </a:r>
          </a:p>
          <a:p>
            <a:pPr>
              <a:lnSpc>
                <a:spcPct val="150000"/>
              </a:lnSpc>
            </a:pPr>
            <a:r>
              <a:rPr lang="ar-SA" sz="2400" b="1" dirty="0"/>
              <a:t>قال عروة بن الزبير( رضي الله عنهما): لا تمتنع من شيء أحبّاه.</a:t>
            </a:r>
          </a:p>
          <a:p>
            <a:pPr>
              <a:lnSpc>
                <a:spcPct val="150000"/>
              </a:lnSpc>
            </a:pPr>
            <a:r>
              <a:rPr lang="ar-SA" sz="2400" b="1" dirty="0"/>
              <a:t>قال البغوي( رضي الله عنه) : سئل الحسن (رضي الله عنه): ما برّ الوالدين؟ قال: أن تبذل لهما ما ملكت، وتطيعهما فيما أمراك ما لم يكن معصية.</a:t>
            </a:r>
          </a:p>
          <a:p>
            <a:pPr>
              <a:lnSpc>
                <a:spcPct val="150000"/>
              </a:lnSpc>
            </a:pPr>
            <a:r>
              <a:rPr lang="ar-SA" sz="2400" b="1" dirty="0"/>
              <a:t>وقال أبو هريرة لرجل وهو يعظه في برِّ أبيه: لا تمش أمام أبيك، ولا تجلس قبله، ولا تدعه باسمه </a:t>
            </a:r>
            <a:r>
              <a:rPr lang="ar-SA" sz="1400" b="1" dirty="0"/>
              <a:t>[الزهد </a:t>
            </a:r>
            <a:r>
              <a:rPr lang="ar-SA" sz="1400" b="1" dirty="0" err="1"/>
              <a:t>لهناد</a:t>
            </a:r>
            <a:r>
              <a:rPr lang="ar-SA" sz="1400" b="1" dirty="0"/>
              <a:t> 2/ 479 ].</a:t>
            </a:r>
            <a:endParaRPr lang="ar-SA" sz="2400" b="1" dirty="0"/>
          </a:p>
          <a:p>
            <a:pPr>
              <a:lnSpc>
                <a:spcPct val="150000"/>
              </a:lnSpc>
            </a:pPr>
            <a:r>
              <a:rPr lang="ar-SA" sz="2400" b="1" dirty="0"/>
              <a:t>وقال ابن </a:t>
            </a:r>
            <a:r>
              <a:rPr lang="ar-SA" sz="2400" b="1" dirty="0" err="1"/>
              <a:t>محيريز</a:t>
            </a:r>
            <a:r>
              <a:rPr lang="ar-SA" sz="2400" b="1" dirty="0"/>
              <a:t> ( رضي الله عنهما): من مشى بين يدي أبيه فقد عقّه إلا أن يميط له الأذى عن الطريق، و إن كناه أو سمّاه باسمه فقد عقّه إلا أن يقول يا أبه </a:t>
            </a:r>
            <a:r>
              <a:rPr lang="ar-SA" sz="1100" b="1" dirty="0"/>
              <a:t>[حلية الأولياء 5/ 142 ].</a:t>
            </a:r>
            <a:endParaRPr lang="ar-SA" sz="2400" b="1" dirty="0"/>
          </a:p>
          <a:p>
            <a:pPr>
              <a:lnSpc>
                <a:spcPct val="150000"/>
              </a:lnSpc>
            </a:pPr>
            <a:r>
              <a:rPr lang="ar-SA" sz="2400" b="1" dirty="0"/>
              <a:t>ولما ماتت أم إياس بن معاوية القاضي المشهور بكى عليها، فقيل له في ذلك فقال: كان لي بابان مفتوحان إلى الجنة فأغلق أحدهما </a:t>
            </a:r>
            <a:r>
              <a:rPr lang="ar-SA" sz="1400" b="1" dirty="0"/>
              <a:t>[تهذيب الكمال 3/ 436. ]</a:t>
            </a:r>
            <a:endParaRPr lang="ar-SA" sz="2400" b="1" dirty="0"/>
          </a:p>
          <a:p>
            <a:pPr>
              <a:lnSpc>
                <a:spcPct val="150000"/>
              </a:lnSpc>
            </a:pPr>
            <a:r>
              <a:rPr lang="ar-SA" sz="2400" b="1" dirty="0"/>
              <a:t>وهذا حيوة بن شريح ( رضي الله عنهما) ، وهو أحد أئمة المسلمين والعلماء المشهورين، يقعد في حلقته يعلم الناس ويأتيه الطلاب من كل مكان ليسمعوا عنه، فتقول له أمه وهو بين طلابه: قُمْ يا حيوة فاعلف الدجاج، فيقوم ويترك التعليم.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2096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0492C50-41F4-450F-A06C-7C1B0FCE5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840481" y="1632857"/>
            <a:ext cx="8151222" cy="38666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2400" b="1" dirty="0">
                <a:latin typeface="Arial" panose="020B0604020202020204" pitchFamily="34" charset="0"/>
              </a:rPr>
              <a:t>اعتنى الإسلام بزرع المحبة والمودة بين المؤمنين، وجعل الإحسان بجميع صوره كالماء الذي تسقى به تلك النبتة، و أفضل الإحسان ما كان لذي القربى، فصلة الأرحام من الأمور التي حث عليها ديننا العظيم، وهي -أيضاً - مما تميل إليه الفِطر السليمة، ويتحقق به الأنس والتآلف و الاستقرار للفرد والأسرة والمجتمع، و أولى الأرحام بالصلة هم الوالدان فقد قال تعالى:</a:t>
            </a:r>
          </a:p>
          <a:p>
            <a:pPr algn="ctr">
              <a:lnSpc>
                <a:spcPct val="150000"/>
              </a:lnSpc>
            </a:pPr>
            <a:r>
              <a:rPr lang="ar-SA" sz="2400" b="1" dirty="0">
                <a:latin typeface="Arial" panose="020B0604020202020204" pitchFamily="34" charset="0"/>
              </a:rPr>
              <a:t>{</a:t>
            </a:r>
            <a:r>
              <a:rPr lang="ar-SA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وَقَضَىٰ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رَبُّكَ أَلَّا تَعْبُدُوا إِلَّا إِيَّاهُ وَبِالْوَالِدَيْنِ إِحْسَانًا</a:t>
            </a:r>
            <a:r>
              <a:rPr lang="ar-SA" sz="2400" b="1" dirty="0">
                <a:latin typeface="Arial" panose="020B0604020202020204" pitchFamily="34" charset="0"/>
              </a:rPr>
              <a:t>}.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4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7488353-FF20-4D59-A975-D83900A5F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605349" y="1201782"/>
            <a:ext cx="8151222" cy="411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latin typeface="Arial" panose="020B0604020202020204" pitchFamily="34" charset="0"/>
              </a:rPr>
              <a:t>كان رجل يحمل أمّه يطوف بها حول الكعبة فلما رأى عبد الله بن عمر بن الخطاب(رضي الله عنهما) قال: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>
                <a:latin typeface="Arial" panose="020B0604020202020204" pitchFamily="34" charset="0"/>
              </a:rPr>
              <a:t>أتظن أني أديت بِرَّها؟ قال: لا، ولا بزفرة من زفراتها [رواه مسلم برقم 2551 ] ،</a:t>
            </a:r>
          </a:p>
          <a:p>
            <a:pPr algn="ctr">
              <a:lnSpc>
                <a:spcPct val="150000"/>
              </a:lnSpc>
            </a:pPr>
            <a:r>
              <a:rPr lang="ar-SA" sz="2800" b="1" dirty="0">
                <a:latin typeface="Arial" panose="020B0604020202020204" pitchFamily="34" charset="0"/>
              </a:rPr>
              <a:t> قال ذلك ابن عمر (رضي الله عنهما) مُذَكِّرًا بِعِظَم حق الوالدين، فما حق الوالدين؟ وما منزلته بين الأعمال؟ وما الثواب المترتب على برّهما؟ لتعرف ذلك اقرأ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>
                <a:latin typeface="Arial" panose="020B0604020202020204" pitchFamily="34" charset="0"/>
              </a:rPr>
              <a:t>الحديث الآتي: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7488353-FF20-4D59-A975-D83900A5F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605349" y="1201782"/>
            <a:ext cx="8151222" cy="411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latin typeface="Arial" panose="020B0604020202020204" pitchFamily="34" charset="0"/>
              </a:rPr>
              <a:t>عن أبي هريرة (رضي الله عنه) قال: قال رسول الله ﷺ: </a:t>
            </a:r>
          </a:p>
          <a:p>
            <a:pPr algn="ctr">
              <a:lnSpc>
                <a:spcPct val="150000"/>
              </a:lnSpc>
            </a:pPr>
            <a:r>
              <a:rPr lang="ar-SA" sz="2800" b="1" dirty="0">
                <a:latin typeface="Arial" panose="020B0604020202020204" pitchFamily="34" charset="0"/>
              </a:rPr>
              <a:t>«رَغِمَ أنْفُ، ثُمَّ رَغِمَ أنْفُ، ثُمَّ رَغِمَ أنْفُ، قيلَ: مَنْ؟ يا رَسولَ اللهِ، قالَ: مَن أدْرَكَ أبَوَيْهِ عِنْدَ الكِبَرِ، أحَدَهُما، أوْ كِلَيْهِما فَلَمْ يَدْخُلِ الجَنَّةَ»</a:t>
            </a:r>
          </a:p>
          <a:p>
            <a:pPr algn="ctr">
              <a:lnSpc>
                <a:spcPct val="150000"/>
              </a:lnSpc>
            </a:pPr>
            <a:r>
              <a:rPr lang="ar-SA" b="1" dirty="0">
                <a:latin typeface="Arial" panose="020B0604020202020204" pitchFamily="34" charset="0"/>
              </a:rPr>
              <a:t>[رواه البخاري في الأدب المفرد ص 12 ح 11]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68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428CC9F-1169-4E7C-9434-9DA2E7508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13" name="مستطيل: زوايا قطرية مستديرة 12">
            <a:extLst>
              <a:ext uri="{FF2B5EF4-FFF2-40B4-BE49-F238E27FC236}">
                <a16:creationId xmlns:a16="http://schemas.microsoft.com/office/drawing/2014/main" id="{F2E63812-16AC-47C0-99D7-B6403328E9F0}"/>
              </a:ext>
            </a:extLst>
          </p:cNvPr>
          <p:cNvSpPr/>
          <p:nvPr/>
        </p:nvSpPr>
        <p:spPr>
          <a:xfrm>
            <a:off x="5936566" y="896406"/>
            <a:ext cx="5726556" cy="1853621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 أيّ الأحوال يعظم أجر بِرّ الوالدين؟ كوِّن من إجابتك عنواناً للدرس.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71BCD83-6FA3-463D-B864-5A3A933768DB}"/>
              </a:ext>
            </a:extLst>
          </p:cNvPr>
          <p:cNvSpPr txBox="1"/>
          <p:nvPr/>
        </p:nvSpPr>
        <p:spPr>
          <a:xfrm>
            <a:off x="5635326" y="3999077"/>
            <a:ext cx="6329036" cy="1694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/>
              <a:t>رعايتهم و خدمتهم و الاهتمام بهم و لمطالبهم و سماع كلامهم و اتباعهم في كل خير منزلته عظيمة بين الاعمال و هو دخول الجنة.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237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BA56803-D284-46F2-8127-63C457F0AA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961FD9B3-318C-409D-B08F-40E99BC33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9D494236-12EA-4148-91DA-4D87A0EDE7BB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81B9FFBC-9560-40B5-9F39-AA15499DB6D6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95EFD5B4-F90A-4D87-A334-88A566C9AC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27A715FE-7DA4-41EE-A806-BB056F0B1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D75C2735-7AEC-4BBF-A2C2-28AC2D80B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293366"/>
              </p:ext>
            </p:extLst>
          </p:nvPr>
        </p:nvGraphicFramePr>
        <p:xfrm>
          <a:off x="1463039" y="4797085"/>
          <a:ext cx="9622301" cy="159745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735259">
                  <a:extLst>
                    <a:ext uri="{9D8B030D-6E8A-4147-A177-3AD203B41FA5}">
                      <a16:colId xmlns:a16="http://schemas.microsoft.com/office/drawing/2014/main" val="3319535902"/>
                    </a:ext>
                  </a:extLst>
                </a:gridCol>
                <a:gridCol w="1887042">
                  <a:extLst>
                    <a:ext uri="{9D8B030D-6E8A-4147-A177-3AD203B41FA5}">
                      <a16:colId xmlns:a16="http://schemas.microsoft.com/office/drawing/2014/main" val="2365825709"/>
                    </a:ext>
                  </a:extLst>
                </a:gridCol>
              </a:tblGrid>
              <a:tr h="652577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معناها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SA" sz="2800" b="1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الكلمة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197347"/>
                  </a:ext>
                </a:extLst>
              </a:tr>
              <a:tr h="693619">
                <a:tc>
                  <a:txBody>
                    <a:bodyPr/>
                    <a:lstStyle/>
                    <a:p>
                      <a:r>
                        <a:rPr lang="ar-SA" sz="2800" b="1" dirty="0"/>
                        <a:t>لصق أنفه بالرَّغام، وهو التراب، أي ذَلَّ وخاب وخسر كمن لصق أنفه بالتراب.</a:t>
                      </a:r>
                      <a:endParaRPr lang="en-US" sz="28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/>
                        <a:t>رغم أنفه</a:t>
                      </a:r>
                      <a:endParaRPr lang="en-US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436985"/>
                  </a:ext>
                </a:extLst>
              </a:tr>
            </a:tbl>
          </a:graphicData>
        </a:graphic>
      </p:graphicFrame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AAE96A8C-5CAF-43C6-8419-0CA0BED42A49}"/>
              </a:ext>
            </a:extLst>
          </p:cNvPr>
          <p:cNvSpPr/>
          <p:nvPr/>
        </p:nvSpPr>
        <p:spPr>
          <a:xfrm>
            <a:off x="4184754" y="3035814"/>
            <a:ext cx="3822492" cy="7863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معاني الكلمات:</a:t>
            </a:r>
            <a:endParaRPr lang="en-US" sz="3600" b="1" dirty="0">
              <a:solidFill>
                <a:schemeClr val="bg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462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FD135803-8957-436C-A022-1B53A547B1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6182" y="-2667000"/>
            <a:ext cx="6858002" cy="1219200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858129" y="1263025"/>
            <a:ext cx="10832123" cy="518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/>
              <a:t>1- إن حق الوالدين عليك عظيم، وفضلهما عليك كبير، فحقهما عليك أعظم حق بعد حق الله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ورسوله ﷺ، وفضلهما عليك أعظم فضل بعد فضل الله ورسوله ﷺ.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٢- من فضل الوالدين عليك أن ربياك صغيراً،.......................،........................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٣- من حق الوالدين عليك الطاعة في المعروف، ...................................،...................................،...............................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٤ إذا كبر الوالدان، وضعف منهما الجهد، ورقَّ منهما العظم، واحتاجا العون، فسيجنون ثمرة</a:t>
            </a:r>
          </a:p>
          <a:p>
            <a:pPr algn="ctr">
              <a:lnSpc>
                <a:spcPct val="150000"/>
              </a:lnSpc>
            </a:pPr>
            <a:r>
              <a:rPr lang="ar-SA" sz="2800" dirty="0"/>
              <a:t>زرعهما، وزهرة عيشهما في ملازمتك لقدميهما، وقيامك على خدمتهما، وأنت تردد ربِّ ارحمهما كما ربياني صغيراً.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455126" y="453128"/>
            <a:ext cx="5281748" cy="80989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معاني الحديث و ارشاداته 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9945E51-9323-4ECD-8B1B-A1C56FB9ABAB}"/>
              </a:ext>
            </a:extLst>
          </p:cNvPr>
          <p:cNvSpPr txBox="1"/>
          <p:nvPr/>
        </p:nvSpPr>
        <p:spPr>
          <a:xfrm>
            <a:off x="2039816" y="2661340"/>
            <a:ext cx="4440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علماك و انفقا عليك و صبرا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58C0748-8B82-4102-B2AB-205EA42B5413}"/>
              </a:ext>
            </a:extLst>
          </p:cNvPr>
          <p:cNvSpPr txBox="1"/>
          <p:nvPr/>
        </p:nvSpPr>
        <p:spPr>
          <a:xfrm>
            <a:off x="7589228" y="3904272"/>
            <a:ext cx="410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عدم رفع الصوت في وجهيهما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EBDAF96-7A4E-4B59-BEE7-18F5B3D174EB}"/>
              </a:ext>
            </a:extLst>
          </p:cNvPr>
          <p:cNvSpPr txBox="1"/>
          <p:nvPr/>
        </p:nvSpPr>
        <p:spPr>
          <a:xfrm>
            <a:off x="2391508" y="3854600"/>
            <a:ext cx="4982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عدم الاستهزاء بهما   و تقديرهما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0078CA29-0138-4F68-A434-8E42B75FF2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1323705" y="1342878"/>
            <a:ext cx="10572133" cy="5193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/>
              <a:t>٥- البر بالوالدين من أيسر أسباب دخول الجنة، فالوالد أوسط أبواب الجنة </a:t>
            </a:r>
            <a:r>
              <a:rPr lang="ar-SA" sz="1400" dirty="0"/>
              <a:t>[ أخرجه الترمذي برقم 1900]، </a:t>
            </a:r>
            <a:r>
              <a:rPr lang="ar-SA" sz="2800" dirty="0"/>
              <a:t>وقد جاء معاوية بن </a:t>
            </a:r>
            <a:r>
              <a:rPr lang="ar-SA" sz="2800" dirty="0" err="1"/>
              <a:t>جاهمة</a:t>
            </a:r>
            <a:r>
              <a:rPr lang="en-US" sz="2800" dirty="0"/>
              <a:t> </a:t>
            </a:r>
            <a:r>
              <a:rPr lang="ar-SA" sz="2800" dirty="0"/>
              <a:t>(رضي الله عنهما) إلى رسول ﷺ يريد الجهاد، فقال له: أحَيَّةٌ أمُّك؟ قال: نعم؟ قال: «الزم رجلها فثمَّ الجنة </a:t>
            </a:r>
            <a:r>
              <a:rPr lang="en-US" sz="2800" dirty="0"/>
              <a:t>» </a:t>
            </a:r>
            <a:r>
              <a:rPr lang="ar-SA" sz="2800" dirty="0"/>
              <a:t> </a:t>
            </a:r>
            <a:r>
              <a:rPr lang="ar-SA" sz="1400" dirty="0"/>
              <a:t>[أخرجه ابن ماجه برقم 2781 </a:t>
            </a:r>
            <a:r>
              <a:rPr lang="en-US" sz="1400" dirty="0"/>
              <a:t>[</a:t>
            </a:r>
            <a:r>
              <a:rPr lang="ar-SA" sz="2800" dirty="0"/>
              <a:t>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٦- من فرّط في حق والديه، فلم يقم ببِّرهما؛ لحقه الذُّلُّ وال</a:t>
            </a:r>
            <a:r>
              <a:rPr lang="en-US" sz="2800" dirty="0" err="1"/>
              <a:t>َّ</a:t>
            </a:r>
            <a:r>
              <a:rPr lang="ar-SA" sz="2800" dirty="0"/>
              <a:t>صغار في الدنيا والآخرة.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٧- من صور التفريط في حق الوالدين: الانشغال بالسفر والتنزه مع وجود حاجتهما، ................................،...................................</a:t>
            </a:r>
          </a:p>
          <a:p>
            <a:pPr algn="ctr">
              <a:lnSpc>
                <a:spcPct val="150000"/>
              </a:lnSpc>
            </a:pPr>
            <a:r>
              <a:rPr lang="ar-SA" sz="2800" dirty="0"/>
              <a:t>٨- من عقوق الوالدين التفريط في حقهما وترك بِرّهما وإيصال الأذى إليهما سواءً كان ح</a:t>
            </a:r>
            <a:r>
              <a:rPr lang="en-US" sz="2800" dirty="0" err="1"/>
              <a:t>ِّ</a:t>
            </a:r>
            <a:r>
              <a:rPr lang="ar-SA" sz="2800" dirty="0"/>
              <a:t>سيّاً أو معنوياً.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315790" y="631797"/>
            <a:ext cx="5281748" cy="80989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معاني الحديث و ارشاداته 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8316AF4-49B7-4AF1-A256-D787713F632F}"/>
              </a:ext>
            </a:extLst>
          </p:cNvPr>
          <p:cNvSpPr txBox="1"/>
          <p:nvPr/>
        </p:nvSpPr>
        <p:spPr>
          <a:xfrm>
            <a:off x="8736037" y="4566628"/>
            <a:ext cx="294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لك و عند مرضهما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B316D41-C53C-471A-8947-A62835FF8518}"/>
              </a:ext>
            </a:extLst>
          </p:cNvPr>
          <p:cNvSpPr txBox="1"/>
          <p:nvPr/>
        </p:nvSpPr>
        <p:spPr>
          <a:xfrm>
            <a:off x="4234375" y="4557428"/>
            <a:ext cx="410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او حاجتهما للطعام و الشراب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  <p:bldP spid="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1186</Words>
  <Application>Microsoft Office PowerPoint</Application>
  <PresentationFormat>شاشة عريضة</PresentationFormat>
  <Paragraphs>57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Calibri Light</vt:lpstr>
      <vt:lpstr>Aldhabi</vt:lpstr>
      <vt:lpstr>Calibri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ادركها بوربوينت</dc:creator>
  <cp:lastModifiedBy>حمود حاتم الناصر</cp:lastModifiedBy>
  <cp:revision>200</cp:revision>
  <dcterms:created xsi:type="dcterms:W3CDTF">2019-10-26T22:01:45Z</dcterms:created>
  <dcterms:modified xsi:type="dcterms:W3CDTF">2021-01-26T11:54:11Z</dcterms:modified>
</cp:coreProperties>
</file>