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34" r:id="rId3"/>
    <p:sldId id="564" r:id="rId4"/>
    <p:sldId id="600" r:id="rId5"/>
    <p:sldId id="335" r:id="rId6"/>
    <p:sldId id="601" r:id="rId7"/>
    <p:sldId id="602" r:id="rId8"/>
    <p:sldId id="555" r:id="rId9"/>
    <p:sldId id="603" r:id="rId10"/>
    <p:sldId id="605" r:id="rId11"/>
    <p:sldId id="604" r:id="rId12"/>
    <p:sldId id="528" r:id="rId13"/>
    <p:sldId id="538" r:id="rId14"/>
    <p:sldId id="547" r:id="rId15"/>
    <p:sldId id="606" r:id="rId16"/>
    <p:sldId id="607" r:id="rId17"/>
    <p:sldId id="269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28" y="126"/>
      </p:cViewPr>
      <p:guideLst>
        <p:guide orient="horz" pos="2160"/>
        <p:guide pos="3840"/>
        <p:guide orient="horz"/>
        <p:guide orient="horz" pos="2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3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5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3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5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الخصائص البشرية للعالم العربي والإسلامي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835771" y="1631776"/>
            <a:ext cx="393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4- رئاسة أمن الدولة: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90581" y="2300487"/>
            <a:ext cx="62786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تأسست رئاسة امن الدولة عام 1438 هـ بإدماج عدد من الأجهزة الأمنية ومن أبرزها :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المديرية العامة للمباحث التي تتولى الأمور التي تستهدف الدولة ومجتمعها وأمنها والقضايا الإدارية والمالية المشبوهة والناتجة عن سوء استغلال السلطة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قوات الطوارئ الخاصة التي تتولى حفظ النظام وإنقاذ المخطوفين ومكافحة الإرهاب .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قوات الأمن الخاصة التي تتولى مهمات أمنية محددة و منها الكشف عن المتفجرات وغيرها .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طيران الأمن الذي يتولى فرض النظام والمساندة لقوى الأمن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10267376" y="3844159"/>
            <a:ext cx="1786977" cy="1959840"/>
            <a:chOff x="6740402" y="1462444"/>
            <a:chExt cx="3822651" cy="3277696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7" y="1462444"/>
              <a:ext cx="3281526" cy="3277696"/>
              <a:chOff x="3582019" y="965841"/>
              <a:chExt cx="4188339" cy="4183446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19" y="1368716"/>
                <a:ext cx="4188332" cy="378057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6950" y="1964917"/>
              <a:ext cx="2630338" cy="2725597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740402" y="1462444"/>
              <a:ext cx="3822651" cy="514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رئاسة امن الدولة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175253" y="3808109"/>
            <a:ext cx="2730052" cy="2316239"/>
            <a:chOff x="6879711" y="1412141"/>
            <a:chExt cx="3377579" cy="3231972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287" y="2016420"/>
              <a:ext cx="2948480" cy="2496711"/>
            </a:xfrm>
            <a:prstGeom prst="rect">
              <a:avLst/>
            </a:prstGeom>
          </p:spPr>
        </p:pic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879711" y="1412141"/>
              <a:ext cx="3377577" cy="77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افراد قوات الطوارئ الخاصة في أثناء عرض قدراتهم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9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565413" y="1587768"/>
            <a:ext cx="393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4- لماذا أمن الدولة ؟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952500" y="1862608"/>
            <a:ext cx="5347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أمن الدولة هو أمن المواطن . يعد أمن الدولة أساس الأمن في المجتمع , لأنه إذا اختل أمن البلاد الداخلي بسبب الإرهاب أو الجريمة أو الاعتداء أو التحريض الخارجي فإن مؤسسات الدولة تتوقف عن أداء أعمالها , و يتأثر المواطن بسبب تلك الحالات الأمنية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9624545" y="3822812"/>
            <a:ext cx="2429809" cy="1884771"/>
            <a:chOff x="6740402" y="1462444"/>
            <a:chExt cx="3822651" cy="318166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8" y="1462444"/>
              <a:ext cx="3281524" cy="3181669"/>
              <a:chOff x="3582021" y="965841"/>
              <a:chExt cx="4188337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1" y="1246153"/>
                <a:ext cx="4188333" cy="378057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603" y="2093744"/>
              <a:ext cx="2876739" cy="2453172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740402" y="1462444"/>
              <a:ext cx="3822651" cy="44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1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الحرس الوطني السعودي أثناء تحرير الكويت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921460" y="3735119"/>
            <a:ext cx="2234794" cy="1972464"/>
            <a:chOff x="6715234" y="1314407"/>
            <a:chExt cx="3542058" cy="3329706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287" y="2000886"/>
              <a:ext cx="2948480" cy="2527778"/>
            </a:xfrm>
            <a:prstGeom prst="rect">
              <a:avLst/>
            </a:prstGeom>
          </p:spPr>
        </p:pic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715234" y="1314407"/>
              <a:ext cx="3542058" cy="77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الحرس الوطني السعودي أثناء تحرير الكويت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4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ااااااااااااااااااااااااااااااااااااا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156328" y="1379603"/>
            <a:ext cx="8748556" cy="1837716"/>
            <a:chOff x="3269674" y="3294128"/>
            <a:chExt cx="8748556" cy="183771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6447" y="881740"/>
              <a:ext cx="1837713" cy="66624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269674" y="3551267"/>
              <a:ext cx="58661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تعمل رئاسة أمن الدولة بقطاعاتها المتعددة لتطهير وطننا من  المتطرفين والإرهابيين الذين يستهدفون أمن الوطن والمواطن و ونشر الخوف والفتنة لزعزعة الأمن والاستقرار . وقد حققت رئاسة أمن الدولة نجاحات كثيرة و وذلك بالقبض علة هؤلاء المجرمين وتقديمهم للعدالة.  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9002"/>
                <a:chOff x="5162561" y="1484950"/>
                <a:chExt cx="5116090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156329" y="3993292"/>
            <a:ext cx="8748554" cy="1193405"/>
            <a:chOff x="-929958" y="3294128"/>
            <a:chExt cx="12948188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3996639" y="-1522379"/>
              <a:ext cx="1193403" cy="108264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1014643" y="3376557"/>
              <a:ext cx="10035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نشاط </a:t>
              </a:r>
              <a:r>
                <a:rPr lang="ar-SY" sz="2400" b="1" dirty="0">
                  <a:latin typeface="Century Gothic" panose="020B0502020202020204" pitchFamily="34" charset="0"/>
                </a:rPr>
                <a:t>2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-929958" y="3591628"/>
              <a:ext cx="9979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أ- ما دورك في دعم جهود رئاسة أمن الدولة 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41358" y="1589648"/>
            <a:ext cx="2288158" cy="2403643"/>
            <a:chOff x="4675510" y="1505889"/>
            <a:chExt cx="5297564" cy="3885392"/>
          </a:xfrm>
        </p:grpSpPr>
        <p:grpSp>
          <p:nvGrpSpPr>
            <p:cNvPr id="7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4710641" y="1587438"/>
              <a:ext cx="4875599" cy="3803843"/>
              <a:chOff x="655467" y="917773"/>
              <a:chExt cx="6222912" cy="4854991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1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696695" y="921435"/>
                <a:ext cx="6181684" cy="4851329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655467" y="917773"/>
                <a:ext cx="6222909" cy="1188106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943" y="2349149"/>
              <a:ext cx="4791214" cy="2981977"/>
            </a:xfrm>
            <a:prstGeom prst="rect">
              <a:avLst/>
            </a:prstGeom>
          </p:spPr>
        </p:pic>
        <p:sp>
          <p:nvSpPr>
            <p:cNvPr id="11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4675510" y="1505889"/>
              <a:ext cx="5297564" cy="84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جانب من معروضات متحف صقر الجزيرة للطيران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1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ااااااااااااااااااااااااااااا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ااااااااااااااااااااااااااااااااااااا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مجموعة 70"/>
          <p:cNvGrpSpPr/>
          <p:nvPr/>
        </p:nvGrpSpPr>
        <p:grpSpPr>
          <a:xfrm>
            <a:off x="571500" y="1379603"/>
            <a:ext cx="11333384" cy="1193405"/>
            <a:chOff x="684846" y="3294128"/>
            <a:chExt cx="11333384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4930199" y="-868796"/>
              <a:ext cx="831000" cy="9321705"/>
            </a:xfrm>
            <a:prstGeom prst="round2SameRect">
              <a:avLst>
                <a:gd name="adj1" fmla="val 50000"/>
                <a:gd name="adj2" fmla="val 13904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2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84846" y="3502805"/>
              <a:ext cx="8414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ب- هل حلمك سيتحقق بالالتحاق بالقطاعات الأمنية بإذن الله ؟ وكيف سيكون ذلك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20183" cy="1128959"/>
            <a:chOff x="338813" y="22303"/>
            <a:chExt cx="832018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08505" cy="1128959"/>
              <a:chOff x="2350491" y="22303"/>
              <a:chExt cx="630850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1001" y="165530"/>
                <a:ext cx="5887995" cy="943991"/>
                <a:chOff x="4553352" y="1484950"/>
                <a:chExt cx="5887995" cy="943991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3352" y="1905721"/>
                  <a:ext cx="5887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50167" y="-564169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مجموعة 66"/>
          <p:cNvGrpSpPr/>
          <p:nvPr/>
        </p:nvGrpSpPr>
        <p:grpSpPr>
          <a:xfrm>
            <a:off x="338813" y="22303"/>
            <a:ext cx="8343032" cy="1128959"/>
            <a:chOff x="338813" y="22303"/>
            <a:chExt cx="8343032" cy="1128959"/>
          </a:xfrm>
        </p:grpSpPr>
        <p:grpSp>
          <p:nvGrpSpPr>
            <p:cNvPr id="68" name="مجموعة 67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79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9" name="مجموعة 68"/>
            <p:cNvGrpSpPr/>
            <p:nvPr/>
          </p:nvGrpSpPr>
          <p:grpSpPr>
            <a:xfrm>
              <a:off x="2350491" y="22303"/>
              <a:ext cx="6331354" cy="1128959"/>
              <a:chOff x="2350491" y="22303"/>
              <a:chExt cx="6331354" cy="1128959"/>
            </a:xfrm>
          </p:grpSpPr>
          <p:sp>
            <p:nvSpPr>
              <p:cNvPr id="74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76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60889" y="165530"/>
                <a:ext cx="5920956" cy="850557"/>
                <a:chOff x="4543240" y="1484950"/>
                <a:chExt cx="5920956" cy="850557"/>
              </a:xfrm>
            </p:grpSpPr>
            <p:sp>
              <p:nvSpPr>
                <p:cNvPr id="77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8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43240" y="1812287"/>
                  <a:ext cx="59209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70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1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مجموعة 18"/>
          <p:cNvGrpSpPr/>
          <p:nvPr/>
        </p:nvGrpSpPr>
        <p:grpSpPr>
          <a:xfrm>
            <a:off x="1582148" y="1167580"/>
            <a:ext cx="2588653" cy="5553053"/>
            <a:chOff x="1870440" y="1151264"/>
            <a:chExt cx="2588653" cy="5553053"/>
          </a:xfrm>
        </p:grpSpPr>
        <p:sp>
          <p:nvSpPr>
            <p:cNvPr id="83" name="Circle: Hollow 22">
              <a:extLst>
                <a:ext uri="{FF2B5EF4-FFF2-40B4-BE49-F238E27FC236}">
                  <a16:creationId xmlns:a16="http://schemas.microsoft.com/office/drawing/2014/main" id="{01F5C569-4EEA-4C32-A2FD-EBEBF37828E2}"/>
                </a:ext>
              </a:extLst>
            </p:cNvPr>
            <p:cNvSpPr/>
            <p:nvPr/>
          </p:nvSpPr>
          <p:spPr>
            <a:xfrm>
              <a:off x="1870440" y="4115664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84" name="Group 23">
              <a:extLst>
                <a:ext uri="{FF2B5EF4-FFF2-40B4-BE49-F238E27FC236}">
                  <a16:creationId xmlns:a16="http://schemas.microsoft.com/office/drawing/2014/main" id="{4F4876E3-FA33-4954-A642-A146521F2627}"/>
                </a:ext>
              </a:extLst>
            </p:cNvPr>
            <p:cNvGrpSpPr/>
            <p:nvPr/>
          </p:nvGrpSpPr>
          <p:grpSpPr>
            <a:xfrm>
              <a:off x="2710550" y="3322095"/>
              <a:ext cx="1030310" cy="1076905"/>
              <a:chOff x="2356834" y="1022351"/>
              <a:chExt cx="1030310" cy="1076905"/>
            </a:xfrm>
          </p:grpSpPr>
          <p:sp>
            <p:nvSpPr>
              <p:cNvPr id="85" name="Freeform: Shape 24">
                <a:extLst>
                  <a:ext uri="{FF2B5EF4-FFF2-40B4-BE49-F238E27FC236}">
                    <a16:creationId xmlns:a16="http://schemas.microsoft.com/office/drawing/2014/main" id="{384DEDD7-45CF-40E9-88A5-3ECF2037E07B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Freeform: Shape 25">
                <a:extLst>
                  <a:ext uri="{FF2B5EF4-FFF2-40B4-BE49-F238E27FC236}">
                    <a16:creationId xmlns:a16="http://schemas.microsoft.com/office/drawing/2014/main" id="{7FA58C50-1BC2-4142-A1BA-790996B4F8E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Freeform: Shape 38">
              <a:extLst>
                <a:ext uri="{FF2B5EF4-FFF2-40B4-BE49-F238E27FC236}">
                  <a16:creationId xmlns:a16="http://schemas.microsoft.com/office/drawing/2014/main" id="{5C4FCA14-A69D-45D8-A317-F8561B0624AC}"/>
                </a:ext>
              </a:extLst>
            </p:cNvPr>
            <p:cNvSpPr/>
            <p:nvPr/>
          </p:nvSpPr>
          <p:spPr>
            <a:xfrm flipH="1">
              <a:off x="3227378" y="1151264"/>
              <a:ext cx="45719" cy="2170831"/>
            </a:xfrm>
            <a:custGeom>
              <a:avLst/>
              <a:gdLst>
                <a:gd name="connsiteX0" fmla="*/ 0 w 27432"/>
                <a:gd name="connsiteY0" fmla="*/ 0 h 1511748"/>
                <a:gd name="connsiteX1" fmla="*/ 27432 w 27432"/>
                <a:gd name="connsiteY1" fmla="*/ 0 h 1511748"/>
                <a:gd name="connsiteX2" fmla="*/ 27432 w 27432"/>
                <a:gd name="connsiteY2" fmla="*/ 1511748 h 1511748"/>
                <a:gd name="connsiteX3" fmla="*/ 0 w 27432"/>
                <a:gd name="connsiteY3" fmla="*/ 1511748 h 15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1511748">
                  <a:moveTo>
                    <a:pt x="0" y="0"/>
                  </a:moveTo>
                  <a:lnTo>
                    <a:pt x="27432" y="0"/>
                  </a:lnTo>
                  <a:lnTo>
                    <a:pt x="27432" y="1511748"/>
                  </a:lnTo>
                  <a:lnTo>
                    <a:pt x="0" y="15117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8" name="Rectangle: Rounded Corners 42">
              <a:extLst>
                <a:ext uri="{FF2B5EF4-FFF2-40B4-BE49-F238E27FC236}">
                  <a16:creationId xmlns:a16="http://schemas.microsoft.com/office/drawing/2014/main" id="{D1CED7DB-1356-40B9-A4DC-C1378C2E9988}"/>
                </a:ext>
              </a:extLst>
            </p:cNvPr>
            <p:cNvSpPr/>
            <p:nvPr/>
          </p:nvSpPr>
          <p:spPr>
            <a:xfrm>
              <a:off x="2498048" y="597988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02" name="TextBox 47">
              <a:extLst>
                <a:ext uri="{FF2B5EF4-FFF2-40B4-BE49-F238E27FC236}">
                  <a16:creationId xmlns:a16="http://schemas.microsoft.com/office/drawing/2014/main" id="{80ABF759-C292-4A7A-AB74-04BEB3951450}"/>
                </a:ext>
              </a:extLst>
            </p:cNvPr>
            <p:cNvSpPr txBox="1"/>
            <p:nvPr/>
          </p:nvSpPr>
          <p:spPr>
            <a:xfrm>
              <a:off x="2375392" y="4503963"/>
              <a:ext cx="17954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 تمهيد الطريق لتوحيد جميع أرجاء شبه الجزيرة العربية ونشر الإسلام خارجها </a:t>
              </a:r>
              <a:endParaRPr lang="en-IN" b="1" dirty="0"/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4265079" y="1167580"/>
            <a:ext cx="2588653" cy="5569369"/>
            <a:chOff x="4790488" y="1151264"/>
            <a:chExt cx="2588653" cy="5569369"/>
          </a:xfrm>
        </p:grpSpPr>
        <p:sp>
          <p:nvSpPr>
            <p:cNvPr id="87" name="Circle: Hollow 26">
              <a:extLst>
                <a:ext uri="{FF2B5EF4-FFF2-40B4-BE49-F238E27FC236}">
                  <a16:creationId xmlns:a16="http://schemas.microsoft.com/office/drawing/2014/main" id="{72E5E446-954F-4CFC-9559-5457FB20B773}"/>
                </a:ext>
              </a:extLst>
            </p:cNvPr>
            <p:cNvSpPr/>
            <p:nvPr/>
          </p:nvSpPr>
          <p:spPr>
            <a:xfrm>
              <a:off x="4790488" y="4131980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74B251B-255E-45BC-A545-6577C37F49B8}"/>
                </a:ext>
              </a:extLst>
            </p:cNvPr>
            <p:cNvGrpSpPr/>
            <p:nvPr/>
          </p:nvGrpSpPr>
          <p:grpSpPr>
            <a:xfrm>
              <a:off x="5608296" y="3338411"/>
              <a:ext cx="1030310" cy="1076905"/>
              <a:chOff x="2356834" y="1022351"/>
              <a:chExt cx="1030310" cy="1076905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22BB0601-9C82-41E0-862D-667097A64D88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6BAE14D9-3E17-49F0-ABAF-12F848B38CD9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Freeform: Shape 41">
              <a:extLst>
                <a:ext uri="{FF2B5EF4-FFF2-40B4-BE49-F238E27FC236}">
                  <a16:creationId xmlns:a16="http://schemas.microsoft.com/office/drawing/2014/main" id="{104399B4-5306-4096-BB9B-E2527F27B5D8}"/>
                </a:ext>
              </a:extLst>
            </p:cNvPr>
            <p:cNvSpPr/>
            <p:nvPr/>
          </p:nvSpPr>
          <p:spPr>
            <a:xfrm flipH="1">
              <a:off x="6083105" y="1151264"/>
              <a:ext cx="45719" cy="2193684"/>
            </a:xfrm>
            <a:custGeom>
              <a:avLst/>
              <a:gdLst>
                <a:gd name="connsiteX0" fmla="*/ 27432 w 27432"/>
                <a:gd name="connsiteY0" fmla="*/ 0 h 632489"/>
                <a:gd name="connsiteX1" fmla="*/ 0 w 27432"/>
                <a:gd name="connsiteY1" fmla="*/ 0 h 632489"/>
                <a:gd name="connsiteX2" fmla="*/ 0 w 27432"/>
                <a:gd name="connsiteY2" fmla="*/ 632489 h 632489"/>
                <a:gd name="connsiteX3" fmla="*/ 27432 w 27432"/>
                <a:gd name="connsiteY3" fmla="*/ 632489 h 6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632489">
                  <a:moveTo>
                    <a:pt x="27432" y="0"/>
                  </a:moveTo>
                  <a:lnTo>
                    <a:pt x="0" y="0"/>
                  </a:lnTo>
                  <a:lnTo>
                    <a:pt x="0" y="632489"/>
                  </a:lnTo>
                  <a:lnTo>
                    <a:pt x="27432" y="6324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9" name="Rectangle: Rounded Corners 43">
              <a:extLst>
                <a:ext uri="{FF2B5EF4-FFF2-40B4-BE49-F238E27FC236}">
                  <a16:creationId xmlns:a16="http://schemas.microsoft.com/office/drawing/2014/main" id="{23FFC84B-1834-4992-A3BD-AC2993F34F50}"/>
                </a:ext>
              </a:extLst>
            </p:cNvPr>
            <p:cNvSpPr/>
            <p:nvPr/>
          </p:nvSpPr>
          <p:spPr>
            <a:xfrm>
              <a:off x="5395794" y="598294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04" name="TextBox 49">
              <a:extLst>
                <a:ext uri="{FF2B5EF4-FFF2-40B4-BE49-F238E27FC236}">
                  <a16:creationId xmlns:a16="http://schemas.microsoft.com/office/drawing/2014/main" id="{DA435646-92EF-45BC-8D60-C11106915012}"/>
                </a:ext>
              </a:extLst>
            </p:cNvPr>
            <p:cNvSpPr txBox="1"/>
            <p:nvPr/>
          </p:nvSpPr>
          <p:spPr>
            <a:xfrm>
              <a:off x="5092242" y="4873294"/>
              <a:ext cx="2133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 انتشار الإسلام في شبه الجزيرة العربية </a:t>
              </a:r>
              <a:endParaRPr lang="en-IN" sz="2000" b="1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953502" y="1170664"/>
            <a:ext cx="2588653" cy="5566285"/>
            <a:chOff x="7781200" y="1151264"/>
            <a:chExt cx="2588653" cy="5566285"/>
          </a:xfrm>
        </p:grpSpPr>
        <p:sp>
          <p:nvSpPr>
            <p:cNvPr id="91" name="Circle: Hollow 30">
              <a:extLst>
                <a:ext uri="{FF2B5EF4-FFF2-40B4-BE49-F238E27FC236}">
                  <a16:creationId xmlns:a16="http://schemas.microsoft.com/office/drawing/2014/main" id="{647A158F-E66E-4F2B-836D-01D28D64E430}"/>
                </a:ext>
              </a:extLst>
            </p:cNvPr>
            <p:cNvSpPr/>
            <p:nvPr/>
          </p:nvSpPr>
          <p:spPr>
            <a:xfrm>
              <a:off x="7781200" y="4128896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92" name="Group 31">
              <a:extLst>
                <a:ext uri="{FF2B5EF4-FFF2-40B4-BE49-F238E27FC236}">
                  <a16:creationId xmlns:a16="http://schemas.microsoft.com/office/drawing/2014/main" id="{0322B796-1C2F-474E-9FAE-3B110336D66B}"/>
                </a:ext>
              </a:extLst>
            </p:cNvPr>
            <p:cNvGrpSpPr/>
            <p:nvPr/>
          </p:nvGrpSpPr>
          <p:grpSpPr>
            <a:xfrm>
              <a:off x="8599008" y="3335327"/>
              <a:ext cx="1030310" cy="1076905"/>
              <a:chOff x="2356834" y="1022351"/>
              <a:chExt cx="1030310" cy="1076905"/>
            </a:xfrm>
          </p:grpSpPr>
          <p:sp>
            <p:nvSpPr>
              <p:cNvPr id="93" name="Freeform: Shape 32">
                <a:extLst>
                  <a:ext uri="{FF2B5EF4-FFF2-40B4-BE49-F238E27FC236}">
                    <a16:creationId xmlns:a16="http://schemas.microsoft.com/office/drawing/2014/main" id="{4E9EFA00-FC02-4084-8111-AB849892E4CF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Freeform: Shape 33">
                <a:extLst>
                  <a:ext uri="{FF2B5EF4-FFF2-40B4-BE49-F238E27FC236}">
                    <a16:creationId xmlns:a16="http://schemas.microsoft.com/office/drawing/2014/main" id="{D74E3744-0958-4E3D-8245-A5C2E2F2C83F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Freeform: Shape 39">
              <a:extLst>
                <a:ext uri="{FF2B5EF4-FFF2-40B4-BE49-F238E27FC236}">
                  <a16:creationId xmlns:a16="http://schemas.microsoft.com/office/drawing/2014/main" id="{C60A9F4A-9E80-471A-9607-B0BEF4374B4C}"/>
                </a:ext>
              </a:extLst>
            </p:cNvPr>
            <p:cNvSpPr/>
            <p:nvPr/>
          </p:nvSpPr>
          <p:spPr>
            <a:xfrm flipH="1">
              <a:off x="9084667" y="1151264"/>
              <a:ext cx="45719" cy="2220628"/>
            </a:xfrm>
            <a:custGeom>
              <a:avLst/>
              <a:gdLst>
                <a:gd name="connsiteX0" fmla="*/ 27432 w 27432"/>
                <a:gd name="connsiteY0" fmla="*/ 0 h 2542834"/>
                <a:gd name="connsiteX1" fmla="*/ 0 w 27432"/>
                <a:gd name="connsiteY1" fmla="*/ 0 h 2542834"/>
                <a:gd name="connsiteX2" fmla="*/ 0 w 27432"/>
                <a:gd name="connsiteY2" fmla="*/ 2542834 h 2542834"/>
                <a:gd name="connsiteX3" fmla="*/ 27432 w 27432"/>
                <a:gd name="connsiteY3" fmla="*/ 2542834 h 25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2542834">
                  <a:moveTo>
                    <a:pt x="27432" y="0"/>
                  </a:moveTo>
                  <a:lnTo>
                    <a:pt x="0" y="0"/>
                  </a:lnTo>
                  <a:lnTo>
                    <a:pt x="0" y="2542834"/>
                  </a:lnTo>
                  <a:lnTo>
                    <a:pt x="27432" y="25428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Rectangle: Rounded Corners 44">
              <a:extLst>
                <a:ext uri="{FF2B5EF4-FFF2-40B4-BE49-F238E27FC236}">
                  <a16:creationId xmlns:a16="http://schemas.microsoft.com/office/drawing/2014/main" id="{43C74C04-86AB-4C14-9607-36599BB0DE63}"/>
                </a:ext>
              </a:extLst>
            </p:cNvPr>
            <p:cNvSpPr/>
            <p:nvPr/>
          </p:nvSpPr>
          <p:spPr>
            <a:xfrm>
              <a:off x="8384443" y="6082519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06" name="TextBox 51">
              <a:extLst>
                <a:ext uri="{FF2B5EF4-FFF2-40B4-BE49-F238E27FC236}">
                  <a16:creationId xmlns:a16="http://schemas.microsoft.com/office/drawing/2014/main" id="{8B8A98F2-BAE8-4B05-9A98-F0612DED7FF6}"/>
                </a:ext>
              </a:extLst>
            </p:cNvPr>
            <p:cNvSpPr txBox="1"/>
            <p:nvPr/>
          </p:nvSpPr>
          <p:spPr>
            <a:xfrm>
              <a:off x="8232681" y="4512859"/>
              <a:ext cx="17954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 تطهير البيت الحرام من الأوثان والأصنام </a:t>
              </a:r>
              <a:endParaRPr lang="en-IN" sz="2000" b="1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>
            <a:off x="338813" y="1735874"/>
            <a:ext cx="11411837" cy="1128957"/>
            <a:chOff x="338813" y="22303"/>
            <a:chExt cx="11411837" cy="1128957"/>
          </a:xfrm>
        </p:grpSpPr>
        <p:sp>
          <p:nvSpPr>
            <p:cNvPr id="117" name="Rectangle: Top Corners Rounded 29">
              <a:extLst>
                <a:ext uri="{FF2B5EF4-FFF2-40B4-BE49-F238E27FC236}">
                  <a16:creationId xmlns:a16="http://schemas.microsoft.com/office/drawing/2014/main" id="{631B49C5-0FBE-4201-9055-096469E92B96}"/>
                </a:ext>
              </a:extLst>
            </p:cNvPr>
            <p:cNvSpPr/>
            <p:nvPr/>
          </p:nvSpPr>
          <p:spPr>
            <a:xfrm rot="5400000">
              <a:off x="626603" y="-265487"/>
              <a:ext cx="1128957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FDFD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مجموعة 108"/>
            <p:cNvGrpSpPr/>
            <p:nvPr/>
          </p:nvGrpSpPr>
          <p:grpSpPr>
            <a:xfrm>
              <a:off x="635000" y="22303"/>
              <a:ext cx="11115650" cy="1128957"/>
              <a:chOff x="635000" y="22303"/>
              <a:chExt cx="11115650" cy="1128957"/>
            </a:xfrm>
          </p:grpSpPr>
          <p:sp>
            <p:nvSpPr>
              <p:cNvPr id="114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6598518" y="-4000871"/>
                <a:ext cx="1128957" cy="9175306"/>
              </a:xfrm>
              <a:prstGeom prst="round2SameRect">
                <a:avLst>
                  <a:gd name="adj1" fmla="val 50000"/>
                  <a:gd name="adj2" fmla="val 13786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116" name="TextBox 54">
                <a:extLst>
                  <a:ext uri="{FF2B5EF4-FFF2-40B4-BE49-F238E27FC236}">
                    <a16:creationId xmlns:a16="http://schemas.microsoft.com/office/drawing/2014/main" id="{77083AD1-19E7-47DD-AD18-FA3E1ABEF6F5}"/>
                  </a:ext>
                </a:extLst>
              </p:cNvPr>
              <p:cNvSpPr txBox="1"/>
              <p:nvPr/>
            </p:nvSpPr>
            <p:spPr>
              <a:xfrm>
                <a:off x="635000" y="355948"/>
                <a:ext cx="11115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ما الحالات الأخرى التي يرى الطلبة تجنب تقديم معلومات عنها لأطراف خارجية ؟                           نشاط 3</a:t>
                </a:r>
              </a:p>
            </p:txBody>
          </p:sp>
        </p:grpSp>
        <p:grpSp>
          <p:nvGrpSpPr>
            <p:cNvPr id="110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11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565413" y="1587768"/>
            <a:ext cx="393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المحافظة على معلومات الوطن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952500" y="2321697"/>
            <a:ext cx="5347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يحاول الأعداء الذين يستهدفون أمن الوطن الوصول إلى معلومات مهمة عن وطننا ومقدراته , ويقع بعض المواطنين غير المدركين لأهدافهم الخبيثة في خطأ فادح , وذلك بتزويدهم بتلك المعلومات ومن الأمثلة عليها ما يأتي :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أسرار الدولة التي سمعها المواطن أو اطلع عليها  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 وثائق الدولة الرسمية 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معلومات عسكرية وسياسية و اجتماعية و اقتصادية 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معلومات شخصية ومرئيات معينة تجاه قضايا أو أشخاص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ااااااااااااااااااااااااااااا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ااااااااااااااااااااااااااااااااااااا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مجموعة 70"/>
          <p:cNvGrpSpPr/>
          <p:nvPr/>
        </p:nvGrpSpPr>
        <p:grpSpPr>
          <a:xfrm>
            <a:off x="571500" y="1379603"/>
            <a:ext cx="11333384" cy="1193405"/>
            <a:chOff x="684846" y="3294128"/>
            <a:chExt cx="11333384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4930199" y="-868796"/>
              <a:ext cx="831000" cy="9321705"/>
            </a:xfrm>
            <a:prstGeom prst="round2SameRect">
              <a:avLst>
                <a:gd name="adj1" fmla="val 50000"/>
                <a:gd name="adj2" fmla="val 13904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84846" y="3502805"/>
              <a:ext cx="8414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 الحالات الأخرى التي يرى الطلبة تجنب تقديم معلومات عنها لأطراف خارجية ؟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20183" cy="1128959"/>
            <a:chOff x="338813" y="22303"/>
            <a:chExt cx="832018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08505" cy="1128959"/>
              <a:chOff x="2350491" y="22303"/>
              <a:chExt cx="630850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1001" y="165530"/>
                <a:ext cx="5887995" cy="943991"/>
                <a:chOff x="4553352" y="1484950"/>
                <a:chExt cx="5887995" cy="943991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3352" y="1905721"/>
                  <a:ext cx="5887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8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835771" y="1631776"/>
            <a:ext cx="393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وزارة الدفاع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318645" y="1838151"/>
            <a:ext cx="57773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تأسست عام 1363 هـ , وتقوم على لإعداد القوات المسلحة وقيادتها للدفاع عن أمن المملكة العربية السعودية ومصالحها وسيادتها , و حمايتها من أي اعتداء خارجي , و العمل مع جميع الأجهزة الحكومية لتحقيق الأمن و الاستقرار الوطني 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وإضافة إلى مهمة الوزارة في تحقيق الأمن الوطني والدفاع بقواتها المسلحة فإنها تقوم بدور آخر في المجال الفكري لتحقيق الأمن الوطني وذلك بإنشاء ( </a:t>
            </a:r>
            <a:r>
              <a:rPr lang="ar-SY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مركز الحرب الفكرية </a:t>
            </a:r>
            <a:r>
              <a:rPr lang="ar-SY" sz="2000" b="1" dirty="0">
                <a:latin typeface="Century Gothic" panose="020B0502020202020204" pitchFamily="34" charset="0"/>
              </a:rPr>
              <a:t>) برئاسة صاحب السمو الملكي ولي العهد وزير الدفاع , ويتولى المركز الكشف عن الأخطاء والمزاعم والشبهات و أساليب الخداع التي يروجها التطرف و الإرهاب و إيضاح المنهج الشرعي الصحيح تجاهها , وتحسين الصورة الذهنية الإيجابية عن الإسلام و إبراز الجانب الصحيح للوطن ومبادئه الإسلامية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540279" y="4032941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340843" y="3640942"/>
            <a:ext cx="1407564" cy="1578099"/>
            <a:chOff x="6975766" y="1462443"/>
            <a:chExt cx="3281524" cy="3181670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72" y="2044265"/>
              <a:ext cx="2887512" cy="2518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2015294"/>
            <a:ext cx="301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مهام وزارة الدفاع :</a:t>
            </a:r>
            <a:endParaRPr lang="en-US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717750" y="253851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94469" y="165530"/>
                <a:ext cx="6145810" cy="940251"/>
                <a:chOff x="4176820" y="1484950"/>
                <a:chExt cx="6145810" cy="94025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76820" y="1901981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مجموعة 113"/>
          <p:cNvGrpSpPr/>
          <p:nvPr/>
        </p:nvGrpSpPr>
        <p:grpSpPr>
          <a:xfrm>
            <a:off x="442196" y="1347088"/>
            <a:ext cx="2588653" cy="5553053"/>
            <a:chOff x="1870440" y="1151264"/>
            <a:chExt cx="2588653" cy="5553053"/>
          </a:xfrm>
        </p:grpSpPr>
        <p:sp>
          <p:nvSpPr>
            <p:cNvPr id="115" name="Circle: Hollow 22">
              <a:extLst>
                <a:ext uri="{FF2B5EF4-FFF2-40B4-BE49-F238E27FC236}">
                  <a16:creationId xmlns:a16="http://schemas.microsoft.com/office/drawing/2014/main" id="{01F5C569-4EEA-4C32-A2FD-EBEBF37828E2}"/>
                </a:ext>
              </a:extLst>
            </p:cNvPr>
            <p:cNvSpPr/>
            <p:nvPr/>
          </p:nvSpPr>
          <p:spPr>
            <a:xfrm>
              <a:off x="1870440" y="4115664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16" name="Group 23">
              <a:extLst>
                <a:ext uri="{FF2B5EF4-FFF2-40B4-BE49-F238E27FC236}">
                  <a16:creationId xmlns:a16="http://schemas.microsoft.com/office/drawing/2014/main" id="{4F4876E3-FA33-4954-A642-A146521F2627}"/>
                </a:ext>
              </a:extLst>
            </p:cNvPr>
            <p:cNvGrpSpPr/>
            <p:nvPr/>
          </p:nvGrpSpPr>
          <p:grpSpPr>
            <a:xfrm>
              <a:off x="2710550" y="3322095"/>
              <a:ext cx="1030310" cy="1076905"/>
              <a:chOff x="2356834" y="1022351"/>
              <a:chExt cx="1030310" cy="1076905"/>
            </a:xfrm>
          </p:grpSpPr>
          <p:sp>
            <p:nvSpPr>
              <p:cNvPr id="120" name="Freeform: Shape 24">
                <a:extLst>
                  <a:ext uri="{FF2B5EF4-FFF2-40B4-BE49-F238E27FC236}">
                    <a16:creationId xmlns:a16="http://schemas.microsoft.com/office/drawing/2014/main" id="{384DEDD7-45CF-40E9-88A5-3ECF2037E07B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1" name="Freeform: Shape 25">
                <a:extLst>
                  <a:ext uri="{FF2B5EF4-FFF2-40B4-BE49-F238E27FC236}">
                    <a16:creationId xmlns:a16="http://schemas.microsoft.com/office/drawing/2014/main" id="{7FA58C50-1BC2-4142-A1BA-790996B4F8E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Freeform: Shape 38">
              <a:extLst>
                <a:ext uri="{FF2B5EF4-FFF2-40B4-BE49-F238E27FC236}">
                  <a16:creationId xmlns:a16="http://schemas.microsoft.com/office/drawing/2014/main" id="{5C4FCA14-A69D-45D8-A317-F8561B0624AC}"/>
                </a:ext>
              </a:extLst>
            </p:cNvPr>
            <p:cNvSpPr/>
            <p:nvPr/>
          </p:nvSpPr>
          <p:spPr>
            <a:xfrm flipH="1">
              <a:off x="3227378" y="1151264"/>
              <a:ext cx="45719" cy="2170831"/>
            </a:xfrm>
            <a:custGeom>
              <a:avLst/>
              <a:gdLst>
                <a:gd name="connsiteX0" fmla="*/ 0 w 27432"/>
                <a:gd name="connsiteY0" fmla="*/ 0 h 1511748"/>
                <a:gd name="connsiteX1" fmla="*/ 27432 w 27432"/>
                <a:gd name="connsiteY1" fmla="*/ 0 h 1511748"/>
                <a:gd name="connsiteX2" fmla="*/ 27432 w 27432"/>
                <a:gd name="connsiteY2" fmla="*/ 1511748 h 1511748"/>
                <a:gd name="connsiteX3" fmla="*/ 0 w 27432"/>
                <a:gd name="connsiteY3" fmla="*/ 1511748 h 15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1511748">
                  <a:moveTo>
                    <a:pt x="0" y="0"/>
                  </a:moveTo>
                  <a:lnTo>
                    <a:pt x="27432" y="0"/>
                  </a:lnTo>
                  <a:lnTo>
                    <a:pt x="27432" y="1511748"/>
                  </a:lnTo>
                  <a:lnTo>
                    <a:pt x="0" y="15117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8" name="Rectangle: Rounded Corners 42">
              <a:extLst>
                <a:ext uri="{FF2B5EF4-FFF2-40B4-BE49-F238E27FC236}">
                  <a16:creationId xmlns:a16="http://schemas.microsoft.com/office/drawing/2014/main" id="{D1CED7DB-1356-40B9-A4DC-C1378C2E9988}"/>
                </a:ext>
              </a:extLst>
            </p:cNvPr>
            <p:cNvSpPr/>
            <p:nvPr/>
          </p:nvSpPr>
          <p:spPr>
            <a:xfrm>
              <a:off x="2498048" y="597988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19" name="TextBox 47">
              <a:extLst>
                <a:ext uri="{FF2B5EF4-FFF2-40B4-BE49-F238E27FC236}">
                  <a16:creationId xmlns:a16="http://schemas.microsoft.com/office/drawing/2014/main" id="{80ABF759-C292-4A7A-AB74-04BEB3951450}"/>
                </a:ext>
              </a:extLst>
            </p:cNvPr>
            <p:cNvSpPr txBox="1"/>
            <p:nvPr/>
          </p:nvSpPr>
          <p:spPr>
            <a:xfrm>
              <a:off x="2230411" y="4343026"/>
              <a:ext cx="17731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تطبيق أفضل ممارسات الإدارة الحديثة في بيئة عمل قائمة على الجدارة لتحقيق الاستعمال الأمثل للموارد </a:t>
              </a:r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3367674" y="1347088"/>
            <a:ext cx="2588653" cy="5569369"/>
            <a:chOff x="4790488" y="1151264"/>
            <a:chExt cx="2588653" cy="5569369"/>
          </a:xfrm>
        </p:grpSpPr>
        <p:sp>
          <p:nvSpPr>
            <p:cNvPr id="123" name="Circle: Hollow 26">
              <a:extLst>
                <a:ext uri="{FF2B5EF4-FFF2-40B4-BE49-F238E27FC236}">
                  <a16:creationId xmlns:a16="http://schemas.microsoft.com/office/drawing/2014/main" id="{72E5E446-954F-4CFC-9559-5457FB20B773}"/>
                </a:ext>
              </a:extLst>
            </p:cNvPr>
            <p:cNvSpPr/>
            <p:nvPr/>
          </p:nvSpPr>
          <p:spPr>
            <a:xfrm>
              <a:off x="4790488" y="4131980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24" name="Group 27">
              <a:extLst>
                <a:ext uri="{FF2B5EF4-FFF2-40B4-BE49-F238E27FC236}">
                  <a16:creationId xmlns:a16="http://schemas.microsoft.com/office/drawing/2014/main" id="{374B251B-255E-45BC-A545-6577C37F49B8}"/>
                </a:ext>
              </a:extLst>
            </p:cNvPr>
            <p:cNvGrpSpPr/>
            <p:nvPr/>
          </p:nvGrpSpPr>
          <p:grpSpPr>
            <a:xfrm>
              <a:off x="5608296" y="3338411"/>
              <a:ext cx="1030310" cy="1076905"/>
              <a:chOff x="2356834" y="1022351"/>
              <a:chExt cx="1030310" cy="1076905"/>
            </a:xfrm>
          </p:grpSpPr>
          <p:sp>
            <p:nvSpPr>
              <p:cNvPr id="128" name="Freeform: Shape 28">
                <a:extLst>
                  <a:ext uri="{FF2B5EF4-FFF2-40B4-BE49-F238E27FC236}">
                    <a16:creationId xmlns:a16="http://schemas.microsoft.com/office/drawing/2014/main" id="{22BB0601-9C82-41E0-862D-667097A64D88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9" name="Freeform: Shape 29">
                <a:extLst>
                  <a:ext uri="{FF2B5EF4-FFF2-40B4-BE49-F238E27FC236}">
                    <a16:creationId xmlns:a16="http://schemas.microsoft.com/office/drawing/2014/main" id="{6BAE14D9-3E17-49F0-ABAF-12F848B38CD9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5" name="Freeform: Shape 41">
              <a:extLst>
                <a:ext uri="{FF2B5EF4-FFF2-40B4-BE49-F238E27FC236}">
                  <a16:creationId xmlns:a16="http://schemas.microsoft.com/office/drawing/2014/main" id="{104399B4-5306-4096-BB9B-E2527F27B5D8}"/>
                </a:ext>
              </a:extLst>
            </p:cNvPr>
            <p:cNvSpPr/>
            <p:nvPr/>
          </p:nvSpPr>
          <p:spPr>
            <a:xfrm flipH="1">
              <a:off x="6083105" y="1151264"/>
              <a:ext cx="45719" cy="2193684"/>
            </a:xfrm>
            <a:custGeom>
              <a:avLst/>
              <a:gdLst>
                <a:gd name="connsiteX0" fmla="*/ 27432 w 27432"/>
                <a:gd name="connsiteY0" fmla="*/ 0 h 632489"/>
                <a:gd name="connsiteX1" fmla="*/ 0 w 27432"/>
                <a:gd name="connsiteY1" fmla="*/ 0 h 632489"/>
                <a:gd name="connsiteX2" fmla="*/ 0 w 27432"/>
                <a:gd name="connsiteY2" fmla="*/ 632489 h 632489"/>
                <a:gd name="connsiteX3" fmla="*/ 27432 w 27432"/>
                <a:gd name="connsiteY3" fmla="*/ 632489 h 6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632489">
                  <a:moveTo>
                    <a:pt x="27432" y="0"/>
                  </a:moveTo>
                  <a:lnTo>
                    <a:pt x="0" y="0"/>
                  </a:lnTo>
                  <a:lnTo>
                    <a:pt x="0" y="632489"/>
                  </a:lnTo>
                  <a:lnTo>
                    <a:pt x="27432" y="6324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6" name="Rectangle: Rounded Corners 43">
              <a:extLst>
                <a:ext uri="{FF2B5EF4-FFF2-40B4-BE49-F238E27FC236}">
                  <a16:creationId xmlns:a16="http://schemas.microsoft.com/office/drawing/2014/main" id="{23FFC84B-1834-4992-A3BD-AC2993F34F50}"/>
                </a:ext>
              </a:extLst>
            </p:cNvPr>
            <p:cNvSpPr/>
            <p:nvPr/>
          </p:nvSpPr>
          <p:spPr>
            <a:xfrm>
              <a:off x="5395794" y="598294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27" name="TextBox 49">
              <a:extLst>
                <a:ext uri="{FF2B5EF4-FFF2-40B4-BE49-F238E27FC236}">
                  <a16:creationId xmlns:a16="http://schemas.microsoft.com/office/drawing/2014/main" id="{DA435646-92EF-45BC-8D60-C11106915012}"/>
                </a:ext>
              </a:extLst>
            </p:cNvPr>
            <p:cNvSpPr txBox="1"/>
            <p:nvPr/>
          </p:nvSpPr>
          <p:spPr>
            <a:xfrm>
              <a:off x="5039223" y="4485382"/>
              <a:ext cx="21334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التنسيق المتكامل مع عناصر القوى الوطنية لتطوير الإمكانات والمنافع المتبادلة من أجل تعزيز الأمن الوطني </a:t>
              </a:r>
            </a:p>
          </p:txBody>
        </p:sp>
      </p:grpSp>
      <p:grpSp>
        <p:nvGrpSpPr>
          <p:cNvPr id="130" name="مجموعة 129"/>
          <p:cNvGrpSpPr/>
          <p:nvPr/>
        </p:nvGrpSpPr>
        <p:grpSpPr>
          <a:xfrm>
            <a:off x="6316814" y="1383582"/>
            <a:ext cx="2588653" cy="5566285"/>
            <a:chOff x="7781200" y="1151264"/>
            <a:chExt cx="2588653" cy="5566285"/>
          </a:xfrm>
        </p:grpSpPr>
        <p:sp>
          <p:nvSpPr>
            <p:cNvPr id="131" name="Circle: Hollow 30">
              <a:extLst>
                <a:ext uri="{FF2B5EF4-FFF2-40B4-BE49-F238E27FC236}">
                  <a16:creationId xmlns:a16="http://schemas.microsoft.com/office/drawing/2014/main" id="{647A158F-E66E-4F2B-836D-01D28D64E430}"/>
                </a:ext>
              </a:extLst>
            </p:cNvPr>
            <p:cNvSpPr/>
            <p:nvPr/>
          </p:nvSpPr>
          <p:spPr>
            <a:xfrm>
              <a:off x="7781200" y="4128896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32" name="Group 31">
              <a:extLst>
                <a:ext uri="{FF2B5EF4-FFF2-40B4-BE49-F238E27FC236}">
                  <a16:creationId xmlns:a16="http://schemas.microsoft.com/office/drawing/2014/main" id="{0322B796-1C2F-474E-9FAE-3B110336D66B}"/>
                </a:ext>
              </a:extLst>
            </p:cNvPr>
            <p:cNvGrpSpPr/>
            <p:nvPr/>
          </p:nvGrpSpPr>
          <p:grpSpPr>
            <a:xfrm>
              <a:off x="8599008" y="3335327"/>
              <a:ext cx="1030310" cy="1076905"/>
              <a:chOff x="2356834" y="1022351"/>
              <a:chExt cx="1030310" cy="1076905"/>
            </a:xfrm>
          </p:grpSpPr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4E9EFA00-FC02-4084-8111-AB849892E4CF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D74E3744-0958-4E3D-8245-A5C2E2F2C83F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" name="Freeform: Shape 39">
              <a:extLst>
                <a:ext uri="{FF2B5EF4-FFF2-40B4-BE49-F238E27FC236}">
                  <a16:creationId xmlns:a16="http://schemas.microsoft.com/office/drawing/2014/main" id="{C60A9F4A-9E80-471A-9607-B0BEF4374B4C}"/>
                </a:ext>
              </a:extLst>
            </p:cNvPr>
            <p:cNvSpPr/>
            <p:nvPr/>
          </p:nvSpPr>
          <p:spPr>
            <a:xfrm flipH="1">
              <a:off x="9084667" y="1151264"/>
              <a:ext cx="45719" cy="2220628"/>
            </a:xfrm>
            <a:custGeom>
              <a:avLst/>
              <a:gdLst>
                <a:gd name="connsiteX0" fmla="*/ 27432 w 27432"/>
                <a:gd name="connsiteY0" fmla="*/ 0 h 2542834"/>
                <a:gd name="connsiteX1" fmla="*/ 0 w 27432"/>
                <a:gd name="connsiteY1" fmla="*/ 0 h 2542834"/>
                <a:gd name="connsiteX2" fmla="*/ 0 w 27432"/>
                <a:gd name="connsiteY2" fmla="*/ 2542834 h 2542834"/>
                <a:gd name="connsiteX3" fmla="*/ 27432 w 27432"/>
                <a:gd name="connsiteY3" fmla="*/ 2542834 h 25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2542834">
                  <a:moveTo>
                    <a:pt x="27432" y="0"/>
                  </a:moveTo>
                  <a:lnTo>
                    <a:pt x="0" y="0"/>
                  </a:lnTo>
                  <a:lnTo>
                    <a:pt x="0" y="2542834"/>
                  </a:lnTo>
                  <a:lnTo>
                    <a:pt x="27432" y="25428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4" name="Rectangle: Rounded Corners 44">
              <a:extLst>
                <a:ext uri="{FF2B5EF4-FFF2-40B4-BE49-F238E27FC236}">
                  <a16:creationId xmlns:a16="http://schemas.microsoft.com/office/drawing/2014/main" id="{43C74C04-86AB-4C14-9607-36599BB0DE63}"/>
                </a:ext>
              </a:extLst>
            </p:cNvPr>
            <p:cNvSpPr/>
            <p:nvPr/>
          </p:nvSpPr>
          <p:spPr>
            <a:xfrm>
              <a:off x="8384443" y="6082519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35" name="TextBox 51">
              <a:extLst>
                <a:ext uri="{FF2B5EF4-FFF2-40B4-BE49-F238E27FC236}">
                  <a16:creationId xmlns:a16="http://schemas.microsoft.com/office/drawing/2014/main" id="{8B8A98F2-BAE8-4B05-9A98-F0612DED7FF6}"/>
                </a:ext>
              </a:extLst>
            </p:cNvPr>
            <p:cNvSpPr txBox="1"/>
            <p:nvPr/>
          </p:nvSpPr>
          <p:spPr>
            <a:xfrm>
              <a:off x="8232681" y="4722030"/>
              <a:ext cx="17954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الرد و الدفاع ضد كل التهديدات لحماية مصالح أمن الدولة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4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83">
            <a:extLst>
              <a:ext uri="{FF2B5EF4-FFF2-40B4-BE49-F238E27FC236}">
                <a16:creationId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676026" y="2059269"/>
            <a:ext cx="4076567" cy="770094"/>
            <a:chOff x="676027" y="1378890"/>
            <a:chExt cx="4076567" cy="77009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64" name="Teardrop 61">
                <a:extLst>
                  <a:ext uri="{FF2B5EF4-FFF2-40B4-BE49-F238E27FC236}">
                    <a16:creationId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2">
                <a:extLst>
                  <a:ext uri="{FF2B5EF4-FFF2-40B4-BE49-F238E27FC236}">
                    <a16:creationId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4">
              <a:extLst>
                <a:ext uri="{FF2B5EF4-FFF2-40B4-BE49-F238E27FC236}">
                  <a16:creationId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337012" y="1441098"/>
              <a:ext cx="2867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الإشراف على اعمال إمارات مناطق المملكة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676026" y="3302000"/>
            <a:ext cx="3182991" cy="811582"/>
            <a:chOff x="676027" y="2568995"/>
            <a:chExt cx="3182991" cy="811582"/>
          </a:xfrm>
        </p:grpSpPr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70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191082" y="2672691"/>
              <a:ext cx="230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تحقيق إجراءات السلامة المرورية و المدنية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676026" y="4570386"/>
            <a:ext cx="3270649" cy="883376"/>
            <a:chOff x="676027" y="3890007"/>
            <a:chExt cx="3270649" cy="883376"/>
          </a:xfrm>
        </p:grpSpPr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>
              <a:extLst>
                <a:ext uri="{FF2B5EF4-FFF2-40B4-BE49-F238E27FC236}">
                  <a16:creationId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6" name="Teardrop 55">
                <a:extLst>
                  <a:ext uri="{FF2B5EF4-FFF2-40B4-BE49-F238E27FC236}">
                    <a16:creationId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56">
                <a:extLst>
                  <a:ext uri="{FF2B5EF4-FFF2-40B4-BE49-F238E27FC236}">
                    <a16:creationId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6">
              <a:extLst>
                <a:ext uri="{FF2B5EF4-FFF2-40B4-BE49-F238E27FC236}">
                  <a16:creationId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07981" y="4065497"/>
              <a:ext cx="2586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تنفيذ جميع أعمال الأحوال المدنية للمواطنين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4" name="Group 90">
            <a:extLst>
              <a:ext uri="{FF2B5EF4-FFF2-40B4-BE49-F238E27FC236}">
                <a16:creationId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7708926" y="1689795"/>
            <a:ext cx="4102878" cy="1323439"/>
            <a:chOff x="6919864" y="1050904"/>
            <a:chExt cx="4102878" cy="1323439"/>
          </a:xfrm>
        </p:grpSpPr>
        <p:sp>
          <p:nvSpPr>
            <p:cNvPr id="85" name="Rectangle 32">
              <a:extLst>
                <a:ext uri="{FF2B5EF4-FFF2-40B4-BE49-F238E27FC236}">
                  <a16:creationId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6919864" y="1401946"/>
              <a:ext cx="379682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">
              <a:extLst>
                <a:ext uri="{FF2B5EF4-FFF2-40B4-BE49-F238E27FC236}">
                  <a16:creationId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88" name="Teardrop 36">
                <a:extLst>
                  <a:ext uri="{FF2B5EF4-FFF2-40B4-BE49-F238E27FC236}">
                    <a16:creationId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78">
              <a:extLst>
                <a:ext uri="{FF2B5EF4-FFF2-40B4-BE49-F238E27FC236}">
                  <a16:creationId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7206705" y="1050904"/>
              <a:ext cx="32857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تحقيق الأمن والاستقرار و محاربة جميع أنواع الجريمة والرذيلة والفساد للمحافظة على سلامة الوطن والمواطنين والمقيمين .  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8821541" y="3221912"/>
            <a:ext cx="3256985" cy="1185158"/>
            <a:chOff x="7484083" y="2568995"/>
            <a:chExt cx="3538659" cy="1185158"/>
          </a:xfrm>
        </p:grpSpPr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42">
              <a:extLst>
                <a:ext uri="{FF2B5EF4-FFF2-40B4-BE49-F238E27FC236}">
                  <a16:creationId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94" name="Teardrop 43">
                <a:extLst>
                  <a:ext uri="{FF2B5EF4-FFF2-40B4-BE49-F238E27FC236}">
                    <a16:creationId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4">
                <a:extLst>
                  <a:ext uri="{FF2B5EF4-FFF2-40B4-BE49-F238E27FC236}">
                    <a16:creationId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79">
              <a:extLst>
                <a:ext uri="{FF2B5EF4-FFF2-40B4-BE49-F238E27FC236}">
                  <a16:creationId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484083" y="2738490"/>
              <a:ext cx="32196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المحافظة علة سلامة الحجاج وحمايتهم ليتمكنوا من أداء مناسكهم بيسر واطمئنان 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6" name="Group 88">
            <a:extLst>
              <a:ext uri="{FF2B5EF4-FFF2-40B4-BE49-F238E27FC236}">
                <a16:creationId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8142689" y="4616076"/>
            <a:ext cx="3669115" cy="861864"/>
            <a:chOff x="7353627" y="3890007"/>
            <a:chExt cx="3669115" cy="861864"/>
          </a:xfrm>
        </p:grpSpPr>
        <p:sp>
          <p:nvSpPr>
            <p:cNvPr id="97" name="Rectangle 34">
              <a:extLst>
                <a:ext uri="{FF2B5EF4-FFF2-40B4-BE49-F238E27FC236}">
                  <a16:creationId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45">
              <a:extLst>
                <a:ext uri="{FF2B5EF4-FFF2-40B4-BE49-F238E27FC236}">
                  <a16:creationId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100" name="Teardrop 46">
                <a:extLst>
                  <a:ext uri="{FF2B5EF4-FFF2-40B4-BE49-F238E27FC236}">
                    <a16:creationId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47">
                <a:extLst>
                  <a:ext uri="{FF2B5EF4-FFF2-40B4-BE49-F238E27FC236}">
                    <a16:creationId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80">
              <a:extLst>
                <a:ext uri="{FF2B5EF4-FFF2-40B4-BE49-F238E27FC236}">
                  <a16:creationId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7353627" y="4043985"/>
              <a:ext cx="31572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متابعة شؤون حقوق المواطنين وحمايتها 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8" name="Oval 6">
            <a:extLst>
              <a:ext uri="{FF2B5EF4-FFF2-40B4-BE49-F238E27FC236}">
                <a16:creationId xmlns:a16="http://schemas.microsoft.com/office/drawing/2014/main" id="{7DAC9707-105A-4870-BE13-1C864DEFE17D}"/>
              </a:ext>
            </a:extLst>
          </p:cNvPr>
          <p:cNvSpPr/>
          <p:nvPr/>
        </p:nvSpPr>
        <p:spPr>
          <a:xfrm>
            <a:off x="4712676" y="2874939"/>
            <a:ext cx="2700997" cy="2700997"/>
          </a:xfrm>
          <a:prstGeom prst="ellipse">
            <a:avLst/>
          </a:prstGeom>
          <a:gradFill>
            <a:gsLst>
              <a:gs pos="1770">
                <a:srgbClr val="00B0F0">
                  <a:alpha val="41000"/>
                </a:srgbClr>
              </a:gs>
              <a:gs pos="100000">
                <a:srgbClr val="000099">
                  <a:alpha val="68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">
            <a:extLst>
              <a:ext uri="{FF2B5EF4-FFF2-40B4-BE49-F238E27FC236}">
                <a16:creationId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4383158" y="2000353"/>
            <a:ext cx="822423" cy="822423"/>
            <a:chOff x="3608900" y="1227358"/>
            <a:chExt cx="822423" cy="822423"/>
          </a:xfrm>
        </p:grpSpPr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">
            <a:extLst>
              <a:ext uri="{FF2B5EF4-FFF2-40B4-BE49-F238E27FC236}">
                <a16:creationId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3634043" y="3193489"/>
            <a:ext cx="822423" cy="822423"/>
            <a:chOff x="3608900" y="1227358"/>
            <a:chExt cx="822423" cy="822423"/>
          </a:xfrm>
        </p:grpSpPr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3700596" y="4493261"/>
            <a:ext cx="822423" cy="822423"/>
            <a:chOff x="3608900" y="1227358"/>
            <a:chExt cx="822423" cy="822423"/>
          </a:xfrm>
        </p:grpSpPr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6">
              <a:extLst>
                <a:ext uri="{FF2B5EF4-FFF2-40B4-BE49-F238E27FC236}">
                  <a16:creationId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7">
            <a:extLst>
              <a:ext uri="{FF2B5EF4-FFF2-40B4-BE49-F238E27FC236}">
                <a16:creationId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4523019" y="5649655"/>
            <a:ext cx="822423" cy="822423"/>
            <a:chOff x="3608900" y="1227358"/>
            <a:chExt cx="822423" cy="822423"/>
          </a:xfrm>
        </p:grpSpPr>
        <p:sp>
          <p:nvSpPr>
            <p:cNvPr id="119" name="Oval 18">
              <a:extLst>
                <a:ext uri="{FF2B5EF4-FFF2-40B4-BE49-F238E27FC236}">
                  <a16:creationId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9">
              <a:extLst>
                <a:ext uri="{FF2B5EF4-FFF2-40B4-BE49-F238E27FC236}">
                  <a16:creationId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20">
            <a:extLst>
              <a:ext uri="{FF2B5EF4-FFF2-40B4-BE49-F238E27FC236}">
                <a16:creationId xmlns:a16="http://schemas.microsoft.com/office/drawing/2014/main" id="{E83CD384-4E5D-414C-9597-69077999E646}"/>
              </a:ext>
            </a:extLst>
          </p:cNvPr>
          <p:cNvGrpSpPr/>
          <p:nvPr/>
        </p:nvGrpSpPr>
        <p:grpSpPr>
          <a:xfrm>
            <a:off x="6508654" y="2000353"/>
            <a:ext cx="822423" cy="822423"/>
            <a:chOff x="3608900" y="1227358"/>
            <a:chExt cx="822423" cy="822423"/>
          </a:xfrm>
        </p:grpSpPr>
        <p:sp>
          <p:nvSpPr>
            <p:cNvPr id="122" name="Oval 21">
              <a:extLst>
                <a:ext uri="{FF2B5EF4-FFF2-40B4-BE49-F238E27FC236}">
                  <a16:creationId xmlns:a16="http://schemas.microsoft.com/office/drawing/2014/main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22">
              <a:extLst>
                <a:ext uri="{FF2B5EF4-FFF2-40B4-BE49-F238E27FC236}">
                  <a16:creationId xmlns:a16="http://schemas.microsoft.com/office/drawing/2014/main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23">
            <a:extLst>
              <a:ext uri="{FF2B5EF4-FFF2-40B4-BE49-F238E27FC236}">
                <a16:creationId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7584555" y="3105260"/>
            <a:ext cx="822423" cy="822423"/>
            <a:chOff x="3608900" y="1227358"/>
            <a:chExt cx="822423" cy="822423"/>
          </a:xfrm>
        </p:grpSpPr>
        <p:sp>
          <p:nvSpPr>
            <p:cNvPr id="125" name="Oval 24">
              <a:extLst>
                <a:ext uri="{FF2B5EF4-FFF2-40B4-BE49-F238E27FC236}">
                  <a16:creationId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25">
              <a:extLst>
                <a:ext uri="{FF2B5EF4-FFF2-40B4-BE49-F238E27FC236}">
                  <a16:creationId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6">
            <a:extLst>
              <a:ext uri="{FF2B5EF4-FFF2-40B4-BE49-F238E27FC236}">
                <a16:creationId xmlns:a16="http://schemas.microsoft.com/office/drawing/2014/main" id="{ED41D5FC-F9E9-4280-9EEF-1921F55A1193}"/>
              </a:ext>
            </a:extLst>
          </p:cNvPr>
          <p:cNvGrpSpPr/>
          <p:nvPr/>
        </p:nvGrpSpPr>
        <p:grpSpPr>
          <a:xfrm>
            <a:off x="7708926" y="4493261"/>
            <a:ext cx="822423" cy="822423"/>
            <a:chOff x="3608900" y="1227358"/>
            <a:chExt cx="822423" cy="822423"/>
          </a:xfrm>
        </p:grpSpPr>
        <p:sp>
          <p:nvSpPr>
            <p:cNvPr id="128" name="Oval 27">
              <a:extLst>
                <a:ext uri="{FF2B5EF4-FFF2-40B4-BE49-F238E27FC236}">
                  <a16:creationId xmlns:a16="http://schemas.microsoft.com/office/drawing/2014/main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29">
            <a:extLst>
              <a:ext uri="{FF2B5EF4-FFF2-40B4-BE49-F238E27FC236}">
                <a16:creationId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6608397" y="5649655"/>
            <a:ext cx="822423" cy="822423"/>
            <a:chOff x="3608900" y="1227358"/>
            <a:chExt cx="822423" cy="822423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33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Graphic 3" descr="Bar chart">
            <a:extLst>
              <a:ext uri="{FF2B5EF4-FFF2-40B4-BE49-F238E27FC236}">
                <a16:creationId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257" y="3379966"/>
            <a:ext cx="365760" cy="365760"/>
          </a:xfrm>
          <a:prstGeom prst="rect">
            <a:avLst/>
          </a:prstGeom>
        </p:spPr>
      </p:pic>
      <p:pic>
        <p:nvPicPr>
          <p:cNvPr id="134" name="Graphic 5" descr="Upward trend RTL">
            <a:extLst>
              <a:ext uri="{FF2B5EF4-FFF2-40B4-BE49-F238E27FC236}">
                <a16:creationId xmlns:a16="http://schemas.microsoft.com/office/drawing/2014/main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9785" y="2225736"/>
            <a:ext cx="365760" cy="365760"/>
          </a:xfrm>
          <a:prstGeom prst="rect">
            <a:avLst/>
          </a:prstGeom>
        </p:spPr>
      </p:pic>
      <p:pic>
        <p:nvPicPr>
          <p:cNvPr id="135" name="Graphic 63" descr="Downward trend">
            <a:extLst>
              <a:ext uri="{FF2B5EF4-FFF2-40B4-BE49-F238E27FC236}">
                <a16:creationId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257" y="2219633"/>
            <a:ext cx="365760" cy="365760"/>
          </a:xfrm>
          <a:prstGeom prst="rect">
            <a:avLst/>
          </a:prstGeom>
        </p:spPr>
      </p:pic>
      <p:pic>
        <p:nvPicPr>
          <p:cNvPr id="136" name="Graphic 65" descr="Stopwatch">
            <a:extLst>
              <a:ext uri="{FF2B5EF4-FFF2-40B4-BE49-F238E27FC236}">
                <a16:creationId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7930" y="3424886"/>
            <a:ext cx="365760" cy="365760"/>
          </a:xfrm>
          <a:prstGeom prst="rect">
            <a:avLst/>
          </a:prstGeom>
        </p:spPr>
      </p:pic>
      <p:pic>
        <p:nvPicPr>
          <p:cNvPr id="137" name="Graphic 67" descr="Hourglass">
            <a:extLst>
              <a:ext uri="{FF2B5EF4-FFF2-40B4-BE49-F238E27FC236}">
                <a16:creationId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4696" y="5887047"/>
            <a:ext cx="365760" cy="365760"/>
          </a:xfrm>
          <a:prstGeom prst="rect">
            <a:avLst/>
          </a:prstGeom>
        </p:spPr>
      </p:pic>
      <p:pic>
        <p:nvPicPr>
          <p:cNvPr id="138" name="Graphic 69" descr="Research">
            <a:extLst>
              <a:ext uri="{FF2B5EF4-FFF2-40B4-BE49-F238E27FC236}">
                <a16:creationId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40786" y="4745876"/>
            <a:ext cx="365760" cy="365760"/>
          </a:xfrm>
          <a:prstGeom prst="rect">
            <a:avLst/>
          </a:prstGeom>
        </p:spPr>
      </p:pic>
      <p:pic>
        <p:nvPicPr>
          <p:cNvPr id="139" name="Graphic 71" descr="Eye">
            <a:extLst>
              <a:ext uri="{FF2B5EF4-FFF2-40B4-BE49-F238E27FC236}">
                <a16:creationId xmlns:a16="http://schemas.microsoft.com/office/drawing/2014/main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62268" y="4745876"/>
            <a:ext cx="365760" cy="396403"/>
          </a:xfrm>
          <a:prstGeom prst="rect">
            <a:avLst/>
          </a:prstGeom>
        </p:spPr>
      </p:pic>
      <p:pic>
        <p:nvPicPr>
          <p:cNvPr id="140" name="Graphic 73" descr="Target">
            <a:extLst>
              <a:ext uri="{FF2B5EF4-FFF2-40B4-BE49-F238E27FC236}">
                <a16:creationId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6728" y="5881795"/>
            <a:ext cx="365760" cy="365760"/>
          </a:xfrm>
          <a:prstGeom prst="rect">
            <a:avLst/>
          </a:prstGeom>
        </p:spPr>
      </p:pic>
      <p:sp>
        <p:nvSpPr>
          <p:cNvPr id="141" name="TextBox 82">
            <a:extLst>
              <a:ext uri="{FF2B5EF4-FFF2-40B4-BE49-F238E27FC236}">
                <a16:creationId xmlns:a16="http://schemas.microsoft.com/office/drawing/2014/main" id="{2A907E60-359A-4B7B-A8ED-87654F922942}"/>
              </a:ext>
            </a:extLst>
          </p:cNvPr>
          <p:cNvSpPr txBox="1"/>
          <p:nvPr/>
        </p:nvSpPr>
        <p:spPr>
          <a:xfrm>
            <a:off x="4745500" y="3843085"/>
            <a:ext cx="270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مهام وزارة الداخلية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79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D5EAD8-7D21-47DF-93A3-58585531E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B3C59832-7A13-40BE-BAA2-B1306BA3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B53DF8D-750D-4B81-80B9-987A2D90B3C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5762DA9-68F7-460A-BDF7-E7734743785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C5B7261-F03A-499B-A98E-6B36A5D68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835771" y="1631776"/>
            <a:ext cx="393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وزارة الداخلية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043350" y="2332504"/>
            <a:ext cx="577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في عام 1350 هـ أنشأ الملك عبد العزيز- طيب الله ثراه – وزارة الداخلية بوصفها مؤسسة تدير الجوانب الأمنية , ثم تطورت لتقوم بعدد من المهام الأمنية , ومنها : 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712033" y="3767946"/>
            <a:ext cx="2793026" cy="2718403"/>
            <a:chOff x="6956951" y="1462444"/>
            <a:chExt cx="3319154" cy="318166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8" y="1462444"/>
              <a:ext cx="3281524" cy="3181669"/>
              <a:chOff x="3582021" y="965841"/>
              <a:chExt cx="4188337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1" y="1246153"/>
                <a:ext cx="4188333" cy="378057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30" y="2190941"/>
              <a:ext cx="3057396" cy="2248993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56951" y="1462444"/>
              <a:ext cx="3319154" cy="396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جنود أمن سعوديين في أثناء التدريب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4932027" y="3871546"/>
            <a:ext cx="2476361" cy="2614802"/>
            <a:chOff x="6715232" y="1462442"/>
            <a:chExt cx="3924932" cy="3181671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268387"/>
              <a:ext cx="3057395" cy="2163456"/>
            </a:xfrm>
            <a:prstGeom prst="rect">
              <a:avLst/>
            </a:prstGeom>
          </p:spPr>
        </p:pic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715232" y="1462442"/>
              <a:ext cx="3924932" cy="37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مبنى وزارة الداخلية في الرياض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3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83">
            <a:extLst>
              <a:ext uri="{FF2B5EF4-FFF2-40B4-BE49-F238E27FC236}">
                <a16:creationId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676026" y="2059269"/>
            <a:ext cx="4319991" cy="930185"/>
            <a:chOff x="676027" y="1378890"/>
            <a:chExt cx="4319991" cy="9301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64" name="Teardrop 61">
                <a:extLst>
                  <a:ext uri="{FF2B5EF4-FFF2-40B4-BE49-F238E27FC236}">
                    <a16:creationId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2">
                <a:extLst>
                  <a:ext uri="{FF2B5EF4-FFF2-40B4-BE49-F238E27FC236}">
                    <a16:creationId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4">
              <a:extLst>
                <a:ext uri="{FF2B5EF4-FFF2-40B4-BE49-F238E27FC236}">
                  <a16:creationId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840" y="1478078"/>
              <a:ext cx="3888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القوات الجوية الملكية السعودية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96919" y="3302000"/>
            <a:ext cx="3362098" cy="811582"/>
            <a:chOff x="496920" y="2568995"/>
            <a:chExt cx="3362098" cy="811582"/>
          </a:xfrm>
        </p:grpSpPr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70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496920" y="2672691"/>
              <a:ext cx="2996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قوات الدفاع الجوي الملكي السعودي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676026" y="4570386"/>
            <a:ext cx="3270649" cy="883376"/>
            <a:chOff x="676027" y="3890007"/>
            <a:chExt cx="3270649" cy="883376"/>
          </a:xfrm>
        </p:grpSpPr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>
              <a:extLst>
                <a:ext uri="{FF2B5EF4-FFF2-40B4-BE49-F238E27FC236}">
                  <a16:creationId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6" name="Teardrop 55">
                <a:extLst>
                  <a:ext uri="{FF2B5EF4-FFF2-40B4-BE49-F238E27FC236}">
                    <a16:creationId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56">
                <a:extLst>
                  <a:ext uri="{FF2B5EF4-FFF2-40B4-BE49-F238E27FC236}">
                    <a16:creationId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6">
              <a:extLst>
                <a:ext uri="{FF2B5EF4-FFF2-40B4-BE49-F238E27FC236}">
                  <a16:creationId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697827" y="4065497"/>
              <a:ext cx="2996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المؤسسة العامة للصناعات العسكرية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4" name="Group 90">
            <a:extLst>
              <a:ext uri="{FF2B5EF4-FFF2-40B4-BE49-F238E27FC236}">
                <a16:creationId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7708926" y="2017781"/>
            <a:ext cx="4102878" cy="645820"/>
            <a:chOff x="6919864" y="1378890"/>
            <a:chExt cx="4102878" cy="645820"/>
          </a:xfrm>
        </p:grpSpPr>
        <p:sp>
          <p:nvSpPr>
            <p:cNvPr id="85" name="Rectangle 32">
              <a:extLst>
                <a:ext uri="{FF2B5EF4-FFF2-40B4-BE49-F238E27FC236}">
                  <a16:creationId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6919864" y="1401946"/>
              <a:ext cx="379682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">
              <a:extLst>
                <a:ext uri="{FF2B5EF4-FFF2-40B4-BE49-F238E27FC236}">
                  <a16:creationId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88" name="Teardrop 36">
                <a:extLst>
                  <a:ext uri="{FF2B5EF4-FFF2-40B4-BE49-F238E27FC236}">
                    <a16:creationId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78">
              <a:extLst>
                <a:ext uri="{FF2B5EF4-FFF2-40B4-BE49-F238E27FC236}">
                  <a16:creationId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6986417" y="1521557"/>
              <a:ext cx="350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القوات البرية الملكية السعودية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8296276" y="3221912"/>
            <a:ext cx="3782249" cy="637097"/>
            <a:chOff x="6913392" y="2568995"/>
            <a:chExt cx="4109350" cy="637097"/>
          </a:xfrm>
        </p:grpSpPr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42">
              <a:extLst>
                <a:ext uri="{FF2B5EF4-FFF2-40B4-BE49-F238E27FC236}">
                  <a16:creationId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94" name="Teardrop 43">
                <a:extLst>
                  <a:ext uri="{FF2B5EF4-FFF2-40B4-BE49-F238E27FC236}">
                    <a16:creationId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4">
                <a:extLst>
                  <a:ext uri="{FF2B5EF4-FFF2-40B4-BE49-F238E27FC236}">
                    <a16:creationId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79">
              <a:extLst>
                <a:ext uri="{FF2B5EF4-FFF2-40B4-BE49-F238E27FC236}">
                  <a16:creationId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6913392" y="2738490"/>
              <a:ext cx="3790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القوات البحرية الملكية السعودية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6" name="Group 88">
            <a:extLst>
              <a:ext uri="{FF2B5EF4-FFF2-40B4-BE49-F238E27FC236}">
                <a16:creationId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7641620" y="4528898"/>
            <a:ext cx="4170184" cy="751751"/>
            <a:chOff x="6852558" y="3890007"/>
            <a:chExt cx="4170184" cy="751751"/>
          </a:xfrm>
        </p:grpSpPr>
        <p:sp>
          <p:nvSpPr>
            <p:cNvPr id="97" name="Rectangle 34">
              <a:extLst>
                <a:ext uri="{FF2B5EF4-FFF2-40B4-BE49-F238E27FC236}">
                  <a16:creationId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45">
              <a:extLst>
                <a:ext uri="{FF2B5EF4-FFF2-40B4-BE49-F238E27FC236}">
                  <a16:creationId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100" name="Teardrop 46">
                <a:extLst>
                  <a:ext uri="{FF2B5EF4-FFF2-40B4-BE49-F238E27FC236}">
                    <a16:creationId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47">
                <a:extLst>
                  <a:ext uri="{FF2B5EF4-FFF2-40B4-BE49-F238E27FC236}">
                    <a16:creationId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80">
              <a:extLst>
                <a:ext uri="{FF2B5EF4-FFF2-40B4-BE49-F238E27FC236}">
                  <a16:creationId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6852558" y="4180093"/>
              <a:ext cx="3809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قوات الصواريخ الاستراتيجية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8" name="Oval 6">
            <a:extLst>
              <a:ext uri="{FF2B5EF4-FFF2-40B4-BE49-F238E27FC236}">
                <a16:creationId xmlns:a16="http://schemas.microsoft.com/office/drawing/2014/main" id="{7DAC9707-105A-4870-BE13-1C864DEFE17D}"/>
              </a:ext>
            </a:extLst>
          </p:cNvPr>
          <p:cNvSpPr/>
          <p:nvPr/>
        </p:nvSpPr>
        <p:spPr>
          <a:xfrm>
            <a:off x="4712676" y="2874939"/>
            <a:ext cx="2700997" cy="2700997"/>
          </a:xfrm>
          <a:prstGeom prst="ellipse">
            <a:avLst/>
          </a:prstGeom>
          <a:gradFill>
            <a:gsLst>
              <a:gs pos="1770">
                <a:srgbClr val="00B0F0">
                  <a:alpha val="41000"/>
                </a:srgbClr>
              </a:gs>
              <a:gs pos="100000">
                <a:srgbClr val="000099">
                  <a:alpha val="68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">
            <a:extLst>
              <a:ext uri="{FF2B5EF4-FFF2-40B4-BE49-F238E27FC236}">
                <a16:creationId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4383158" y="2000353"/>
            <a:ext cx="822423" cy="822423"/>
            <a:chOff x="3608900" y="1227358"/>
            <a:chExt cx="822423" cy="822423"/>
          </a:xfrm>
        </p:grpSpPr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">
            <a:extLst>
              <a:ext uri="{FF2B5EF4-FFF2-40B4-BE49-F238E27FC236}">
                <a16:creationId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3634043" y="3193489"/>
            <a:ext cx="822423" cy="822423"/>
            <a:chOff x="3608900" y="1227358"/>
            <a:chExt cx="822423" cy="822423"/>
          </a:xfrm>
        </p:grpSpPr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3700596" y="4493261"/>
            <a:ext cx="822423" cy="822423"/>
            <a:chOff x="3608900" y="1227358"/>
            <a:chExt cx="822423" cy="822423"/>
          </a:xfrm>
        </p:grpSpPr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6">
              <a:extLst>
                <a:ext uri="{FF2B5EF4-FFF2-40B4-BE49-F238E27FC236}">
                  <a16:creationId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7">
            <a:extLst>
              <a:ext uri="{FF2B5EF4-FFF2-40B4-BE49-F238E27FC236}">
                <a16:creationId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4523019" y="5649655"/>
            <a:ext cx="822423" cy="822423"/>
            <a:chOff x="3608900" y="1227358"/>
            <a:chExt cx="822423" cy="822423"/>
          </a:xfrm>
        </p:grpSpPr>
        <p:sp>
          <p:nvSpPr>
            <p:cNvPr id="119" name="Oval 18">
              <a:extLst>
                <a:ext uri="{FF2B5EF4-FFF2-40B4-BE49-F238E27FC236}">
                  <a16:creationId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9">
              <a:extLst>
                <a:ext uri="{FF2B5EF4-FFF2-40B4-BE49-F238E27FC236}">
                  <a16:creationId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20">
            <a:extLst>
              <a:ext uri="{FF2B5EF4-FFF2-40B4-BE49-F238E27FC236}">
                <a16:creationId xmlns:a16="http://schemas.microsoft.com/office/drawing/2014/main" id="{E83CD384-4E5D-414C-9597-69077999E646}"/>
              </a:ext>
            </a:extLst>
          </p:cNvPr>
          <p:cNvGrpSpPr/>
          <p:nvPr/>
        </p:nvGrpSpPr>
        <p:grpSpPr>
          <a:xfrm>
            <a:off x="6508654" y="2000353"/>
            <a:ext cx="822423" cy="822423"/>
            <a:chOff x="3608900" y="1227358"/>
            <a:chExt cx="822423" cy="822423"/>
          </a:xfrm>
        </p:grpSpPr>
        <p:sp>
          <p:nvSpPr>
            <p:cNvPr id="122" name="Oval 21">
              <a:extLst>
                <a:ext uri="{FF2B5EF4-FFF2-40B4-BE49-F238E27FC236}">
                  <a16:creationId xmlns:a16="http://schemas.microsoft.com/office/drawing/2014/main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22">
              <a:extLst>
                <a:ext uri="{FF2B5EF4-FFF2-40B4-BE49-F238E27FC236}">
                  <a16:creationId xmlns:a16="http://schemas.microsoft.com/office/drawing/2014/main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23">
            <a:extLst>
              <a:ext uri="{FF2B5EF4-FFF2-40B4-BE49-F238E27FC236}">
                <a16:creationId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7584555" y="3105260"/>
            <a:ext cx="822423" cy="822423"/>
            <a:chOff x="3608900" y="1227358"/>
            <a:chExt cx="822423" cy="822423"/>
          </a:xfrm>
        </p:grpSpPr>
        <p:sp>
          <p:nvSpPr>
            <p:cNvPr id="125" name="Oval 24">
              <a:extLst>
                <a:ext uri="{FF2B5EF4-FFF2-40B4-BE49-F238E27FC236}">
                  <a16:creationId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25">
              <a:extLst>
                <a:ext uri="{FF2B5EF4-FFF2-40B4-BE49-F238E27FC236}">
                  <a16:creationId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6">
            <a:extLst>
              <a:ext uri="{FF2B5EF4-FFF2-40B4-BE49-F238E27FC236}">
                <a16:creationId xmlns:a16="http://schemas.microsoft.com/office/drawing/2014/main" id="{ED41D5FC-F9E9-4280-9EEF-1921F55A1193}"/>
              </a:ext>
            </a:extLst>
          </p:cNvPr>
          <p:cNvGrpSpPr/>
          <p:nvPr/>
        </p:nvGrpSpPr>
        <p:grpSpPr>
          <a:xfrm>
            <a:off x="7708926" y="4493261"/>
            <a:ext cx="822423" cy="822423"/>
            <a:chOff x="3608900" y="1227358"/>
            <a:chExt cx="822423" cy="822423"/>
          </a:xfrm>
        </p:grpSpPr>
        <p:sp>
          <p:nvSpPr>
            <p:cNvPr id="128" name="Oval 27">
              <a:extLst>
                <a:ext uri="{FF2B5EF4-FFF2-40B4-BE49-F238E27FC236}">
                  <a16:creationId xmlns:a16="http://schemas.microsoft.com/office/drawing/2014/main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29">
            <a:extLst>
              <a:ext uri="{FF2B5EF4-FFF2-40B4-BE49-F238E27FC236}">
                <a16:creationId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6608397" y="5649655"/>
            <a:ext cx="822423" cy="822423"/>
            <a:chOff x="3608900" y="1227358"/>
            <a:chExt cx="822423" cy="822423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33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Graphic 3" descr="Bar chart">
            <a:extLst>
              <a:ext uri="{FF2B5EF4-FFF2-40B4-BE49-F238E27FC236}">
                <a16:creationId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257" y="3379966"/>
            <a:ext cx="365760" cy="365760"/>
          </a:xfrm>
          <a:prstGeom prst="rect">
            <a:avLst/>
          </a:prstGeom>
        </p:spPr>
      </p:pic>
      <p:pic>
        <p:nvPicPr>
          <p:cNvPr id="134" name="Graphic 5" descr="Upward trend RTL">
            <a:extLst>
              <a:ext uri="{FF2B5EF4-FFF2-40B4-BE49-F238E27FC236}">
                <a16:creationId xmlns:a16="http://schemas.microsoft.com/office/drawing/2014/main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9785" y="2225736"/>
            <a:ext cx="365760" cy="365760"/>
          </a:xfrm>
          <a:prstGeom prst="rect">
            <a:avLst/>
          </a:prstGeom>
        </p:spPr>
      </p:pic>
      <p:pic>
        <p:nvPicPr>
          <p:cNvPr id="135" name="Graphic 63" descr="Downward trend">
            <a:extLst>
              <a:ext uri="{FF2B5EF4-FFF2-40B4-BE49-F238E27FC236}">
                <a16:creationId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257" y="2219633"/>
            <a:ext cx="365760" cy="365760"/>
          </a:xfrm>
          <a:prstGeom prst="rect">
            <a:avLst/>
          </a:prstGeom>
        </p:spPr>
      </p:pic>
      <p:pic>
        <p:nvPicPr>
          <p:cNvPr id="136" name="Graphic 65" descr="Stopwatch">
            <a:extLst>
              <a:ext uri="{FF2B5EF4-FFF2-40B4-BE49-F238E27FC236}">
                <a16:creationId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7930" y="3424886"/>
            <a:ext cx="365760" cy="365760"/>
          </a:xfrm>
          <a:prstGeom prst="rect">
            <a:avLst/>
          </a:prstGeom>
        </p:spPr>
      </p:pic>
      <p:pic>
        <p:nvPicPr>
          <p:cNvPr id="137" name="Graphic 67" descr="Hourglass">
            <a:extLst>
              <a:ext uri="{FF2B5EF4-FFF2-40B4-BE49-F238E27FC236}">
                <a16:creationId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4696" y="5887047"/>
            <a:ext cx="365760" cy="365760"/>
          </a:xfrm>
          <a:prstGeom prst="rect">
            <a:avLst/>
          </a:prstGeom>
        </p:spPr>
      </p:pic>
      <p:pic>
        <p:nvPicPr>
          <p:cNvPr id="138" name="Graphic 69" descr="Research">
            <a:extLst>
              <a:ext uri="{FF2B5EF4-FFF2-40B4-BE49-F238E27FC236}">
                <a16:creationId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40786" y="4745876"/>
            <a:ext cx="365760" cy="365760"/>
          </a:xfrm>
          <a:prstGeom prst="rect">
            <a:avLst/>
          </a:prstGeom>
        </p:spPr>
      </p:pic>
      <p:pic>
        <p:nvPicPr>
          <p:cNvPr id="139" name="Graphic 71" descr="Eye">
            <a:extLst>
              <a:ext uri="{FF2B5EF4-FFF2-40B4-BE49-F238E27FC236}">
                <a16:creationId xmlns:a16="http://schemas.microsoft.com/office/drawing/2014/main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4665" y="4745876"/>
            <a:ext cx="365760" cy="365760"/>
          </a:xfrm>
          <a:prstGeom prst="rect">
            <a:avLst/>
          </a:prstGeom>
        </p:spPr>
      </p:pic>
      <p:pic>
        <p:nvPicPr>
          <p:cNvPr id="140" name="Graphic 73" descr="Target">
            <a:extLst>
              <a:ext uri="{FF2B5EF4-FFF2-40B4-BE49-F238E27FC236}">
                <a16:creationId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6728" y="5881795"/>
            <a:ext cx="365760" cy="365760"/>
          </a:xfrm>
          <a:prstGeom prst="rect">
            <a:avLst/>
          </a:prstGeom>
        </p:spPr>
      </p:pic>
      <p:sp>
        <p:nvSpPr>
          <p:cNvPr id="141" name="TextBox 82">
            <a:extLst>
              <a:ext uri="{FF2B5EF4-FFF2-40B4-BE49-F238E27FC236}">
                <a16:creationId xmlns:a16="http://schemas.microsoft.com/office/drawing/2014/main" id="{2A907E60-359A-4B7B-A8ED-87654F922942}"/>
              </a:ext>
            </a:extLst>
          </p:cNvPr>
          <p:cNvSpPr txBox="1"/>
          <p:nvPr/>
        </p:nvSpPr>
        <p:spPr>
          <a:xfrm>
            <a:off x="4745500" y="384308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solidFill>
                  <a:schemeClr val="bg1"/>
                </a:solidFill>
              </a:rPr>
              <a:t>أبرز قطاعات وزارة الدفاع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58177" cy="2612571"/>
            <a:chOff x="4789715" y="2122715"/>
            <a:chExt cx="2658177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977493" y="3116210"/>
              <a:ext cx="2470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قطاعات وزارة الداخلية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3332754" y="89044"/>
            <a:ext cx="394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الأمن العام </a:t>
            </a:r>
            <a:r>
              <a:rPr lang="ar-SY" sz="2000" b="1" dirty="0">
                <a:solidFill>
                  <a:schemeClr val="bg1"/>
                </a:solidFill>
              </a:rPr>
              <a:t>: يدير قيادة الأمن العام والشرطة والمرور ودوريات الأمن والقوات الخاصة بأمن الطرق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428444" y="1384051"/>
            <a:ext cx="35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حرس الحدود </a:t>
            </a:r>
            <a:r>
              <a:rPr lang="ar-SY" sz="2000" b="1" dirty="0"/>
              <a:t>: ويتولى حماية حدود المملكة العربية السعودية البرية والحرية والأجواء المنخفضة ومساعدة المواطنين والمسافرين العابرين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20330" y="3084244"/>
            <a:ext cx="3472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الدفاع المدني </a:t>
            </a:r>
            <a:r>
              <a:rPr lang="ar-SY" sz="2000" b="1" dirty="0"/>
              <a:t>: ويتولى حماية المواطنين والممتلكات العامة والخاصة من أخطار الحريق والكوارث والحوادث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325211" y="4960984"/>
            <a:ext cx="3779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الجوازات : </a:t>
            </a:r>
            <a:r>
              <a:rPr lang="ar-SY" sz="2000" b="1" dirty="0"/>
              <a:t>وتتولى منح الوثائق اللازمة للمواطنين والمقيمين لتأمين تنقلاتهم وإقامتهم بموجب الأنظمة</a:t>
            </a:r>
            <a:r>
              <a:rPr lang="ar-SY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4300" y="5038097"/>
            <a:ext cx="382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مركز أبحاث الجريمة :</a:t>
            </a:r>
            <a:r>
              <a:rPr lang="ar-SY" sz="2000" b="1" dirty="0"/>
              <a:t> ويتولى إجراء الدراسات وتحليلها لمساعدة صناع القرار في مجال الأمن ومكافحة الجريمة</a:t>
            </a:r>
            <a:endParaRPr lang="ar-SY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114300" y="3419488"/>
            <a:ext cx="3441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المديرية العامة لمكافحة المخدرات : </a:t>
            </a:r>
            <a:r>
              <a:rPr lang="ar-SY" sz="2000" b="1" dirty="0"/>
              <a:t>وتتولى متابعة قضايا المخدرات والمواد المؤثرة في الجسم والعقل تأثيراً سيئاً وقضايا المروجين والمتعاطين وحماية المجتمع من هذه الآفة الخطيرة </a:t>
            </a:r>
            <a:endParaRPr lang="ar-SY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571501" y="1479402"/>
            <a:ext cx="313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الأحوال المدنية : </a:t>
            </a:r>
            <a:r>
              <a:rPr lang="ar-SY" sz="2000" b="1" dirty="0"/>
              <a:t>وتتولى متابعة شؤون الأحوال المدنية للمواطنين وإصدار وثائقهم الرسمية وتصاريح الحج وتسجيل المواليد</a:t>
            </a:r>
            <a:endParaRPr lang="ar-SY" sz="2000" dirty="0">
              <a:solidFill>
                <a:srgbClr val="FF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442846" y="283369"/>
            <a:ext cx="248337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مؤسسات الأمن الوطني</a:t>
            </a:r>
          </a:p>
        </p:txBody>
      </p:sp>
    </p:spTree>
    <p:extLst>
      <p:ext uri="{BB962C8B-B14F-4D97-AF65-F5344CB8AC3E}">
        <p14:creationId xmlns:p14="http://schemas.microsoft.com/office/powerpoint/2010/main" val="3348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835771" y="1631776"/>
            <a:ext cx="393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3- وزارة الحرس الوطني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1862608"/>
            <a:ext cx="5777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تأسست وزارة الحرس الوطني عام 1374 هـ وكانت امتداداً للمجموعات الوطنية التي أسهمت في توحيد أرجاء الوطن تحت قيادة الملك عبد العزيز بن عبد الرحمن آل سعود , وتتولى الوزارة عدداً من المهام الأمنية الوطنية ومنها :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الدفاع عن أراضي الوطن و حدوده 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حماية المقدسات الإسلامية والمصالح الوطنية</a:t>
            </a: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- المحافظة على الأمن و الاستقرار الداخلي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مؤسسات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9624545" y="3822812"/>
            <a:ext cx="2429809" cy="1884771"/>
            <a:chOff x="6740402" y="1462444"/>
            <a:chExt cx="3822651" cy="318166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8" y="1462444"/>
              <a:ext cx="3281524" cy="3181669"/>
              <a:chOff x="3582021" y="965841"/>
              <a:chExt cx="4188337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1" y="1246153"/>
                <a:ext cx="4188333" cy="378057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603" y="2093744"/>
              <a:ext cx="2876739" cy="2453172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740402" y="1462444"/>
              <a:ext cx="3822651" cy="44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1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الحرس الوطني السعودي أثناء تحرير الكويت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921460" y="3735119"/>
            <a:ext cx="2234794" cy="1972464"/>
            <a:chOff x="6715234" y="1314407"/>
            <a:chExt cx="3542058" cy="3329706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287" y="2000886"/>
              <a:ext cx="2948480" cy="2527778"/>
            </a:xfrm>
            <a:prstGeom prst="rect">
              <a:avLst/>
            </a:prstGeom>
          </p:spPr>
        </p:pic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715234" y="1314407"/>
              <a:ext cx="3542058" cy="77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الحرس الوطني السعودي أثناء تحرير الكويت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974</Words>
  <Application>Microsoft Office PowerPoint</Application>
  <PresentationFormat>شاشة عريضة</PresentationFormat>
  <Paragraphs>146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Oswald</vt:lpstr>
      <vt:lpstr>Verdana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1962</cp:revision>
  <dcterms:created xsi:type="dcterms:W3CDTF">2020-11-11T11:02:52Z</dcterms:created>
  <dcterms:modified xsi:type="dcterms:W3CDTF">2021-01-23T13:42:28Z</dcterms:modified>
</cp:coreProperties>
</file>