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1"/>
  </p:notesMasterIdLst>
  <p:sldIdLst>
    <p:sldId id="307" r:id="rId2"/>
    <p:sldId id="256" r:id="rId3"/>
    <p:sldId id="331" r:id="rId4"/>
    <p:sldId id="332" r:id="rId5"/>
    <p:sldId id="333" r:id="rId6"/>
    <p:sldId id="334" r:id="rId7"/>
    <p:sldId id="336" r:id="rId8"/>
    <p:sldId id="335" r:id="rId9"/>
    <p:sldId id="356" r:id="rId10"/>
    <p:sldId id="338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282" r:id="rId23"/>
    <p:sldId id="354" r:id="rId24"/>
    <p:sldId id="355" r:id="rId25"/>
    <p:sldId id="353" r:id="rId26"/>
    <p:sldId id="289" r:id="rId27"/>
    <p:sldId id="291" r:id="rId28"/>
    <p:sldId id="292" r:id="rId29"/>
    <p:sldId id="309" r:id="rId30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1" d="100"/>
          <a:sy n="61" d="100"/>
        </p:scale>
        <p:origin x="108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2C93CF4-FB5D-4EDC-908F-89550DF1DA6D}" type="datetimeFigureOut">
              <a:rPr lang="ar-EG" smtClean="0"/>
              <a:t>20/04/1442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A2AFCF-0514-4BED-B410-892E8E1C4FB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0789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E866-26AC-4F12-BF03-2E70F34D075A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A466-CA4A-422D-A76F-3317761EBE3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75513058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4B94-5DEC-479B-AAF0-7AE6210095BA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6587-C184-4A8E-B602-A333206C7DC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39037098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007A-3AC3-4950-B46D-F981AE3395B0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1CAA-73A9-4AB9-856D-EC673F166E2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2637865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4843-CC8A-41C8-A3DD-10FFC7127990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CE5D-AA2A-4489-9DAD-F26A8D266C9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58535394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F9C2-5A16-41F2-A023-744AB1A1A4B5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D736-4D60-400D-BCA5-B11C56250DD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94654037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A80-E917-4C1F-995C-695159E9B649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B7EE-C0F4-468A-98D7-060766B1F1E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3541723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275A-1676-4D50-B540-A945DE79C0F5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0566-74FB-42B6-8003-8333CF028EC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88380759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1074-DF8F-4E5F-8341-32EC60DB3194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FE28-7C45-4C47-9F76-72AE885492D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87175070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9D4A-65BC-4661-BF1D-09AD1A703850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4638-0E38-4250-BBC9-DFAEA733527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84264716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3251-B426-48F4-B234-3BDABCF21395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CDF1-E01B-45BD-B992-15BC9B3C850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2520943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68E0-E45E-4382-BCBE-96EFA00447B9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C997-4E43-47C9-8F33-A5C4B962C13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26622308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6D27B-B658-456C-BAF0-2AA9BE081498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993F4-F4B4-4FC3-8BC7-375D702B72F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202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  <p:sndAc>
      <p:stSnd>
        <p:snd r:embed="rId13" name="voltage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8189777" y="129337"/>
            <a:ext cx="3591922" cy="1616519"/>
            <a:chOff x="5500694" y="357166"/>
            <a:chExt cx="3357586" cy="1428761"/>
          </a:xfrm>
        </p:grpSpPr>
        <p:grpSp>
          <p:nvGrpSpPr>
            <p:cNvPr id="13" name="Group 14"/>
            <p:cNvGrpSpPr/>
            <p:nvPr/>
          </p:nvGrpSpPr>
          <p:grpSpPr>
            <a:xfrm>
              <a:off x="5500694" y="357166"/>
              <a:ext cx="3357586" cy="1428761"/>
              <a:chOff x="5500694" y="357166"/>
              <a:chExt cx="3357586" cy="1428761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15" name="Moon 6"/>
              <p:cNvSpPr/>
              <p:nvPr/>
            </p:nvSpPr>
            <p:spPr>
              <a:xfrm rot="16200000">
                <a:off x="6572264" y="-500089"/>
                <a:ext cx="1214446" cy="3357586"/>
              </a:xfrm>
              <a:prstGeom prst="clou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EG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Flowchart: Terminator 11"/>
              <p:cNvSpPr/>
              <p:nvPr/>
            </p:nvSpPr>
            <p:spPr>
              <a:xfrm>
                <a:off x="5500694" y="357166"/>
                <a:ext cx="3357586" cy="1214446"/>
              </a:xfrm>
              <a:prstGeom prst="cloud">
                <a:avLst/>
              </a:prstGeom>
              <a:solidFill>
                <a:schemeClr val="accent5"/>
              </a:solidFill>
              <a:ln>
                <a:solidFill>
                  <a:srgbClr val="0070C0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EG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8209346" y="512356"/>
              <a:ext cx="210871" cy="1033832"/>
            </a:xfrm>
            <a:prstGeom prst="cloud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54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Rectangle 1"/>
          <p:cNvSpPr/>
          <p:nvPr/>
        </p:nvSpPr>
        <p:spPr>
          <a:xfrm>
            <a:off x="8640898" y="342723"/>
            <a:ext cx="2810385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EG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الوحدة الثالثة</a:t>
            </a: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2491367" y="816357"/>
            <a:ext cx="5636704" cy="4040597"/>
            <a:chOff x="1461590" y="-970809"/>
            <a:chExt cx="6039368" cy="2971049"/>
          </a:xfrm>
          <a:noFill/>
        </p:grpSpPr>
        <p:sp>
          <p:nvSpPr>
            <p:cNvPr id="21" name="Wave 15"/>
            <p:cNvSpPr/>
            <p:nvPr/>
          </p:nvSpPr>
          <p:spPr>
            <a:xfrm>
              <a:off x="1500166" y="285728"/>
              <a:ext cx="6000792" cy="1714512"/>
            </a:xfrm>
            <a:prstGeom prst="doubleWave">
              <a:avLst/>
            </a:prstGeom>
            <a:grp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2400" b="1" i="0" u="none" strike="noStrike" kern="1200" cap="none" spc="0" normalizeH="0" baseline="0" noProof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1461590" y="-970809"/>
              <a:ext cx="5620450" cy="1293107"/>
            </a:xfrm>
            <a:prstGeom prst="doubleWav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80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الوعي الصحي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1808820" y="3390882"/>
            <a:ext cx="8502951" cy="1015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endParaRPr lang="ar-EG" sz="6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3324" y="2536134"/>
            <a:ext cx="853844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8294718-C5BB-457D-B294-C23B96066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809" y="1412776"/>
            <a:ext cx="8108383" cy="3635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72F4182-10F2-4C2D-B5DD-55752C2304A7}"/>
              </a:ext>
            </a:extLst>
          </p:cNvPr>
          <p:cNvSpPr/>
          <p:nvPr/>
        </p:nvSpPr>
        <p:spPr>
          <a:xfrm>
            <a:off x="3018211" y="2236720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 أحول العبارتين الآتيتين إلى أسلوب شرط باستخدام إحدى الأداتين (من، إن)</a:t>
            </a:r>
          </a:p>
        </p:txBody>
      </p:sp>
    </p:spTree>
    <p:extLst>
      <p:ext uri="{BB962C8B-B14F-4D97-AF65-F5344CB8AC3E}">
        <p14:creationId xmlns:p14="http://schemas.microsoft.com/office/powerpoint/2010/main" val="1268503688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49764" y="3858186"/>
            <a:ext cx="7980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EG" sz="4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الشعور بالألم يتطلب تناول الدواء</a:t>
            </a:r>
            <a:endParaRPr lang="en-US" sz="4000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22358" y="4635934"/>
            <a:ext cx="63801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4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من يشعرْ بالألم يتناولْ الدواء</a:t>
            </a:r>
            <a:endParaRPr lang="en-US" sz="4400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249764" y="876812"/>
            <a:ext cx="7980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EG" sz="4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الإستبداد بالرأي يسبب الندم</a:t>
            </a:r>
            <a:endParaRPr lang="en-US" sz="4000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023360" y="1946948"/>
            <a:ext cx="43781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4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إن تستبدْ بالرأي تندمْ</a:t>
            </a:r>
            <a:endParaRPr lang="en-US" sz="4400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00055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35F2DE03-D116-43DE-A28C-569ED6C6EB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10" y="1443789"/>
            <a:ext cx="9180780" cy="3288110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0FFE0EDB-364C-400E-93C6-B704C7159CA8}"/>
              </a:ext>
            </a:extLst>
          </p:cNvPr>
          <p:cNvSpPr/>
          <p:nvPr/>
        </p:nvSpPr>
        <p:spPr>
          <a:xfrm>
            <a:off x="3209108" y="1933682"/>
            <a:ext cx="57737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Arial" pitchFamily="34" charset="0"/>
              </a:rPr>
              <a:t>4- أخاطب أخي بالمعاني الآتية، مع استخدام أسلوب الشرط: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56778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5936" y="1352963"/>
            <a:ext cx="79805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EG" sz="4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مخالفة تعليمات استهلاك الدواء، والتعرض للخطر</a:t>
            </a:r>
            <a:endParaRPr lang="en-US" sz="4000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35561" y="3120243"/>
            <a:ext cx="74168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40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إن تخالفْ تعليمات استهلاك الدواء تتعرضْ للخطر</a:t>
            </a:r>
            <a:endParaRPr lang="en-US" sz="4000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73026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5936" y="1352963"/>
            <a:ext cx="79805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EG" sz="4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الإسراف في تناول الحلوى، وتسوس الأسنان</a:t>
            </a:r>
            <a:endParaRPr lang="en-US" sz="4000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47528" y="3276857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40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إن تسرفْ في تناول الحلوى تتسوسْ أسنانك</a:t>
            </a:r>
            <a:endParaRPr lang="en-US" sz="4000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61335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42574" y="1352962"/>
            <a:ext cx="761386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EG" sz="4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استنشاق الهواء النقي، والتمتع بصحة جيدة</a:t>
            </a:r>
            <a:endParaRPr lang="en-US" sz="4000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42574" y="3519880"/>
            <a:ext cx="71899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EG" sz="40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إن تستنشق الهواء النقي تتمتع بصحة جيدة.</a:t>
            </a:r>
            <a:endParaRPr lang="en-US" sz="4000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5069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5936" y="1744848"/>
            <a:ext cx="7980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EG" sz="4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تقليم الأظفار، والمحافظة على نظافة اليد</a:t>
            </a:r>
            <a:endParaRPr lang="en-US" sz="4000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75936" y="3156247"/>
            <a:ext cx="74574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4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إن تقلِّم أظافرك تحافظ على نظافة يدك</a:t>
            </a:r>
            <a:endParaRPr lang="en-US" sz="44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33789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id="{4944EEDC-80B8-4F5E-BE88-05781B807E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76" y="1219810"/>
            <a:ext cx="8156448" cy="4418381"/>
          </a:xfrm>
          <a:prstGeom prst="rect">
            <a:avLst/>
          </a:prstGeom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2955ABB3-DA04-41DB-98BB-FE9386E5929E}"/>
              </a:ext>
            </a:extLst>
          </p:cNvPr>
          <p:cNvSpPr/>
          <p:nvPr/>
        </p:nvSpPr>
        <p:spPr>
          <a:xfrm>
            <a:off x="3574868" y="2136338"/>
            <a:ext cx="55952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Arial" pitchFamily="34" charset="0"/>
              </a:rPr>
              <a:t>5- أربط بين كل معنيين متناسبين بأسلوب الشرط فيما يأتي: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83673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5936" y="1352963"/>
            <a:ext cx="79805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EG" sz="4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حفظ الأغذية المطبوخة في الثلاجة، وضمان عدم تلوثها.</a:t>
            </a:r>
            <a:endParaRPr lang="en-US" sz="4000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87588" y="3228255"/>
            <a:ext cx="74168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40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من يحفظ الأغذية المطبوخة في الثلاجة يضمن عدم تلوثها</a:t>
            </a:r>
          </a:p>
        </p:txBody>
      </p:sp>
    </p:spTree>
    <p:extLst>
      <p:ext uri="{BB962C8B-B14F-4D97-AF65-F5344CB8AC3E}">
        <p14:creationId xmlns:p14="http://schemas.microsoft.com/office/powerpoint/2010/main" val="1972657807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5936" y="1352963"/>
            <a:ext cx="79805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EG" sz="4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الإكثار من إضافة الملح للطعام، والشعور بالعطش</a:t>
            </a:r>
            <a:endParaRPr lang="en-US" sz="4000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7568" y="3450127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40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  إن تُكثر من إضافة الملح للطعام تشعر بالعطش</a:t>
            </a:r>
            <a:endParaRPr lang="en-US" sz="4000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7591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7568" y="806387"/>
            <a:ext cx="7776864" cy="48743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71297" y="3789040"/>
            <a:ext cx="484940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6600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تابع </a:t>
            </a:r>
            <a:br>
              <a:rPr lang="ar-EG" sz="6600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ar-EG" sz="6600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نصُّ الفهمِ القرائي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8BD54B77-7A49-45DE-AE34-26F0096B2D64}"/>
              </a:ext>
            </a:extLst>
          </p:cNvPr>
          <p:cNvSpPr/>
          <p:nvPr/>
        </p:nvSpPr>
        <p:spPr>
          <a:xfrm>
            <a:off x="2455818" y="1718328"/>
            <a:ext cx="6783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EG" sz="4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شرب الحليب كل يوم، ونمو العظام القوية.</a:t>
            </a:r>
            <a:endParaRPr lang="en-US" sz="4000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455818" y="3602682"/>
            <a:ext cx="713036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rgbClr val="FF0000"/>
                </a:solidFill>
              </a:rPr>
              <a:t>إن تشرب الحليب كل يوم تنمو عظامك قوية</a:t>
            </a:r>
          </a:p>
        </p:txBody>
      </p:sp>
    </p:spTree>
    <p:extLst>
      <p:ext uri="{BB962C8B-B14F-4D97-AF65-F5344CB8AC3E}">
        <p14:creationId xmlns:p14="http://schemas.microsoft.com/office/powerpoint/2010/main" val="4239524271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5936" y="1453171"/>
            <a:ext cx="79805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EG" sz="4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الإبتعاد عن الأماكن الموبوءة، والسلامة من المرض.</a:t>
            </a:r>
            <a:endParaRPr lang="en-US" sz="4000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67608" y="3109355"/>
            <a:ext cx="68407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EG" sz="40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من يبتعد عن الأماكن الموبوءة يسلم من المرض</a:t>
            </a:r>
            <a:endParaRPr lang="en-US" sz="4000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21068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2809853" y="2928935"/>
            <a:ext cx="5286389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EG" sz="13800" dirty="0">
              <a:ln>
                <a:solidFill>
                  <a:srgbClr val="FF0000"/>
                </a:solidFill>
              </a:ln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1D03875-F528-4998-94A0-944066873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713075"/>
            <a:ext cx="7560840" cy="3431851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C09DBD0-E3BF-4E17-9025-9DCE19897CB9}"/>
              </a:ext>
            </a:extLst>
          </p:cNvPr>
          <p:cNvSpPr/>
          <p:nvPr/>
        </p:nvSpPr>
        <p:spPr>
          <a:xfrm>
            <a:off x="4899198" y="2497976"/>
            <a:ext cx="239360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11500" b="1" dirty="0">
                <a:ln>
                  <a:solidFill>
                    <a:srgbClr val="FF0000"/>
                  </a:solidFill>
                </a:ln>
                <a:solidFill>
                  <a:srgbClr val="CC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أكتب</a:t>
            </a:r>
            <a:endParaRPr lang="ar-EG" sz="13800" dirty="0">
              <a:ln>
                <a:solidFill>
                  <a:srgbClr val="FF0000"/>
                </a:solidFill>
              </a:ln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333A73B-6A22-4EBE-A244-3FF3D345C404}"/>
              </a:ext>
            </a:extLst>
          </p:cNvPr>
          <p:cNvSpPr/>
          <p:nvPr/>
        </p:nvSpPr>
        <p:spPr>
          <a:xfrm>
            <a:off x="1680889" y="1243598"/>
            <a:ext cx="8830222" cy="38884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Arial" panose="020B0604020202020204" pitchFamily="34" charset="0"/>
              </a:rPr>
              <a:t>انسخ الفقرة الأولى من نص (المعلبات الغذائية) بخط جميل.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677978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83769" y="2074791"/>
            <a:ext cx="10920549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dirty="0"/>
              <a:t>...............................................................................................................................</a:t>
            </a:r>
          </a:p>
          <a:p>
            <a:endParaRPr lang="ar-EG" sz="2400" dirty="0"/>
          </a:p>
          <a:p>
            <a:r>
              <a:rPr lang="ar-EG" sz="2400" dirty="0"/>
              <a:t>...</a:t>
            </a:r>
            <a:r>
              <a:rPr lang="ar-EG" sz="2400" dirty="0">
                <a:solidFill>
                  <a:prstClr val="black"/>
                </a:solidFill>
              </a:rPr>
              <a:t>............................................................................................................................</a:t>
            </a:r>
          </a:p>
          <a:p>
            <a:endParaRPr lang="ar-EG" sz="2400" dirty="0">
              <a:solidFill>
                <a:prstClr val="black"/>
              </a:solidFill>
            </a:endParaRPr>
          </a:p>
          <a:p>
            <a:pPr lvl="0"/>
            <a:r>
              <a:rPr lang="ar-EG" sz="2400" dirty="0">
                <a:solidFill>
                  <a:prstClr val="black"/>
                </a:solidFill>
              </a:rPr>
              <a:t>...............................................................................................................................</a:t>
            </a:r>
          </a:p>
          <a:p>
            <a:pPr lvl="0"/>
            <a:endParaRPr lang="ar-EG" sz="2400" dirty="0">
              <a:solidFill>
                <a:prstClr val="black"/>
              </a:solidFill>
            </a:endParaRPr>
          </a:p>
          <a:p>
            <a:pPr lvl="0"/>
            <a:r>
              <a:rPr lang="ar-EG" sz="2400" dirty="0">
                <a:solidFill>
                  <a:prstClr val="black"/>
                </a:solidFill>
              </a:rPr>
              <a:t>..............................................................................................................................</a:t>
            </a:r>
          </a:p>
          <a:p>
            <a:pPr lvl="0"/>
            <a:endParaRPr lang="ar-EG" sz="2400" dirty="0">
              <a:solidFill>
                <a:prstClr val="black"/>
              </a:solidFill>
            </a:endParaRPr>
          </a:p>
          <a:p>
            <a:pPr lvl="0"/>
            <a:endParaRPr lang="ar-EG" sz="2400" dirty="0">
              <a:solidFill>
                <a:prstClr val="black"/>
              </a:solidFill>
            </a:endParaRPr>
          </a:p>
          <a:p>
            <a:pPr lvl="0"/>
            <a:r>
              <a:rPr lang="ar-EG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948991" y="1684567"/>
            <a:ext cx="1029401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</a:pPr>
            <a:r>
              <a:rPr lang="ar-EG" sz="4800" b="1" dirty="0">
                <a:solidFill>
                  <a:srgbClr val="C00000"/>
                </a:solidFill>
                <a:latin typeface="Calibri" pitchFamily="34" charset="0"/>
              </a:rPr>
              <a:t>إنَّ الْحِفْظَ بالتَّعليبِ هُوَ أَحَدُ وَسَائِلِ حِفْظِ الأَغْذِيَةِ وحِمَايَتِهَا مِنَ التَّلَفِ والتَّلوُّثِ وَيُعَدُّ مِنْ وَسَائِلِ حِفْظِ الغذَاءِ الْمُسْتَديمِ. </a:t>
            </a:r>
            <a:endParaRPr lang="en-US" sz="4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36273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4A6735E-9CF9-4B30-8EB4-3645F61AD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43" y="1409990"/>
            <a:ext cx="8896314" cy="403802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DA728C56-D72F-44E9-BC16-FBE8D2BD095A}"/>
              </a:ext>
            </a:extLst>
          </p:cNvPr>
          <p:cNvSpPr/>
          <p:nvPr/>
        </p:nvSpPr>
        <p:spPr>
          <a:xfrm>
            <a:off x="2266562" y="2401723"/>
            <a:ext cx="63113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8800" b="1" dirty="0">
                <a:ln>
                  <a:solidFill>
                    <a:srgbClr val="FF0000"/>
                  </a:solidFill>
                </a:ln>
                <a:solidFill>
                  <a:srgbClr val="CC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أغني ملف تعلمي</a:t>
            </a:r>
            <a:endParaRPr lang="ar-EG" sz="9600" dirty="0">
              <a:ln>
                <a:solidFill>
                  <a:srgbClr val="FF0000"/>
                </a:solidFill>
              </a:ln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18678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08653" y="1128645"/>
            <a:ext cx="6698081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EG" sz="48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آخذُ عُلْبَتينِ غذائيّتينِ مِنْ مَخزنِ الْمَطْبَخِ، وأَقْرَأُ ما كُتِبَ عَلَيهما مِنْ مَعْلُوماتٍ، ثمَّ أَمْلأُ بِطاقةً لِكُلِّ عُلْبَةٍ، وأُضَمِّنُ البطاقتينِ مَلَفَّ تَعلُّمي.</a:t>
            </a:r>
            <a:endParaRPr lang="en-US" sz="4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30EB013-42DF-46A2-9476-1A311B242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19" y="3021739"/>
            <a:ext cx="4324812" cy="32141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95626" y="1811338"/>
            <a:ext cx="61436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EG" sz="48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أَذكرُ رأيي في الْمُنتجِ وأُضَمِّنُهُ البديلَ الطازِجَ الَّذي يُمكِّنُنا مِنَ الاستغناءِ عَنِ الأَغذيَةِ الْمُصَنَّعةِ.</a:t>
            </a:r>
            <a:endParaRPr lang="en-US" sz="4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788920" y="350187"/>
            <a:ext cx="8579389" cy="60109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8080">
                  <a:tint val="66000"/>
                  <a:satMod val="160000"/>
                </a:srgbClr>
              </a:gs>
              <a:gs pos="50000">
                <a:srgbClr val="008080">
                  <a:tint val="44500"/>
                  <a:satMod val="160000"/>
                </a:srgbClr>
              </a:gs>
              <a:gs pos="100000">
                <a:srgbClr val="00808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779463" algn="l"/>
                <a:tab pos="1236663" algn="l"/>
                <a:tab pos="2073275" algn="l"/>
                <a:tab pos="3065463" algn="l"/>
                <a:tab pos="3673475" algn="l"/>
              </a:tabLst>
              <a:defRPr/>
            </a:pPr>
            <a:endParaRPr lang="ar-EG" sz="66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89819" y="451803"/>
            <a:ext cx="807246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sz="28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اسْمُ الْعلْبَةِ الْغذائيَّةِ: </a:t>
            </a:r>
            <a:r>
              <a:rPr lang="ar-EG" sz="28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</a:t>
            </a:r>
            <a:r>
              <a:rPr lang="ar-EG" sz="20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.......................................</a:t>
            </a:r>
            <a:endParaRPr lang="ar-EG" sz="2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sz="28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الْمُحتوياتُ: </a:t>
            </a:r>
            <a:r>
              <a:rPr lang="ar-EG" sz="20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.................................................</a:t>
            </a:r>
            <a:endParaRPr lang="ar-EG" sz="2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sz="28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الوزنُ: </a:t>
            </a:r>
            <a:r>
              <a:rPr lang="ar-EG" sz="20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......................................................</a:t>
            </a:r>
            <a:endParaRPr lang="ar-EG" sz="2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sz="28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الشركةُ الْمُنتجةُ: </a:t>
            </a:r>
            <a:r>
              <a:rPr lang="ar-EG" sz="20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...........................................</a:t>
            </a:r>
            <a:endParaRPr lang="ar-EG" sz="2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sz="28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مكانُ التَّصنيعِ: </a:t>
            </a:r>
            <a:r>
              <a:rPr lang="ar-EG" sz="20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.............................................</a:t>
            </a:r>
            <a:endParaRPr lang="ar-EG" sz="2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sz="28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تاريخُ الإنتاج: </a:t>
            </a:r>
            <a:r>
              <a:rPr lang="ar-EG" sz="20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.............................................</a:t>
            </a:r>
            <a:endParaRPr lang="ar-EG" sz="2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sz="28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تاريخُ انتهاءِ الصَّلاحيَّةِ: </a:t>
            </a:r>
            <a:r>
              <a:rPr lang="ar-EG" sz="20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..................................</a:t>
            </a:r>
            <a:endParaRPr lang="ar-EG" sz="2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sz="28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معلومات إضافية: </a:t>
            </a:r>
            <a:r>
              <a:rPr lang="ar-EG" sz="20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..................................................................................</a:t>
            </a:r>
            <a:endParaRPr lang="ar-EG" sz="2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sz="28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رأيي في الْمُنْتَج: </a:t>
            </a:r>
            <a:r>
              <a:rPr lang="ar-EG" sz="20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..........................................</a:t>
            </a:r>
            <a:endParaRPr lang="en-US" sz="20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75769" y="577196"/>
            <a:ext cx="4786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فُولُ مدَمِس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75835" y="1220138"/>
            <a:ext cx="4786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فُولٌ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18711" y="1863080"/>
            <a:ext cx="4786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350 جِرَام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32958" y="2577460"/>
            <a:ext cx="4786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الصّالِحُ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47206" y="3148964"/>
            <a:ext cx="4786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الطّائِف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18644" y="3745282"/>
            <a:ext cx="4786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1/11/1422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04330" y="4434848"/>
            <a:ext cx="4357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1/6/1423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32660" y="5006352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يَحْفَظُ فِي مَكَانٍ جَيدِ التّهويةِ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61443" y="5590552"/>
            <a:ext cx="5929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جَيدُ الصّنعِ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>
            <a:extLst>
              <a:ext uri="{FF2B5EF4-FFF2-40B4-BE49-F238E27FC236}">
                <a16:creationId xmlns:a16="http://schemas.microsoft.com/office/drawing/2014/main" id="{02DD822F-53A1-4CB0-9662-A9955EA6E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984" y="381719"/>
            <a:ext cx="8579389" cy="60109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8080">
                  <a:tint val="66000"/>
                  <a:satMod val="160000"/>
                </a:srgbClr>
              </a:gs>
              <a:gs pos="50000">
                <a:srgbClr val="008080">
                  <a:tint val="44500"/>
                  <a:satMod val="160000"/>
                </a:srgbClr>
              </a:gs>
              <a:gs pos="100000">
                <a:srgbClr val="00808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779463" algn="l"/>
                <a:tab pos="1236663" algn="l"/>
                <a:tab pos="2073275" algn="l"/>
                <a:tab pos="3065463" algn="l"/>
                <a:tab pos="3673475" algn="l"/>
              </a:tabLst>
              <a:defRPr/>
            </a:pPr>
            <a:endParaRPr lang="ar-EG" sz="66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97543" y="685215"/>
            <a:ext cx="7602041" cy="51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اسْمُ الْعلْبَةِ الْغذائيَّةِ: </a:t>
            </a:r>
            <a:r>
              <a:rPr lang="ar-E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........................................</a:t>
            </a:r>
            <a:endParaRPr lang="ar-EG" sz="2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الْمُحتوياتُ: </a:t>
            </a:r>
            <a:r>
              <a:rPr lang="ar-E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.................................................</a:t>
            </a:r>
            <a:endParaRPr lang="ar-EG" sz="2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الوزنُ: </a:t>
            </a:r>
            <a:r>
              <a:rPr lang="ar-E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......................................................</a:t>
            </a:r>
            <a:endParaRPr lang="ar-EG" sz="2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الشركةُ الْمُنتجةُ: </a:t>
            </a:r>
            <a:r>
              <a:rPr lang="ar-E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...........................................</a:t>
            </a:r>
            <a:endParaRPr lang="ar-EG" sz="2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مكانُ التَّصنيعِ: </a:t>
            </a:r>
            <a:r>
              <a:rPr lang="ar-E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.............................................</a:t>
            </a:r>
            <a:endParaRPr lang="ar-EG" sz="2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تاريخُ الإنتاج: </a:t>
            </a:r>
            <a:r>
              <a:rPr lang="ar-E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.............................................</a:t>
            </a:r>
            <a:endParaRPr lang="ar-EG" sz="2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تاريخُ انتهاءِ الصَّلاحيَّةِ: </a:t>
            </a:r>
            <a:r>
              <a:rPr lang="ar-E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..................................</a:t>
            </a:r>
            <a:endParaRPr lang="ar-EG" sz="2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معلومات إضافية: </a:t>
            </a:r>
            <a:r>
              <a:rPr lang="ar-E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..................................</a:t>
            </a:r>
            <a:endParaRPr lang="ar-EG" sz="24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رأيي في الْمُنْتَج: </a:t>
            </a:r>
            <a:r>
              <a:rPr lang="ar-E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..........................................</a:t>
            </a:r>
            <a:endParaRPr lang="en-US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84506" y="780812"/>
            <a:ext cx="4786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حَلِيبُ كَامِلُ الدّسَمِ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98886" y="1382112"/>
            <a:ext cx="4786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حَلِيبٌ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70324" y="1815812"/>
            <a:ext cx="4786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1 لتر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27447" y="2304458"/>
            <a:ext cx="4786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المَرَاعِي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70325" y="2888658"/>
            <a:ext cx="4786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جِدّة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13131" y="3472858"/>
            <a:ext cx="4786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1/11/1422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13131" y="4057058"/>
            <a:ext cx="4357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1/6/1423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84506" y="5119059"/>
            <a:ext cx="5929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جَيدُ الصّنعِ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/>
      <p:bldP spid="5" grpId="0"/>
      <p:bldP spid="6" grpId="0"/>
      <p:bldP spid="7" grpId="0"/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74AB7EA5-4880-4A35-A8F0-6AAC2E033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808" y="946681"/>
            <a:ext cx="8108383" cy="410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B1661F5B-B4E8-4D3B-B3B8-2EF958160362}"/>
              </a:ext>
            </a:extLst>
          </p:cNvPr>
          <p:cNvSpPr/>
          <p:nvPr/>
        </p:nvSpPr>
        <p:spPr>
          <a:xfrm>
            <a:off x="2903222" y="1714345"/>
            <a:ext cx="60486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 أربط بين كل جملتين متقابلتين بإحدى أداتي الشرط (إن، من)، مع تغيير الحركة الإعرابية:</a:t>
            </a:r>
          </a:p>
        </p:txBody>
      </p:sp>
    </p:spTree>
    <p:extLst>
      <p:ext uri="{BB962C8B-B14F-4D97-AF65-F5344CB8AC3E}">
        <p14:creationId xmlns:p14="http://schemas.microsoft.com/office/powerpoint/2010/main" val="1761837514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5936" y="1352963"/>
            <a:ext cx="79805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(ينتشرُ الوعي الصحي) (يرتفعُ مستوى الصحة)</a:t>
            </a:r>
            <a:endParaRPr lang="en-US" sz="4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47528" y="2901950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 إن ينتشرْ الوعي الصحي يرتفعْ مستوى الصحة</a:t>
            </a:r>
            <a:endParaRPr 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07877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5936" y="1352962"/>
            <a:ext cx="7980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(يهمل العلاج) (يتأخر شفاؤه)</a:t>
            </a:r>
            <a:endParaRPr lang="en-US" sz="4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35376" y="2780928"/>
            <a:ext cx="54368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مَن يهملْ العلاج يتأخرْ شفاؤه</a:t>
            </a:r>
            <a:endParaRPr 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57008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5936" y="1352962"/>
            <a:ext cx="7980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(يربط حزام الأمان) (يحد من أثر الحوادث)</a:t>
            </a:r>
            <a:endParaRPr lang="en-US" sz="4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47528" y="2901950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مَن يربطْ حزام الأمان يحدْ من أثر الحوادث</a:t>
            </a:r>
            <a:endParaRPr 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73110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2D416DB-595C-46DA-9188-2E0A0F8F2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809" y="1412776"/>
            <a:ext cx="8108383" cy="3635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75A1B7E2-C078-4E23-8154-A5E85B53D825}"/>
              </a:ext>
            </a:extLst>
          </p:cNvPr>
          <p:cNvSpPr/>
          <p:nvPr/>
        </p:nvSpPr>
        <p:spPr>
          <a:xfrm>
            <a:off x="3071664" y="2348880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2- أكتب في فراغ الجمل الآتية الكلمة المناسبة كما تعلمت: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041990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495600" y="1414518"/>
            <a:ext cx="72011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ar-EG" sz="3600" b="1" dirty="0">
                <a:latin typeface="Calibri" pitchFamily="34" charset="0"/>
              </a:rPr>
              <a:t>إن تتعلم في الصغر.................. في الكبر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135560" y="2996953"/>
            <a:ext cx="7632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ar-EG" sz="3600" b="1" dirty="0">
                <a:latin typeface="Calibri" pitchFamily="34" charset="0"/>
              </a:rPr>
              <a:t>إن............ في نيتك يبارك الله في عملك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3935761" y="1352962"/>
            <a:ext cx="2340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  <a:sym typeface="Wingdings 2" pitchFamily="18" charset="2"/>
              </a:rPr>
              <a:t>يرتفع شأنك</a:t>
            </a:r>
            <a:endParaRPr lang="ar-EG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2207716" y="4654878"/>
            <a:ext cx="7632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ar-EG" sz="3600" b="1" dirty="0">
                <a:latin typeface="Calibri" pitchFamily="34" charset="0"/>
              </a:rPr>
              <a:t>إن............ وجبة الإفطار...... أبدانكم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104112" y="2852937"/>
            <a:ext cx="16561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400" b="1" dirty="0">
                <a:solidFill>
                  <a:srgbClr val="FF0000"/>
                </a:solidFill>
                <a:latin typeface="Calibri" pitchFamily="34" charset="0"/>
                <a:sym typeface="Wingdings 2" pitchFamily="18" charset="2"/>
              </a:rPr>
              <a:t>تخلص</a:t>
            </a:r>
            <a:endParaRPr lang="ar-EG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7032104" y="4593322"/>
            <a:ext cx="18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  <a:sym typeface="Wingdings 2" pitchFamily="18" charset="2"/>
              </a:rPr>
              <a:t>تتناولوا</a:t>
            </a:r>
            <a:endParaRPr lang="ar-EG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3935760" y="4531767"/>
            <a:ext cx="18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  <a:sym typeface="Wingdings 2" pitchFamily="18" charset="2"/>
              </a:rPr>
              <a:t>تصح</a:t>
            </a:r>
            <a:endParaRPr lang="ar-EG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09911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0" grpId="0"/>
      <p:bldP spid="22" grpId="0"/>
      <p:bldP spid="25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1514208" y="2040835"/>
            <a:ext cx="8518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40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من يتعلم أسس الإسعافات</a:t>
            </a:r>
            <a:r>
              <a:rPr lang="ar-EG" sz="40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ar-EG" sz="40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الأولية...........لنفسه</a:t>
            </a:r>
            <a:endParaRPr lang="en-US" sz="40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2301056" y="4229204"/>
            <a:ext cx="7632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6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من........... الإنسان الكريم............ بصحبته</a:t>
            </a:r>
            <a:endParaRPr lang="en-US" sz="3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2927649" y="1939480"/>
            <a:ext cx="18454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4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Wingdings 2" pitchFamily="18" charset="2"/>
              </a:rPr>
              <a:t>يقدمها</a:t>
            </a:r>
            <a:endParaRPr lang="ar-EG" sz="44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4439816" y="4027712"/>
            <a:ext cx="11521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4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Wingdings 2" pitchFamily="18" charset="2"/>
              </a:rPr>
              <a:t>يسعد</a:t>
            </a:r>
            <a:endParaRPr lang="ar-EG" sz="44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7752185" y="4027712"/>
            <a:ext cx="17101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4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Wingdings 2" pitchFamily="18" charset="2"/>
              </a:rPr>
              <a:t>يصاحب</a:t>
            </a:r>
            <a:endParaRPr lang="ar-EG" sz="44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98115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498</Words>
  <Application>Microsoft Office PowerPoint</Application>
  <PresentationFormat>شاشة عريضة</PresentationFormat>
  <Paragraphs>97</Paragraphs>
  <Slides>29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Asmaa Mahmoud</dc:creator>
  <cp:lastModifiedBy>Eman Adel</cp:lastModifiedBy>
  <cp:revision>28</cp:revision>
  <dcterms:created xsi:type="dcterms:W3CDTF">2020-11-01T21:49:07Z</dcterms:created>
  <dcterms:modified xsi:type="dcterms:W3CDTF">2020-12-05T17:42:52Z</dcterms:modified>
</cp:coreProperties>
</file>