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318" r:id="rId3"/>
    <p:sldId id="31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5" r:id="rId21"/>
    <p:sldId id="275" r:id="rId22"/>
    <p:sldId id="276" r:id="rId23"/>
    <p:sldId id="306" r:id="rId24"/>
    <p:sldId id="277" r:id="rId25"/>
    <p:sldId id="307" r:id="rId26"/>
    <p:sldId id="278" r:id="rId27"/>
    <p:sldId id="279" r:id="rId28"/>
    <p:sldId id="309" r:id="rId29"/>
    <p:sldId id="310" r:id="rId30"/>
    <p:sldId id="311" r:id="rId31"/>
    <p:sldId id="312" r:id="rId32"/>
    <p:sldId id="308" r:id="rId33"/>
    <p:sldId id="280" r:id="rId34"/>
    <p:sldId id="314" r:id="rId35"/>
    <p:sldId id="281" r:id="rId36"/>
    <p:sldId id="315" r:id="rId37"/>
    <p:sldId id="313" r:id="rId38"/>
    <p:sldId id="282" r:id="rId39"/>
    <p:sldId id="288" r:id="rId40"/>
    <p:sldId id="289" r:id="rId41"/>
    <p:sldId id="290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16" r:id="rId52"/>
    <p:sldId id="317" r:id="rId53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33CC33"/>
    <a:srgbClr val="990033"/>
    <a:srgbClr val="9900FF"/>
    <a:srgbClr val="FF0066"/>
    <a:srgbClr val="00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72"/>
      </p:cViewPr>
      <p:guideLst>
        <p:guide orient="horz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9E1E-373E-4C00-9519-94850D09B16F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DB8E-0481-4D09-BF06-65C79E0571E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5BD5-D177-41C9-89E4-47C8FD27E9C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E815-6782-4C8E-9B02-DA2E976BEAC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5AAC-B351-4389-A206-9EF1BC6EAE6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E519-B7D1-4C4E-B91E-EF065500BC3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E866-26AC-4F12-BF03-2E70F34D075A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A466-CA4A-422D-A76F-3317761EBE3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11736943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4843-CC8A-41C8-A3DD-10FFC712799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E5D-AA2A-4489-9DAD-F26A8D266C9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02148572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F9C2-5A16-41F2-A023-744AB1A1A4B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D736-4D60-400D-BCA5-B11C56250DD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18580081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A80-E917-4C1F-995C-695159E9B649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B7EE-C0F4-468A-98D7-060766B1F1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18794044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275A-1676-4D50-B540-A945DE79C0F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0566-74FB-42B6-8003-8333CF028EC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62740709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1074-DF8F-4E5F-8341-32EC60DB3194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FE28-7C45-4C47-9F76-72AE885492D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2536827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9D4A-65BC-4661-BF1D-09AD1A70385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4638-0E38-4250-BBC9-DFAEA73352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1097449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3251-B426-48F4-B234-3BDABCF2139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CDF1-E01B-45BD-B992-15BC9B3C850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3402161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8E48-9575-4652-931B-7A8BB992D233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FF650-F17C-4FAA-9B8B-5B39D769472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68E0-E45E-4382-BCBE-96EFA00447B9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C997-4E43-47C9-8F33-A5C4B962C13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0997512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4B94-5DEC-479B-AAF0-7AE6210095BA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6587-C184-4A8E-B602-A333206C7DC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40631985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007A-3AC3-4950-B46D-F981AE3395B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1CAA-73A9-4AB9-856D-EC673F166E2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0884254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D295-C4B6-4D20-9FDC-27373F7FBAF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7B3CE-24D9-44CC-B147-9D16C0F5DD8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BC745-D249-476E-BD28-85F8595E6D9B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FF77-DAEB-4D08-88BF-062EB38CE46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B678-8D9A-4B2C-AADE-2CD53C6ED54A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9D28-F066-46B2-A2B6-669AEEDE7B7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41A78-CB23-4DE7-B93A-96DD97D78841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D56D-F68C-4A92-8017-4943C6FAFDF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6999-CE6F-48EE-92B1-013C5602A35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D92A-6271-496B-A6B5-D1F8E57580F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EE05-2D87-4EB3-94A3-51777E76A79D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B42D-088F-45AE-B8F0-44554D2D872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62AC-868B-40EE-8987-318800B4776E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B7E8-E79C-4A4E-B82B-80BCBA270AF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32F46E-8493-4A70-A925-E93379FBCBA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79F6C-47A5-4B2E-94F9-1958C8E6F70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3" name="arrow.wav"/>
          </p:stSnd>
        </p:sndAc>
      </p:transition>
    </mc:Choice>
    <mc:Fallback xmlns="">
      <p:transition spd="slow">
        <p:blinds dir="vert"/>
        <p:sndAc>
          <p:stSnd>
            <p:snd r:embed="rId15" name="arrow.wav"/>
          </p:stSnd>
        </p:sndAc>
      </p:transition>
    </mc:Fallback>
  </mc:AlternateConten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6D27B-B658-456C-BAF0-2AA9BE081498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993F4-F4B4-4FC3-8BC7-375D702B72F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600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  <p:sndAc>
      <p:stSnd>
        <p:snd r:embed="rId13" name="voltag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5372566" y="116632"/>
            <a:ext cx="3591922" cy="1616519"/>
            <a:chOff x="5500694" y="357166"/>
            <a:chExt cx="3357586" cy="1428761"/>
          </a:xfrm>
        </p:grpSpPr>
        <p:grpSp>
          <p:nvGrpSpPr>
            <p:cNvPr id="13" name="Group 14"/>
            <p:cNvGrpSpPr/>
            <p:nvPr/>
          </p:nvGrpSpPr>
          <p:grpSpPr>
            <a:xfrm>
              <a:off x="5500694" y="357166"/>
              <a:ext cx="3357586" cy="1428761"/>
              <a:chOff x="5500694" y="357166"/>
              <a:chExt cx="3357586" cy="142876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5" name="Moon 6"/>
              <p:cNvSpPr/>
              <p:nvPr/>
            </p:nvSpPr>
            <p:spPr>
              <a:xfrm rot="16200000">
                <a:off x="6572264" y="-500089"/>
                <a:ext cx="1214446" cy="3357586"/>
              </a:xfrm>
              <a:prstGeom prst="clou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lowchart: Terminator 11"/>
              <p:cNvSpPr/>
              <p:nvPr/>
            </p:nvSpPr>
            <p:spPr>
              <a:xfrm>
                <a:off x="5500694" y="357166"/>
                <a:ext cx="3357586" cy="1214446"/>
              </a:xfrm>
              <a:prstGeom prst="cloud">
                <a:avLst/>
              </a:prstGeom>
              <a:solidFill>
                <a:schemeClr val="accent5"/>
              </a:solidFill>
              <a:ln>
                <a:solidFill>
                  <a:srgbClr val="0070C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8209346" y="512356"/>
              <a:ext cx="210871" cy="1033832"/>
            </a:xfrm>
            <a:prstGeom prst="cloud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5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Rectangle 1"/>
          <p:cNvSpPr/>
          <p:nvPr/>
        </p:nvSpPr>
        <p:spPr>
          <a:xfrm>
            <a:off x="5823687" y="330018"/>
            <a:ext cx="2810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الثالثة</a:t>
            </a: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971600" y="908720"/>
            <a:ext cx="5600700" cy="2331720"/>
            <a:chOff x="1500166" y="285728"/>
            <a:chExt cx="6000792" cy="1714512"/>
          </a:xfrm>
          <a:noFill/>
        </p:grpSpPr>
        <p:sp>
          <p:nvSpPr>
            <p:cNvPr id="21" name="Wave 15"/>
            <p:cNvSpPr/>
            <p:nvPr/>
          </p:nvSpPr>
          <p:spPr>
            <a:xfrm>
              <a:off x="1500166" y="285728"/>
              <a:ext cx="6000792" cy="1714512"/>
            </a:xfrm>
            <a:prstGeom prst="doubleWave">
              <a:avLst/>
            </a:prstGeom>
            <a:grp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2400" b="1" i="0" u="none" strike="noStrike" kern="1200" cap="none" spc="0" normalizeH="0" baseline="0" noProof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1714480" y="492494"/>
              <a:ext cx="5620450" cy="1293107"/>
            </a:xfrm>
            <a:prstGeom prst="doubleWav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80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الوعي الصحي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00744" y="1653478"/>
            <a:ext cx="66705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4800" b="1" dirty="0">
                <a:latin typeface="Calibri" pitchFamily="34" charset="0"/>
              </a:rPr>
              <a:t>وَيَنْبَغي تَوخِّي الحَذَرِ عِنْدَ اسْتِخْدَامِ الْمُعَلَّباتِ الْغِذَائيَّةِ، وعَلَى مُسْتَهْلِكِ الْمُعَلَّبَاتِ المحافَظَةُ عَلَى جَوْدَةِ الْمُنْتَج وسَلامَتِهِ في الْمنزِلِ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51619" y="1124744"/>
            <a:ext cx="68407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4800" b="1" dirty="0">
                <a:latin typeface="Calibri" pitchFamily="34" charset="0"/>
              </a:rPr>
              <a:t>كَالاهْتِمَامِ بِإتِّباعِ طُرائقِ الْحفظِ والتَّخْزينِ الصَّحيحَةِ والْمناسِبَةِ الَّتي تَكونُ مُوضَّحَةُ في بِطاقاتِ تَغْليفِ الْمُنتجِ، عدم الاستهانةِ بِذلكَ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00745" y="1196752"/>
            <a:ext cx="6742509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4800" b="1" dirty="0">
                <a:latin typeface="Calibri" pitchFamily="34" charset="0"/>
              </a:rPr>
              <a:t>وتزيدُ الحاجةُ لهذا الاهتمام عِنْدَ اسْتِهْلاكِ الأغْذيَةِ السَريعةِ الْفَسَادِ، كَالحَليبِ واللُّحومِ، الَّتي يَجِبُ حِفْظُها في الثَّلاجَةِ خُصُوصًا بَعْدَ فَتْحِها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00187" y="1124744"/>
            <a:ext cx="6143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4800" b="1" dirty="0">
                <a:latin typeface="Calibri" pitchFamily="34" charset="0"/>
              </a:rPr>
              <a:t>ويُفَضَّلُ اسْتِهْلاكُ الْمادَّةِ الْغِذائيَّةِ بَعْدَ فَتْحِها مُبَاشَرةً والحِرصُ عَلَى تَجنُّبِ اسْتِهلاكِ الأغْذيةِ ذَاتِ الرَّائِحةِ المتغيرة أوِ الْمُلَوَّثَةِ.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64182" y="878779"/>
            <a:ext cx="6143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4800" b="1" dirty="0">
                <a:latin typeface="Calibri" pitchFamily="34" charset="0"/>
              </a:rPr>
              <a:t>وهُنَاكَ نقطتان جَديرتَانِ بِالْعِنَايةِ، </a:t>
            </a:r>
            <a:r>
              <a:rPr lang="ar-EG" sz="4800" b="1" dirty="0">
                <a:solidFill>
                  <a:srgbClr val="FF0000"/>
                </a:solidFill>
                <a:latin typeface="Calibri" pitchFamily="34" charset="0"/>
              </a:rPr>
              <a:t>الأُولى: </a:t>
            </a:r>
            <a:r>
              <a:rPr lang="ar-EG" sz="4800" b="1" dirty="0">
                <a:latin typeface="Calibri" pitchFamily="34" charset="0"/>
              </a:rPr>
              <a:t>هِي الاهْتِمَامُ بِنَظافَةِ الأدَواتِ الْمُسْتَخْدَمَةِ عِنْدَ اسْتِهْلاكِ الأَغْذِيةِ ومن ذَلِكَ مَكانُ فَتْحِ الْعُلْبَةِ، والألَةُ التي يَتِمُّ بها فَتْحُ الْعُلْبَةِ.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85344" y="1844824"/>
            <a:ext cx="67681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4800" b="1" dirty="0">
                <a:solidFill>
                  <a:srgbClr val="FF0000"/>
                </a:solidFill>
                <a:latin typeface="Calibri" pitchFamily="34" charset="0"/>
              </a:rPr>
              <a:t>أَمَّا النُّقْطَةُ الثَّانِيَةُ: </a:t>
            </a:r>
            <a:r>
              <a:rPr lang="ar-EG" sz="4800" b="1" dirty="0">
                <a:latin typeface="Calibri" pitchFamily="34" charset="0"/>
              </a:rPr>
              <a:t>فتَتَعلَّقُ بِالُّلحُومِ الْمُعَلَّبةِ، حَيْثُ يُفَضَّلُ إغلاؤها عَلَى الأَقَلِّ مُدَّةَ خَمْسَ عَشْرةَ دَقيقَةً.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9899" y="836712"/>
            <a:ext cx="684420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4800" b="1" dirty="0">
                <a:latin typeface="Calibri" pitchFamily="34" charset="0"/>
              </a:rPr>
              <a:t>وَتخزَّنُ الأَغْذِيَةُ الْمُعَلَّبةُ في مكَانٍ جَافٍّ في دَرَجَةِ حَرَارَةٍ مُعْتَدِلَةٍ، وَتُحْفَظُ جَافَّةً؛ لِتَجْنِيبِ الْعُلَبِ الصَّدَأَ الَّذي يُمْكن أَنْ يختلط بِالطَّعام،  فيُؤدِّي إلى تَلَفِ الأغْذِيةِ، وتَسمُّمِ الإنْسانِ الْمُستهْلِكِ.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1E9C7E71-6EFB-4012-A299-3080D5E7700B}"/>
              </a:ext>
            </a:extLst>
          </p:cNvPr>
          <p:cNvSpPr/>
          <p:nvPr/>
        </p:nvSpPr>
        <p:spPr>
          <a:xfrm>
            <a:off x="755576" y="764704"/>
            <a:ext cx="7704856" cy="4824536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justLow"/>
            <a:r>
              <a:rPr lang="ar-EG" sz="4800" b="1" dirty="0">
                <a:solidFill>
                  <a:prstClr val="black"/>
                </a:solidFill>
                <a:latin typeface="Calibri" pitchFamily="34" charset="0"/>
              </a:rPr>
              <a:t>وَعِنْدَ فَتحِ الْعُلْبَةِ تُصْبِحُ قَابِلَةً لِلفسَادِ، فيَنْبغي إِمَّا طَبْخُهَا أوْ وَضْعُهَا في الثَّلاجَةِ لِلْمُحَافَظَةِ عَلَى طَعْمِها.</a:t>
            </a:r>
            <a:endParaRPr lang="en-US" sz="4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9E04CA-5268-43E1-9D50-E52183410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00808"/>
            <a:ext cx="6712278" cy="3462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8883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23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806386"/>
            <a:ext cx="7776864" cy="4874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070099" y="2693987"/>
            <a:ext cx="5060950" cy="12001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72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6852" y="2693987"/>
            <a:ext cx="484940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60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br>
              <a:rPr kumimoji="0" lang="ar-EG" sz="660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ar-EG" sz="660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نصُّ الفهمِ القرائي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664" y="5445224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د. أحمد شاكر (بتصرف)</a:t>
            </a:r>
            <a:endParaRPr lang="ar-EG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مستطيل: زوايا قطرية مقصوصة 1">
            <a:extLst>
              <a:ext uri="{FF2B5EF4-FFF2-40B4-BE49-F238E27FC236}">
                <a16:creationId xmlns:a16="http://schemas.microsoft.com/office/drawing/2014/main" id="{296C713E-448A-4C77-AEF5-AA44E85E3E1C}"/>
              </a:ext>
            </a:extLst>
          </p:cNvPr>
          <p:cNvSpPr/>
          <p:nvPr/>
        </p:nvSpPr>
        <p:spPr>
          <a:xfrm>
            <a:off x="827584" y="828576"/>
            <a:ext cx="7488832" cy="4536504"/>
          </a:xfrm>
          <a:prstGeom prst="snip2Diag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justLow"/>
            <a:r>
              <a:rPr lang="ar-EG" sz="4800" b="1" dirty="0">
                <a:solidFill>
                  <a:prstClr val="black"/>
                </a:solidFill>
                <a:latin typeface="Calibri" pitchFamily="34" charset="0"/>
              </a:rPr>
              <a:t>إِنَّ تَنَاولَ الأطْعِمَةِ الطَّازِجةِ والمجفَّفَةِ أَفْضَلُ مِنَ الأَطْعِمَةِ الْمُعَلَّبَةِ، الَّتي يَنْبَغِي عِنْدَ اسْتِخْدَامِها مُرَاعَاةُ سَلامَتِهَا حِفاظًا عَلَى الصِّحَّةِ والعافية، وإن تأكل الأطعمة الطازجة يسلم بدنك.</a:t>
            </a:r>
            <a:endParaRPr lang="en-US" sz="4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paration 8"/>
          <p:cNvSpPr/>
          <p:nvPr/>
        </p:nvSpPr>
        <p:spPr>
          <a:xfrm>
            <a:off x="2159483" y="370975"/>
            <a:ext cx="4825031" cy="1888481"/>
          </a:xfrm>
          <a:prstGeom prst="flowChartPreparati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112552" y="810004"/>
            <a:ext cx="29188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  <a:latin typeface="Calibri" pitchFamily="34" charset="0"/>
              </a:rPr>
              <a:t>من آداب القراءة الصامتة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9324" y="2259456"/>
            <a:ext cx="770535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r">
              <a:buFont typeface="Wingdings" pitchFamily="2" charset="2"/>
              <a:buChar char="q"/>
              <a:defRPr/>
            </a:pPr>
            <a:r>
              <a:rPr lang="ar-EG" sz="4000" b="1" dirty="0">
                <a:solidFill>
                  <a:srgbClr val="660066"/>
                </a:solidFill>
                <a:cs typeface="+mn-cs"/>
              </a:rPr>
              <a:t>النظر بالعينين دون تحريك الشفتين أو الإشارة بالإصبع.</a:t>
            </a:r>
            <a:endParaRPr lang="en-US" sz="4000" b="1" dirty="0">
              <a:solidFill>
                <a:srgbClr val="660066"/>
              </a:solidFill>
              <a:cs typeface="+mn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79860" y="3985907"/>
            <a:ext cx="734481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r">
              <a:buFont typeface="Wingdings" pitchFamily="2" charset="2"/>
              <a:buChar char="q"/>
              <a:defRPr/>
            </a:pPr>
            <a:r>
              <a:rPr lang="ar-EG" sz="4000" b="1" dirty="0">
                <a:solidFill>
                  <a:srgbClr val="660066"/>
                </a:solidFill>
                <a:cs typeface="+mn-cs"/>
              </a:rPr>
              <a:t>الالتزام بالوقت المحدد.</a:t>
            </a:r>
            <a:endParaRPr lang="en-US" sz="4000" b="1" dirty="0">
              <a:solidFill>
                <a:srgbClr val="660066"/>
              </a:solidFill>
              <a:cs typeface="+mn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79860" y="5066027"/>
            <a:ext cx="734481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r">
              <a:buFont typeface="Wingdings" pitchFamily="2" charset="2"/>
              <a:buChar char="q"/>
              <a:defRPr/>
            </a:pPr>
            <a:r>
              <a:rPr lang="ar-EG" sz="4000" b="1" dirty="0">
                <a:solidFill>
                  <a:srgbClr val="660066"/>
                </a:solidFill>
                <a:cs typeface="+mn-cs"/>
              </a:rPr>
              <a:t>الإمساك بالقلم لتسجيل الملاحظات.</a:t>
            </a:r>
            <a:endParaRPr lang="en-US" sz="4000" b="1" dirty="0">
              <a:solidFill>
                <a:srgbClr val="660066"/>
              </a:solidFill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 bwMode="auto">
          <a:xfrm>
            <a:off x="2143125" y="1500188"/>
            <a:ext cx="5214938" cy="3571875"/>
          </a:xfrm>
          <a:prstGeom prst="cloudCallout">
            <a:avLst>
              <a:gd name="adj1" fmla="val -31704"/>
              <a:gd name="adj2" fmla="val 6813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15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</a:t>
            </a:r>
            <a:endParaRPr lang="en-US" sz="115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1570925" y="332656"/>
            <a:ext cx="5900322" cy="182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ar-SA" sz="6600"/>
          </a:p>
        </p:txBody>
      </p:sp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8D0B4E59-6C06-4392-ACBD-F4914F519792}"/>
              </a:ext>
            </a:extLst>
          </p:cNvPr>
          <p:cNvSpPr/>
          <p:nvPr/>
        </p:nvSpPr>
        <p:spPr>
          <a:xfrm>
            <a:off x="755576" y="1241215"/>
            <a:ext cx="7632848" cy="4104456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/>
            <a:r>
              <a:rPr lang="ar-EG" sz="5400" b="1" dirty="0">
                <a:solidFill>
                  <a:srgbClr val="002060"/>
                </a:solidFill>
                <a:latin typeface="Calibri" pitchFamily="34" charset="0"/>
              </a:rPr>
              <a:t>1- اقرأ النص قراءة صامتة مدة عشر دقائق، ثم أجيب عن الآتي:</a:t>
            </a:r>
            <a:endParaRPr lang="en-US" sz="54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EA478F5-3787-4E33-B140-CBCAE2269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12" y="407489"/>
            <a:ext cx="6937849" cy="194139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90D6A23-916B-4CDD-8D46-58B2CC4BA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3903492"/>
            <a:ext cx="2736304" cy="2117795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E053CAB-6D16-467D-BE3C-55213DD6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18" y="2216033"/>
            <a:ext cx="2594810" cy="2293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75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150711"/>
              </p:ext>
            </p:extLst>
          </p:nvPr>
        </p:nvGraphicFramePr>
        <p:xfrm>
          <a:off x="650896" y="452761"/>
          <a:ext cx="7842208" cy="5708625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147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6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927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4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4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127" marR="6512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127" marR="6512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127" marR="6512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30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127" marR="6512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127" marR="6512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127" marR="6512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4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127" marR="6512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127" marR="6512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127" marR="6512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19166" y="2151841"/>
            <a:ext cx="2157091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الأطْعِمَةِ الطَّازِجةِ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80033" y="2151840"/>
            <a:ext cx="2733157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الأَطْعِمَةِ الْمُعَلَّبَةِ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74388" y="2892646"/>
            <a:ext cx="21031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/>
              <a:t>أسْهَلُ فِي الهَضْمِ وتَزِيدُ مِنْ فُرصَةِ أجْهِزَةِ الجِسْمِ فِي القِيَامِ بِعَمَلِهَا فِي تَخْلِيصِه مِنْ السّمُومِ، غَنِيّةٌ بِالفِيتَامِينَاتِ، والمَعَادِنُ اللازِمَةُ لِصِحَّةِ الإنْسَانِ.</a:t>
            </a:r>
            <a:endParaRPr lang="en-US" sz="24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62151" y="2996952"/>
            <a:ext cx="316892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2000" b="1" dirty="0"/>
              <a:t>الْحِفْظَ بالتَّعليبِ هُوَ أَحَدُ وَسَائِلِ</a:t>
            </a:r>
          </a:p>
          <a:p>
            <a:pPr algn="ctr"/>
            <a:r>
              <a:rPr lang="ar-EG" sz="2000" b="1" dirty="0"/>
              <a:t> حِفْظِ الأَغْذِيَةِ </a:t>
            </a:r>
          </a:p>
          <a:p>
            <a:pPr algn="ctr"/>
            <a:r>
              <a:rPr lang="ar-EG" sz="2000" b="1" dirty="0"/>
              <a:t>وحِمَايَتِهَا مِنَ التَّلَفِ والتَّلوُّثِ </a:t>
            </a:r>
          </a:p>
          <a:p>
            <a:pPr algn="ctr"/>
            <a:r>
              <a:rPr lang="ar-EG" sz="2000" b="1" dirty="0"/>
              <a:t> بِطَريقةٍ </a:t>
            </a:r>
          </a:p>
          <a:p>
            <a:pPr algn="ctr"/>
            <a:r>
              <a:rPr lang="ar-EG" sz="2000" b="1" dirty="0"/>
              <a:t>تُكْنُولوجيَّةٍ حَدِيثَةٍ دَاخِلَ عُبُوَّاتٍ</a:t>
            </a:r>
          </a:p>
          <a:p>
            <a:pPr algn="ctr"/>
            <a:r>
              <a:rPr lang="ar-EG" sz="2000" b="1" dirty="0"/>
              <a:t> مُنَاسِبَةٍ</a:t>
            </a:r>
          </a:p>
          <a:p>
            <a:pPr algn="ctr"/>
            <a:r>
              <a:rPr lang="ar-EG" sz="2000" b="1" dirty="0"/>
              <a:t> مُحْكَمَةِ القَفْلِ، ثُمَّ مُعَامَلَتُها حَراريًّا </a:t>
            </a:r>
          </a:p>
          <a:p>
            <a:pPr algn="ctr"/>
            <a:r>
              <a:rPr lang="ar-EG" sz="2000" b="1" dirty="0"/>
              <a:t>الْمُعَامَلَةَ الكَافيةَ</a:t>
            </a:r>
          </a:p>
          <a:p>
            <a:pPr algn="ctr"/>
            <a:r>
              <a:rPr lang="ar-EG" sz="2000" b="1" dirty="0"/>
              <a:t> لِلْقضَاءِ عَلَى جَميعِ صُوَرِ الفَسَادِ </a:t>
            </a:r>
          </a:p>
          <a:p>
            <a:pPr algn="ctr"/>
            <a:r>
              <a:rPr lang="ar-EG" sz="2000" b="1" dirty="0"/>
              <a:t>الْمَيكْروبيِّ والْكِيميائيِّ.</a:t>
            </a:r>
            <a:endParaRPr lang="en-US" sz="2000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719166" y="896151"/>
            <a:ext cx="1941067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الصورة اليمنى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671834" y="896150"/>
            <a:ext cx="221965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الصورة اليسرى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070771" y="2223699"/>
            <a:ext cx="132881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نوع الطعام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164288" y="696613"/>
            <a:ext cx="1328816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وجه المقارنة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244553" y="3978328"/>
            <a:ext cx="1040784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فائدته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7" grpId="0"/>
      <p:bldP spid="8" grpId="0"/>
      <p:bldP spid="9" grpId="0"/>
      <p:bldP spid="10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506487" y="2426112"/>
            <a:ext cx="632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latin typeface="Calibri" pitchFamily="34" charset="0"/>
              </a:rPr>
              <a:t>ب-</a:t>
            </a:r>
            <a:r>
              <a:rPr lang="ar-SA" sz="4000" b="1" dirty="0">
                <a:latin typeface="Calibri" pitchFamily="34" charset="0"/>
              </a:rPr>
              <a:t> </a:t>
            </a:r>
            <a:r>
              <a:rPr lang="ar-EG" sz="4000" b="1" dirty="0">
                <a:latin typeface="Calibri" pitchFamily="34" charset="0"/>
              </a:rPr>
              <a:t>أضع </a:t>
            </a:r>
            <a:r>
              <a:rPr lang="ar-SA" sz="4000" b="1" dirty="0">
                <a:latin typeface="Calibri" pitchFamily="34" charset="0"/>
              </a:rPr>
              <a:t>عَلامَةِ (</a:t>
            </a:r>
            <a:r>
              <a:rPr lang="en-US" sz="4000" b="1" dirty="0">
                <a:latin typeface="Calibri" pitchFamily="34" charset="0"/>
                <a:sym typeface="Wingdings 2" pitchFamily="18" charset="2"/>
              </a:rPr>
              <a:t></a:t>
            </a:r>
            <a:r>
              <a:rPr lang="ar-SA" sz="4000" b="1" dirty="0">
                <a:latin typeface="Calibri" pitchFamily="34" charset="0"/>
              </a:rPr>
              <a:t>)</a:t>
            </a:r>
            <a:r>
              <a:rPr lang="ar-EG" sz="4000" b="1" dirty="0">
                <a:latin typeface="Calibri" pitchFamily="34" charset="0"/>
              </a:rPr>
              <a:t> أمام الإجابة الصحيحة، وعلامة (</a:t>
            </a:r>
            <a:r>
              <a:rPr lang="en-US" sz="4000" b="1" dirty="0">
                <a:latin typeface="Calibri" pitchFamily="34" charset="0"/>
              </a:rPr>
              <a:t>X</a:t>
            </a:r>
            <a:r>
              <a:rPr lang="ar-EG" sz="4000" b="1" dirty="0">
                <a:latin typeface="Calibri" pitchFamily="34" charset="0"/>
              </a:rPr>
              <a:t>) أمام الإجابة غير الصحيحة فيما يأتي: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/>
          <p:nvPr/>
        </p:nvSpPr>
        <p:spPr>
          <a:xfrm>
            <a:off x="323850" y="4191000"/>
            <a:ext cx="8256588" cy="5857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              </a:t>
            </a: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				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        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Oval 19"/>
          <p:cNvSpPr/>
          <p:nvPr/>
        </p:nvSpPr>
        <p:spPr>
          <a:xfrm>
            <a:off x="1823740" y="3576156"/>
            <a:ext cx="2215622" cy="21718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1370978" y="3731076"/>
            <a:ext cx="304571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FFFF00"/>
                </a:solidFill>
                <a:latin typeface="Calibri" pitchFamily="34" charset="0"/>
                <a:sym typeface="Wingdings" panose="05000000000000000000" pitchFamily="2" charset="2"/>
              </a:rPr>
              <a:t></a:t>
            </a:r>
            <a:endParaRPr lang="ar-EG" sz="115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D6E27622-C4D9-4D61-A2A2-2AAB3D975589}"/>
              </a:ext>
            </a:extLst>
          </p:cNvPr>
          <p:cNvSpPr/>
          <p:nvPr/>
        </p:nvSpPr>
        <p:spPr>
          <a:xfrm>
            <a:off x="1100728" y="843674"/>
            <a:ext cx="7464822" cy="215008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571500" lvl="0" indent="-571500" algn="ctr">
              <a:buFont typeface="Wingdings" pitchFamily="2" charset="2"/>
              <a:buChar char="v"/>
            </a:pPr>
            <a:r>
              <a:rPr lang="ar-EG" sz="3600" b="1" dirty="0">
                <a:solidFill>
                  <a:srgbClr val="000099"/>
                </a:solidFill>
                <a:latin typeface="Calibri" pitchFamily="34" charset="0"/>
              </a:rPr>
              <a:t>عند فتح المعلبات ينبغي حفظها في الثلاجة واستهلاكها خلال سبعة أيام</a:t>
            </a:r>
            <a:endParaRPr lang="en-US" sz="3600" dirty="0">
              <a:solidFill>
                <a:srgbClr val="000099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/>
          <p:nvPr/>
        </p:nvSpPr>
        <p:spPr>
          <a:xfrm>
            <a:off x="323850" y="4191000"/>
            <a:ext cx="8256588" cy="5857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              </a:t>
            </a: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				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        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Oval 19"/>
          <p:cNvSpPr/>
          <p:nvPr/>
        </p:nvSpPr>
        <p:spPr>
          <a:xfrm>
            <a:off x="1458656" y="3429000"/>
            <a:ext cx="2215622" cy="2171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1043608" y="3657264"/>
            <a:ext cx="304571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FFFF00"/>
                </a:solidFill>
                <a:latin typeface="Calibri" pitchFamily="34" charset="0"/>
                <a:sym typeface="Wingdings" panose="05000000000000000000" pitchFamily="2" charset="2"/>
              </a:rPr>
              <a:t></a:t>
            </a:r>
            <a:endParaRPr lang="ar-EG" sz="115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451B5C8C-AB19-4F49-8FE3-45A49E3F6F4E}"/>
              </a:ext>
            </a:extLst>
          </p:cNvPr>
          <p:cNvSpPr/>
          <p:nvPr/>
        </p:nvSpPr>
        <p:spPr>
          <a:xfrm>
            <a:off x="1259632" y="844804"/>
            <a:ext cx="7056784" cy="2088232"/>
          </a:xfrm>
          <a:prstGeom prst="ellips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lvl="0" indent="-571500" algn="ctr">
              <a:buFont typeface="Wingdings" pitchFamily="2" charset="2"/>
              <a:buChar char="v"/>
            </a:pPr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التعليب مفيد ولكنه يؤثر على النكهة والفيتامينات</a:t>
            </a:r>
            <a:endParaRPr lang="en-US" sz="40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/>
          <p:nvPr/>
        </p:nvSpPr>
        <p:spPr>
          <a:xfrm>
            <a:off x="323850" y="4191000"/>
            <a:ext cx="8256588" cy="5857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              </a:t>
            </a: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				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        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Oval 19"/>
          <p:cNvSpPr/>
          <p:nvPr/>
        </p:nvSpPr>
        <p:spPr>
          <a:xfrm>
            <a:off x="1619672" y="3562112"/>
            <a:ext cx="2215622" cy="2171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1204624" y="3717032"/>
            <a:ext cx="304571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FFFF00"/>
                </a:solidFill>
                <a:latin typeface="Calibri" pitchFamily="34" charset="0"/>
                <a:sym typeface="Wingdings 2" pitchFamily="18" charset="2"/>
              </a:rPr>
              <a:t></a:t>
            </a:r>
            <a:endParaRPr lang="ar-EG" sz="115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1676B7D-39D6-48E6-99F5-2800268CEE8C}"/>
              </a:ext>
            </a:extLst>
          </p:cNvPr>
          <p:cNvSpPr/>
          <p:nvPr/>
        </p:nvSpPr>
        <p:spPr>
          <a:xfrm>
            <a:off x="793264" y="483032"/>
            <a:ext cx="7752854" cy="2099948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571500" lvl="0" indent="-571500" algn="ctr">
              <a:buFont typeface="Wingdings" pitchFamily="2" charset="2"/>
              <a:buChar char="v"/>
            </a:pPr>
            <a:r>
              <a:rPr lang="ar-EG" sz="3600" b="1" dirty="0">
                <a:solidFill>
                  <a:srgbClr val="000099"/>
                </a:solidFill>
                <a:latin typeface="Calibri" pitchFamily="34" charset="0"/>
              </a:rPr>
              <a:t>ينبغي تجنب المعلبات التي يظهر عليها الاعوجاج أو الانتفاخ</a:t>
            </a:r>
            <a:endParaRPr lang="en-US" sz="3600" dirty="0">
              <a:solidFill>
                <a:srgbClr val="000099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20DE51E-4DE3-42ED-B57D-0E7EC9E9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0" y="2060848"/>
            <a:ext cx="3456384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Punched Tape 9"/>
          <p:cNvSpPr/>
          <p:nvPr/>
        </p:nvSpPr>
        <p:spPr>
          <a:xfrm>
            <a:off x="3186712" y="496740"/>
            <a:ext cx="5297812" cy="1417275"/>
          </a:xfrm>
          <a:prstGeom prst="accentBorderCallout2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2" name="TextBox 1"/>
          <p:cNvSpPr txBox="1"/>
          <p:nvPr/>
        </p:nvSpPr>
        <p:spPr>
          <a:xfrm>
            <a:off x="3186712" y="692697"/>
            <a:ext cx="5572164" cy="120032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المُعَلَّبَاتُ الْغِذَائيَّةُ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5832648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331640" y="1356154"/>
            <a:ext cx="6120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EG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الطالب يحتاج إلى توظيف مهارات القراءة الصامتة في كل ما يقرؤه، كالتعليمات والإرشادات وأوراق العمل وأسئلة الاختبار، وبالتالي فالقراءة الصامتة أكثر استخداماً في حياة الإنسان.</a:t>
            </a:r>
            <a:endParaRPr lang="en-US" sz="40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21531" y="1124744"/>
            <a:ext cx="7500937" cy="4285861"/>
            <a:chOff x="928662" y="1357298"/>
            <a:chExt cx="7500990" cy="42862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928662" y="1357298"/>
              <a:ext cx="7500990" cy="428628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srgbClr val="002060"/>
                </a:solidFill>
              </a:endParaRPr>
            </a:p>
          </p:txBody>
        </p:sp>
        <p:sp>
          <p:nvSpPr>
            <p:cNvPr id="28677" name="TextBox 4"/>
            <p:cNvSpPr txBox="1">
              <a:spLocks noChangeArrowheads="1"/>
            </p:cNvSpPr>
            <p:nvPr/>
          </p:nvSpPr>
          <p:spPr bwMode="auto">
            <a:xfrm>
              <a:off x="1571604" y="2519788"/>
              <a:ext cx="6429420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44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85874" y="2390580"/>
            <a:ext cx="6572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 dirty="0">
                <a:latin typeface="Calibri" pitchFamily="34" charset="0"/>
              </a:rPr>
              <a:t>ج- أَتَصَفَّحُ النَّصَّ، ثم أستخرج مِنْهُ ما يأتي:</a:t>
            </a:r>
            <a:endParaRPr lang="en-US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97060"/>
              </p:ext>
            </p:extLst>
          </p:nvPr>
        </p:nvGraphicFramePr>
        <p:xfrm>
          <a:off x="755010" y="1052736"/>
          <a:ext cx="7633414" cy="446928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1908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244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4" marR="617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4" marR="617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4" marR="617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4" marR="617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684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4" marR="617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4" marR="617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4" marR="617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4" marR="6178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60232" y="3706868"/>
            <a:ext cx="2143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   التَّعليب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0563" y="3706868"/>
            <a:ext cx="2143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غليُها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8633" y="3739679"/>
            <a:ext cx="2143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شِرَاء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3673327"/>
            <a:ext cx="2143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أَوْعية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660232" y="1196752"/>
            <a:ext cx="15298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من وسائل            حفظ الأطعمة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643439" y="1268760"/>
            <a:ext cx="18727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كلمة بمعنى طهو الطعام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72891" y="1412776"/>
            <a:ext cx="2143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كلمة تحوي </a:t>
            </a:r>
          </a:p>
          <a:p>
            <a:pPr algn="ctr"/>
            <a:r>
              <a:rPr lang="ar-E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همزة متطرفة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11560" y="1412776"/>
            <a:ext cx="2143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جمع </a:t>
            </a:r>
          </a:p>
          <a:p>
            <a:pPr algn="ctr"/>
            <a:r>
              <a:rPr lang="ar-E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تكسير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25"/>
          <p:cNvSpPr/>
          <p:nvPr/>
        </p:nvSpPr>
        <p:spPr>
          <a:xfrm>
            <a:off x="627063" y="549275"/>
            <a:ext cx="7983537" cy="1439863"/>
          </a:xfrm>
          <a:prstGeom prst="flowChartTerminator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84213" y="764704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000099"/>
                </a:solidFill>
                <a:latin typeface="Calibri" pitchFamily="34" charset="0"/>
              </a:rPr>
              <a:t>د- ما الأمور الواجب مراعاتها عند شراء المعلبات الغذائية:</a:t>
            </a:r>
            <a:endParaRPr lang="ar-EG" sz="36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910419" y="2239975"/>
            <a:ext cx="741682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justLow">
              <a:buFontTx/>
              <a:buChar char="-"/>
            </a:pPr>
            <a:r>
              <a:rPr lang="ar-EG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التَّأكُّدُ مِنْ أَنَّ مدة الصَّلاحِيَّةِ للْمُنْتَجِ لا تَزَالُ سَاريةَ الْمَفْعُولِ</a:t>
            </a:r>
          </a:p>
          <a:p>
            <a:pPr marL="571500" indent="-571500" algn="justLow">
              <a:buFontTx/>
              <a:buChar char="-"/>
            </a:pPr>
            <a:r>
              <a:rPr lang="ar-EG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تَجنُّبِ الْمُعَلَّباتِ الَّتي يَظْهَرُ عَلَيْهَا الإعْوِجاجُ أو الانتفاخ</a:t>
            </a:r>
          </a:p>
          <a:p>
            <a:pPr marL="571500" indent="-571500" algn="justLow">
              <a:buFontTx/>
              <a:buChar char="-"/>
            </a:pPr>
            <a:r>
              <a:rPr lang="ar-EG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الانْتِباهُ عِنْد شِراءِ الأغْذِيَةِ الَّتي تُرِكَتْ دُونَ تَبْريدٍ وقد كُتِبَ عَلَيْهَا (تُحْفَظُ مُبَرَّدةً أوْ مُجمَّدَةً).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/>
          <p:cNvSpPr/>
          <p:nvPr/>
        </p:nvSpPr>
        <p:spPr bwMode="auto">
          <a:xfrm>
            <a:off x="833320" y="1916831"/>
            <a:ext cx="7477360" cy="302433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166639" y="2544968"/>
            <a:ext cx="67102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5400" b="1" dirty="0">
                <a:latin typeface="Calibri" pitchFamily="34" charset="0"/>
              </a:rPr>
              <a:t>2- أقرأ النص قراءة جهرية مع مراعاة مهاراتها.</a:t>
            </a:r>
            <a:endParaRPr lang="en-US" sz="5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381132B-8EEC-465A-BD34-BA4385EB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" b="100000" l="864" r="98964">
                        <a14:foregroundMark x1="15544" y1="14806" x2="15544" y2="14806"/>
                        <a14:foregroundMark x1="25907" y1="14806" x2="25907" y2="14806"/>
                        <a14:foregroundMark x1="3109" y1="17768" x2="3109" y2="17768"/>
                        <a14:foregroundMark x1="70984" y1="80410" x2="70984" y2="80410"/>
                        <a14:foregroundMark x1="81865" y1="86105" x2="81865" y2="86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0250" y="620688"/>
            <a:ext cx="7032150" cy="5472608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1140250" y="1515269"/>
            <a:ext cx="6384078" cy="353943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571500" indent="-571500" rtl="1">
              <a:buFont typeface="Wingdings" pitchFamily="2" charset="2"/>
              <a:buChar char="v"/>
            </a:pPr>
            <a:r>
              <a:rPr lang="ar-EG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مهارات القراءة الجهرية:</a:t>
            </a:r>
          </a:p>
          <a:p>
            <a:pPr marL="571500" indent="-571500" rtl="1">
              <a:buFont typeface="Wingdings" pitchFamily="2" charset="2"/>
              <a:buChar char="ü"/>
            </a:pPr>
            <a:r>
              <a:rPr lang="ar-EG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وضوح الصوت</a:t>
            </a:r>
          </a:p>
          <a:p>
            <a:pPr marL="571500" indent="-571500" rtl="1">
              <a:buFont typeface="Wingdings" pitchFamily="2" charset="2"/>
              <a:buChar char="ü"/>
            </a:pPr>
            <a:r>
              <a:rPr lang="ar-EG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الطلاقة</a:t>
            </a:r>
          </a:p>
          <a:p>
            <a:pPr marL="571500" indent="-571500" rtl="1">
              <a:buFont typeface="Wingdings" pitchFamily="2" charset="2"/>
              <a:buChar char="ü"/>
            </a:pPr>
            <a:r>
              <a:rPr lang="ar-EG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تمثيل المعنى</a:t>
            </a:r>
          </a:p>
          <a:p>
            <a:pPr marL="571500" indent="-571500" rtl="1">
              <a:buFont typeface="Wingdings" pitchFamily="2" charset="2"/>
              <a:buChar char="ü"/>
            </a:pPr>
            <a:r>
              <a:rPr lang="ar-EG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سلامة النطق</a:t>
            </a:r>
          </a:p>
          <a:p>
            <a:pPr marL="571500" indent="-571500" rtl="1">
              <a:buFont typeface="Wingdings" pitchFamily="2" charset="2"/>
              <a:buChar char="ü"/>
            </a:pPr>
            <a:r>
              <a:rPr lang="ar-EG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صحة الضبط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3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5341" y="1484679"/>
            <a:ext cx="6067019" cy="2014597"/>
          </a:xfrm>
          <a:prstGeom prst="cloudCallout">
            <a:avLst>
              <a:gd name="adj1" fmla="val 32521"/>
              <a:gd name="adj2" fmla="val 906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80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a typeface="Times New Roman" pitchFamily="18" charset="0"/>
              </a:rPr>
              <a:t>أُنَمِّي لُغتِي</a:t>
            </a:r>
            <a:endParaRPr lang="ar-EG" sz="8800" dirty="0">
              <a:ln>
                <a:solidFill>
                  <a:srgbClr val="FF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10" name="صورة 9" descr="yyy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549450"/>
            <a:ext cx="2553333" cy="28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44824"/>
            <a:ext cx="6143668" cy="286232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1- أَمْلأُ الْفَراغاتِ في الْجَدْولِ أَدْناهُ بإِحدى الْكلماتِ الآتيةِ:</a:t>
            </a:r>
            <a:endParaRPr lang="en-US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52486A38-41C2-4D0A-8D37-58FC68407FC6}"/>
              </a:ext>
            </a:extLst>
          </p:cNvPr>
          <p:cNvSpPr/>
          <p:nvPr/>
        </p:nvSpPr>
        <p:spPr>
          <a:xfrm>
            <a:off x="1187624" y="1700808"/>
            <a:ext cx="6912768" cy="352839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endParaRPr lang="ar-EG" sz="5400" b="1" dirty="0">
              <a:solidFill>
                <a:prstClr val="black"/>
              </a:solidFill>
              <a:latin typeface="Calibri" pitchFamily="34" charset="0"/>
            </a:endParaRPr>
          </a:p>
          <a:p>
            <a:pPr lvl="0" algn="ctr"/>
            <a:r>
              <a:rPr lang="ar-EG" sz="5400" b="1" dirty="0">
                <a:solidFill>
                  <a:prstClr val="black"/>
                </a:solidFill>
                <a:latin typeface="Calibri" pitchFamily="34" charset="0"/>
              </a:rPr>
              <a:t>الْمَرَضُ – الانْحِنَاءُ وَعَدَمُ الاسْتواءِ – النَّفعُ وَالصَّلاحُ – الْغَلْقُ – السَّائلُ</a:t>
            </a:r>
            <a:endParaRPr lang="en-US" sz="5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46154"/>
              </p:ext>
            </p:extLst>
          </p:nvPr>
        </p:nvGraphicFramePr>
        <p:xfrm>
          <a:off x="898451" y="813876"/>
          <a:ext cx="7632848" cy="510359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51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377"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2708"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505"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43500" y="2211388"/>
            <a:ext cx="3643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   </a:t>
            </a:r>
            <a:r>
              <a:rPr lang="ar-EG" sz="3200" b="1" dirty="0">
                <a:latin typeface="Calibri" pitchFamily="34" charset="0"/>
              </a:rPr>
              <a:t>الْعُبُوَّاتُ مُحْكَمَةُ </a:t>
            </a:r>
            <a:r>
              <a:rPr lang="ar-EG" sz="3200" b="1" u="sng" dirty="0">
                <a:latin typeface="Calibri" pitchFamily="34" charset="0"/>
              </a:rPr>
              <a:t>الْقَفْلِ</a:t>
            </a:r>
            <a:r>
              <a:rPr lang="ar-EG" sz="3200" b="1" dirty="0">
                <a:latin typeface="Calibri" pitchFamily="34" charset="0"/>
              </a:rPr>
              <a:t>.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5616" y="2230438"/>
            <a:ext cx="124182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الْفَتْح</a:t>
            </a:r>
            <a:endParaRPr lang="ar-EG" sz="44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71800" y="2211388"/>
            <a:ext cx="2143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الْغَلْقُ</a:t>
            </a:r>
            <a:endParaRPr lang="ar-EG" sz="4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43499" y="4043716"/>
            <a:ext cx="36433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 </a:t>
            </a:r>
            <a:r>
              <a:rPr lang="ar-EG" sz="3200" b="1" dirty="0">
                <a:latin typeface="Calibri" pitchFamily="34" charset="0"/>
              </a:rPr>
              <a:t>الْمُعَامَلَةُ الْحراريَّةُ لِلْمُعلَّباتِ تَقْضي عَلَى </a:t>
            </a:r>
            <a:r>
              <a:rPr lang="ar-EG" sz="3200" b="1" u="sng" dirty="0">
                <a:latin typeface="Calibri" pitchFamily="34" charset="0"/>
              </a:rPr>
              <a:t>الْفَسادِ</a:t>
            </a:r>
            <a:r>
              <a:rPr lang="ar-EG" sz="3200" b="1" dirty="0">
                <a:latin typeface="Calibri" pitchFamily="34" charset="0"/>
              </a:rPr>
              <a:t>.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1800" y="4365104"/>
            <a:ext cx="2143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 dirty="0">
                <a:latin typeface="Calibri" pitchFamily="34" charset="0"/>
              </a:rPr>
              <a:t>الْعَطَب</a:t>
            </a:r>
            <a:endParaRPr lang="ar-EG" sz="6600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59738" y="4168019"/>
            <a:ext cx="13858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النَّفعُ وَالصَّلاُح</a:t>
            </a:r>
            <a:endParaRPr lang="ar-EG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015742" y="1025391"/>
            <a:ext cx="3643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FFFF"/>
                </a:solidFill>
              </a:rPr>
              <a:t>الْجُمْلَةُ 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905220" y="960596"/>
            <a:ext cx="2014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FFFF"/>
                </a:solidFill>
              </a:rPr>
              <a:t>مُرادِفُ الْكَلمَةِ</a:t>
            </a:r>
            <a:endParaRPr lang="ar-EG" sz="32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894580" y="963989"/>
            <a:ext cx="20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FFFF"/>
                </a:solidFill>
              </a:rPr>
              <a:t>ضِدُّ الْكَلِمَةِ</a:t>
            </a:r>
            <a:endParaRPr lang="ar-EG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50217" y="1268760"/>
            <a:ext cx="564356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5400" b="1" dirty="0">
                <a:latin typeface="Calibri" pitchFamily="34" charset="0"/>
              </a:rPr>
              <a:t>إنَّ الْحِفْظَ بالتَّعليبِ هُوَ أَحَدُ وَسَائِلِ حِفْظِ الأَغْذِيَةِ وحِمَايَتِهَا مِنَ </a:t>
            </a:r>
            <a:r>
              <a:rPr lang="ar-EG" sz="5400" b="1" dirty="0">
                <a:solidFill>
                  <a:srgbClr val="C00000"/>
                </a:solidFill>
                <a:latin typeface="Calibri" pitchFamily="34" charset="0"/>
              </a:rPr>
              <a:t>التَّلَفِ</a:t>
            </a:r>
            <a:r>
              <a:rPr lang="ar-EG" sz="5400" b="1" dirty="0">
                <a:latin typeface="Calibri" pitchFamily="34" charset="0"/>
              </a:rPr>
              <a:t> والتَّلوُّثِ وَيُعَدُّ مِنْ وَسَائِلِ حِفْظِ الغذَاءِ الْمُسْتَديمِ.</a:t>
            </a:r>
            <a:endParaRPr lang="en-US" sz="5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0093"/>
              </p:ext>
            </p:extLst>
          </p:nvPr>
        </p:nvGraphicFramePr>
        <p:xfrm>
          <a:off x="611560" y="914862"/>
          <a:ext cx="7920879" cy="5190681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750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962"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0330"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389"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43501" y="1992080"/>
            <a:ext cx="30289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 يَنْبَغي تَجَنُّبُ الْمُعَلَّباتِ الَّتي يَظْهَرُ عليها </a:t>
            </a:r>
            <a:r>
              <a:rPr lang="ar-EG" sz="3600" b="1" u="sng" dirty="0">
                <a:latin typeface="Calibri" pitchFamily="34" charset="0"/>
              </a:rPr>
              <a:t>الاعْوِجَاجُ</a:t>
            </a:r>
            <a:r>
              <a:rPr lang="ar-EG" sz="3600" b="1" dirty="0">
                <a:latin typeface="Calibri" pitchFamily="34" charset="0"/>
              </a:rPr>
              <a:t>.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9898" y="2146366"/>
            <a:ext cx="16999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latin typeface="Calibri" pitchFamily="34" charset="0"/>
              </a:rPr>
              <a:t>الاعتدالُ والاستقاُمة</a:t>
            </a:r>
            <a:endParaRPr lang="ar-EG" sz="3200" dirty="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08175" y="2146365"/>
            <a:ext cx="18638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الانْحِنَاءُ وَعَدَمُ الاسْتواءِ</a:t>
            </a:r>
            <a:endParaRPr lang="ar-EG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836294" y="4053626"/>
            <a:ext cx="364331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latin typeface="Calibri" pitchFamily="34" charset="0"/>
              </a:rPr>
              <a:t> </a:t>
            </a:r>
            <a:r>
              <a:rPr lang="ar-EG" sz="3200" b="1" dirty="0">
                <a:latin typeface="Calibri" pitchFamily="34" charset="0"/>
              </a:rPr>
              <a:t>تنْبَغي مُراعاةُ </a:t>
            </a:r>
          </a:p>
          <a:p>
            <a:pPr algn="ctr"/>
            <a:r>
              <a:rPr lang="ar-EG" sz="3200" b="1" dirty="0">
                <a:latin typeface="Calibri" pitchFamily="34" charset="0"/>
              </a:rPr>
              <a:t>سلامَةِ الْمُعَلَّباتِ حِفاظًا على </a:t>
            </a:r>
            <a:r>
              <a:rPr lang="ar-EG" sz="3200" b="1" u="sng" dirty="0">
                <a:latin typeface="Calibri" pitchFamily="34" charset="0"/>
              </a:rPr>
              <a:t>العافيةِ</a:t>
            </a:r>
            <a:r>
              <a:rPr lang="ar-EG" sz="3200" b="1" dirty="0">
                <a:latin typeface="Calibri" pitchFamily="34" charset="0"/>
              </a:rPr>
              <a:t>.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611310" y="4607623"/>
            <a:ext cx="2143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latin typeface="Calibri" pitchFamily="34" charset="0"/>
              </a:rPr>
              <a:t>الصِّحَّةُ</a:t>
            </a:r>
            <a:endParaRPr lang="ar-EG" sz="3200" dirty="0">
              <a:latin typeface="Calibri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81305" y="4596175"/>
            <a:ext cx="2143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الْمَرَضُ</a:t>
            </a:r>
            <a:endParaRPr lang="ar-EG" sz="4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5089742" y="1100085"/>
            <a:ext cx="3028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FFFF"/>
                </a:solidFill>
              </a:rPr>
              <a:t>الْجُمْلَةُ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2611310" y="1100084"/>
            <a:ext cx="2205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FFFF"/>
                </a:solidFill>
              </a:rPr>
              <a:t>مُرادِفُ الْكَلمَةِ</a:t>
            </a:r>
            <a:endParaRPr lang="ar-EG" sz="3200" dirty="0"/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84374" y="1122256"/>
            <a:ext cx="2276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FFFF"/>
                </a:solidFill>
              </a:rPr>
              <a:t>ضِدُّ الْكَلِمَةِ</a:t>
            </a:r>
            <a:endParaRPr lang="ar-EG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2532063"/>
            <a:ext cx="6929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 dirty="0">
                <a:latin typeface="Calibri" pitchFamily="34" charset="0"/>
              </a:rPr>
              <a:t>2- أَبْحَثُ في النَّصِّ عَنْ جَمْعِ كُلِّ مُفرَدٍ مِمَّا يأتي:</a:t>
            </a:r>
            <a:endParaRPr lang="en-US" sz="5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5286375" y="1071563"/>
            <a:ext cx="2428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ar-SA" sz="8800"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785938" y="4071938"/>
            <a:ext cx="3526159" cy="1643063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/>
          </a:p>
        </p:txBody>
      </p:sp>
      <p:grpSp>
        <p:nvGrpSpPr>
          <p:cNvPr id="37898" name="Group 13"/>
          <p:cNvGrpSpPr>
            <a:grpSpLocks/>
          </p:cNvGrpSpPr>
          <p:nvPr/>
        </p:nvGrpSpPr>
        <p:grpSpPr bwMode="auto">
          <a:xfrm>
            <a:off x="4617244" y="1214438"/>
            <a:ext cx="3267075" cy="1851660"/>
            <a:chOff x="1500166" y="285728"/>
            <a:chExt cx="6000792" cy="1714512"/>
          </a:xfrm>
          <a:noFill/>
        </p:grpSpPr>
        <p:sp>
          <p:nvSpPr>
            <p:cNvPr id="17" name="Wave 16"/>
            <p:cNvSpPr/>
            <p:nvPr/>
          </p:nvSpPr>
          <p:spPr>
            <a:xfrm>
              <a:off x="1500166" y="285728"/>
              <a:ext cx="6000792" cy="1714512"/>
            </a:xfrm>
            <a:prstGeom prst="wav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902" name="Rectangle 1"/>
            <p:cNvSpPr>
              <a:spLocks noChangeArrowheads="1"/>
            </p:cNvSpPr>
            <p:nvPr/>
          </p:nvSpPr>
          <p:spPr bwMode="auto">
            <a:xfrm>
              <a:off x="1714480" y="616459"/>
              <a:ext cx="5286412" cy="11114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7200" b="1" dirty="0">
                  <a:latin typeface="Calibri" pitchFamily="34" charset="0"/>
                </a:rPr>
                <a:t>مُعلَّب</a:t>
              </a:r>
              <a:endParaRPr lang="ar-EG" sz="7200" dirty="0">
                <a:latin typeface="Calibri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00250" y="4286250"/>
            <a:ext cx="30718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6600" b="1" dirty="0">
                <a:solidFill>
                  <a:schemeClr val="bg1"/>
                </a:solidFill>
                <a:latin typeface="Calibri" pitchFamily="34" charset="0"/>
              </a:rPr>
              <a:t>مُعَلَّبَاتِ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B51C97EF-6A5F-4F02-A550-A848C5C691BF}"/>
              </a:ext>
            </a:extLst>
          </p:cNvPr>
          <p:cNvSpPr/>
          <p:nvPr/>
        </p:nvSpPr>
        <p:spPr bwMode="auto">
          <a:xfrm>
            <a:off x="1727072" y="4090193"/>
            <a:ext cx="3526159" cy="1643063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/>
          </a:p>
        </p:txBody>
      </p:sp>
      <p:sp>
        <p:nvSpPr>
          <p:cNvPr id="38915" name="TextBox 7"/>
          <p:cNvSpPr txBox="1">
            <a:spLocks noChangeArrowheads="1"/>
          </p:cNvSpPr>
          <p:nvPr/>
        </p:nvSpPr>
        <p:spPr bwMode="auto">
          <a:xfrm>
            <a:off x="5286375" y="1071563"/>
            <a:ext cx="2428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ar-SA" sz="8800">
              <a:latin typeface="Calibri" pitchFamily="34" charset="0"/>
            </a:endParaRPr>
          </a:p>
        </p:txBody>
      </p:sp>
      <p:grpSp>
        <p:nvGrpSpPr>
          <p:cNvPr id="38922" name="Group 13"/>
          <p:cNvGrpSpPr>
            <a:grpSpLocks/>
          </p:cNvGrpSpPr>
          <p:nvPr/>
        </p:nvGrpSpPr>
        <p:grpSpPr bwMode="auto">
          <a:xfrm>
            <a:off x="4617244" y="1214438"/>
            <a:ext cx="3267075" cy="1851660"/>
            <a:chOff x="1500166" y="285728"/>
            <a:chExt cx="6000792" cy="1714512"/>
          </a:xfrm>
          <a:noFill/>
        </p:grpSpPr>
        <p:sp>
          <p:nvSpPr>
            <p:cNvPr id="17" name="Wave 16"/>
            <p:cNvSpPr/>
            <p:nvPr/>
          </p:nvSpPr>
          <p:spPr>
            <a:xfrm>
              <a:off x="1500166" y="285728"/>
              <a:ext cx="6000792" cy="1714512"/>
            </a:xfrm>
            <a:prstGeom prst="wav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926" name="Rectangle 1"/>
            <p:cNvSpPr>
              <a:spLocks noChangeArrowheads="1"/>
            </p:cNvSpPr>
            <p:nvPr/>
          </p:nvSpPr>
          <p:spPr bwMode="auto">
            <a:xfrm>
              <a:off x="1714480" y="616459"/>
              <a:ext cx="5286412" cy="11114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7200" b="1" dirty="0">
                  <a:latin typeface="Calibri" pitchFamily="34" charset="0"/>
                </a:rPr>
                <a:t>فيتامين</a:t>
              </a:r>
              <a:endParaRPr lang="ar-EG" sz="7200" dirty="0">
                <a:latin typeface="Calibri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00250" y="4357688"/>
            <a:ext cx="30718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6600" b="1" dirty="0">
                <a:solidFill>
                  <a:schemeClr val="bg1"/>
                </a:solidFill>
                <a:latin typeface="Calibri" pitchFamily="34" charset="0"/>
              </a:rPr>
              <a:t>فيتاميناتُ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3634D9F0-F22D-442A-9621-73F22A625853}"/>
              </a:ext>
            </a:extLst>
          </p:cNvPr>
          <p:cNvSpPr/>
          <p:nvPr/>
        </p:nvSpPr>
        <p:spPr bwMode="auto">
          <a:xfrm>
            <a:off x="1785938" y="4071938"/>
            <a:ext cx="3526159" cy="1643063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/>
          </a:p>
        </p:txBody>
      </p:sp>
      <p:sp>
        <p:nvSpPr>
          <p:cNvPr id="39939" name="TextBox 7"/>
          <p:cNvSpPr txBox="1">
            <a:spLocks noChangeArrowheads="1"/>
          </p:cNvSpPr>
          <p:nvPr/>
        </p:nvSpPr>
        <p:spPr bwMode="auto">
          <a:xfrm>
            <a:off x="5286375" y="1071563"/>
            <a:ext cx="2428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ar-SA" sz="8800">
              <a:latin typeface="Calibri" pitchFamily="34" charset="0"/>
            </a:endParaRPr>
          </a:p>
        </p:txBody>
      </p:sp>
      <p:grpSp>
        <p:nvGrpSpPr>
          <p:cNvPr id="39946" name="Group 13"/>
          <p:cNvGrpSpPr>
            <a:grpSpLocks/>
          </p:cNvGrpSpPr>
          <p:nvPr/>
        </p:nvGrpSpPr>
        <p:grpSpPr bwMode="auto">
          <a:xfrm>
            <a:off x="4617244" y="1214438"/>
            <a:ext cx="3267075" cy="1851660"/>
            <a:chOff x="1500166" y="285728"/>
            <a:chExt cx="6000792" cy="1714512"/>
          </a:xfrm>
          <a:noFill/>
        </p:grpSpPr>
        <p:sp>
          <p:nvSpPr>
            <p:cNvPr id="17" name="Wave 16"/>
            <p:cNvSpPr/>
            <p:nvPr/>
          </p:nvSpPr>
          <p:spPr>
            <a:xfrm>
              <a:off x="1500166" y="285728"/>
              <a:ext cx="6000792" cy="1714512"/>
            </a:xfrm>
            <a:prstGeom prst="wav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950" name="Rectangle 1"/>
            <p:cNvSpPr>
              <a:spLocks noChangeArrowheads="1"/>
            </p:cNvSpPr>
            <p:nvPr/>
          </p:nvSpPr>
          <p:spPr bwMode="auto">
            <a:xfrm>
              <a:off x="2035221" y="616459"/>
              <a:ext cx="5286412" cy="11114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7200" b="1" dirty="0">
                  <a:latin typeface="Calibri" pitchFamily="34" charset="0"/>
                </a:rPr>
                <a:t> وعاءٌ</a:t>
              </a:r>
              <a:endParaRPr lang="ar-EG" sz="7200" dirty="0">
                <a:latin typeface="Calibri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00250" y="4286250"/>
            <a:ext cx="3071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7200" b="1">
                <a:solidFill>
                  <a:schemeClr val="bg1"/>
                </a:solidFill>
                <a:latin typeface="Calibri" pitchFamily="34" charset="0"/>
              </a:rPr>
              <a:t>أَوْعية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D4A4C767-6EC4-4892-87AB-2577EA4CA724}"/>
              </a:ext>
            </a:extLst>
          </p:cNvPr>
          <p:cNvSpPr/>
          <p:nvPr/>
        </p:nvSpPr>
        <p:spPr bwMode="auto">
          <a:xfrm>
            <a:off x="1785938" y="4071938"/>
            <a:ext cx="3526159" cy="1643063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/>
          </a:p>
        </p:txBody>
      </p:sp>
      <p:sp>
        <p:nvSpPr>
          <p:cNvPr id="40963" name="TextBox 7"/>
          <p:cNvSpPr txBox="1">
            <a:spLocks noChangeArrowheads="1"/>
          </p:cNvSpPr>
          <p:nvPr/>
        </p:nvSpPr>
        <p:spPr bwMode="auto">
          <a:xfrm>
            <a:off x="5286375" y="1071563"/>
            <a:ext cx="2428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ar-SA" sz="8800">
              <a:latin typeface="Calibri" pitchFamily="34" charset="0"/>
            </a:endParaRPr>
          </a:p>
        </p:txBody>
      </p:sp>
      <p:grpSp>
        <p:nvGrpSpPr>
          <p:cNvPr id="40970" name="Group 13"/>
          <p:cNvGrpSpPr>
            <a:grpSpLocks/>
          </p:cNvGrpSpPr>
          <p:nvPr/>
        </p:nvGrpSpPr>
        <p:grpSpPr bwMode="auto">
          <a:xfrm>
            <a:off x="4617244" y="1214438"/>
            <a:ext cx="3267075" cy="1851660"/>
            <a:chOff x="1500166" y="285728"/>
            <a:chExt cx="6000792" cy="1714512"/>
          </a:xfrm>
          <a:noFill/>
        </p:grpSpPr>
        <p:sp>
          <p:nvSpPr>
            <p:cNvPr id="17" name="Wave 16"/>
            <p:cNvSpPr/>
            <p:nvPr/>
          </p:nvSpPr>
          <p:spPr>
            <a:xfrm>
              <a:off x="1500166" y="285728"/>
              <a:ext cx="6000792" cy="1714512"/>
            </a:xfrm>
            <a:prstGeom prst="wav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974" name="Rectangle 1"/>
            <p:cNvSpPr>
              <a:spLocks noChangeArrowheads="1"/>
            </p:cNvSpPr>
            <p:nvPr/>
          </p:nvSpPr>
          <p:spPr bwMode="auto">
            <a:xfrm>
              <a:off x="1679490" y="616459"/>
              <a:ext cx="5286412" cy="11114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7200" b="1" dirty="0">
                  <a:latin typeface="Calibri" pitchFamily="34" charset="0"/>
                </a:rPr>
                <a:t>عبوة	</a:t>
              </a:r>
              <a:endParaRPr lang="ar-EG" sz="7200" dirty="0">
                <a:latin typeface="Calibri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00250" y="4214813"/>
            <a:ext cx="3071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8000" b="1" dirty="0">
                <a:solidFill>
                  <a:schemeClr val="bg1"/>
                </a:solidFill>
                <a:latin typeface="Calibri" pitchFamily="34" charset="0"/>
              </a:rPr>
              <a:t>عُبُوَّات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5ABC8DF8-0546-4FED-B0D5-99C6DAD536E4}"/>
              </a:ext>
            </a:extLst>
          </p:cNvPr>
          <p:cNvSpPr/>
          <p:nvPr/>
        </p:nvSpPr>
        <p:spPr>
          <a:xfrm>
            <a:off x="755576" y="1052736"/>
            <a:ext cx="7560840" cy="432048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5400" b="1" dirty="0">
              <a:ln>
                <a:solidFill>
                  <a:srgbClr val="FF0000"/>
                </a:solidFill>
              </a:ln>
              <a:solidFill>
                <a:srgbClr val="0000FF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rPr>
              <a:t>3- أَدُلُّ في النَّصِّ على الأَلْفَاظِ الَّتي تُشَكِّلُ حَقْلاً مُعْجَميًّا لِلغِذاءِ، وَأَكْتُبُها 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D1225F2-026C-440B-BD50-1EF4AFC50C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836712"/>
            <a:ext cx="7488832" cy="504056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63AFE4-6D04-448E-B763-23645ADD4A1A}"/>
              </a:ext>
            </a:extLst>
          </p:cNvPr>
          <p:cNvSpPr txBox="1"/>
          <p:nvPr/>
        </p:nvSpPr>
        <p:spPr>
          <a:xfrm>
            <a:off x="3563888" y="2079719"/>
            <a:ext cx="5328592" cy="255454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الأطعمة</a:t>
            </a:r>
          </a:p>
          <a:p>
            <a:pPr algn="ctr"/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اللحوم</a:t>
            </a:r>
          </a:p>
          <a:p>
            <a:pPr algn="ctr"/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النكهة</a:t>
            </a:r>
          </a:p>
          <a:p>
            <a:pPr algn="ctr"/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الطازجة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BEB9519-AEE3-479D-84B9-284957096744}"/>
              </a:ext>
            </a:extLst>
          </p:cNvPr>
          <p:cNvSpPr txBox="1"/>
          <p:nvPr/>
        </p:nvSpPr>
        <p:spPr>
          <a:xfrm>
            <a:off x="1331640" y="2098591"/>
            <a:ext cx="38519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الفيتامينات</a:t>
            </a:r>
          </a:p>
          <a:p>
            <a:pPr algn="ctr"/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الحليب</a:t>
            </a:r>
          </a:p>
          <a:p>
            <a:pPr algn="ctr"/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اللون</a:t>
            </a:r>
          </a:p>
          <a:p>
            <a:pPr algn="ctr"/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المجففة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E8AA79BD-CF1F-419F-A5DA-C2C2A3BA50ED}"/>
              </a:ext>
            </a:extLst>
          </p:cNvPr>
          <p:cNvSpPr/>
          <p:nvPr/>
        </p:nvSpPr>
        <p:spPr>
          <a:xfrm>
            <a:off x="755576" y="1052736"/>
            <a:ext cx="7560840" cy="432048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5400" b="1" dirty="0">
              <a:ln>
                <a:solidFill>
                  <a:srgbClr val="FF0000"/>
                </a:solidFill>
              </a:ln>
              <a:solidFill>
                <a:srgbClr val="0000FF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rPr>
              <a:t>3- أستعين بمعجمي اللغوي؛ لأبحث عن معنى الكلمة الملونة: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7313" y="714375"/>
            <a:ext cx="67865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ar-EG" sz="5400" b="1" dirty="0">
                <a:latin typeface="Calibri" pitchFamily="34" charset="0"/>
              </a:rPr>
              <a:t> يَنْبَغي</a:t>
            </a:r>
            <a:r>
              <a:rPr lang="ar-EG" sz="5400" b="1" dirty="0">
                <a:solidFill>
                  <a:srgbClr val="C00000"/>
                </a:solidFill>
                <a:latin typeface="Calibri" pitchFamily="34" charset="0"/>
              </a:rPr>
              <a:t> تَوَخِّي </a:t>
            </a:r>
            <a:r>
              <a:rPr lang="ar-EG" sz="5400" b="1" dirty="0">
                <a:latin typeface="Calibri" pitchFamily="34" charset="0"/>
              </a:rPr>
              <a:t>الْحذرِ عِنْدَ اسْتِخْدامِ الْمُعَلَّباتِ الغذائِيَّةِ.</a:t>
            </a:r>
            <a:endParaRPr lang="en-US" sz="5400" dirty="0">
              <a:latin typeface="Calibri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715000" y="2643188"/>
            <a:ext cx="2500313" cy="1357312"/>
            <a:chOff x="5214942" y="2857496"/>
            <a:chExt cx="2786082" cy="1643074"/>
          </a:xfrm>
        </p:grpSpPr>
        <p:sp>
          <p:nvSpPr>
            <p:cNvPr id="8" name="Oval 7"/>
            <p:cNvSpPr/>
            <p:nvPr/>
          </p:nvSpPr>
          <p:spPr>
            <a:xfrm>
              <a:off x="5214942" y="2857496"/>
              <a:ext cx="2786082" cy="164307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solidFill>
                  <a:schemeClr val="bg1"/>
                </a:solidFill>
              </a:endParaRPr>
            </a:p>
          </p:txBody>
        </p:sp>
        <p:sp>
          <p:nvSpPr>
            <p:cNvPr id="45066" name="TextBox 6"/>
            <p:cNvSpPr txBox="1">
              <a:spLocks noChangeArrowheads="1"/>
            </p:cNvSpPr>
            <p:nvPr/>
          </p:nvSpPr>
          <p:spPr bwMode="auto">
            <a:xfrm>
              <a:off x="5214942" y="3116929"/>
              <a:ext cx="2635042" cy="1117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5400" b="1" dirty="0">
                  <a:solidFill>
                    <a:schemeClr val="bg1"/>
                  </a:solidFill>
                  <a:latin typeface="Calibri" pitchFamily="34" charset="0"/>
                </a:rPr>
                <a:t>توَخِّي</a:t>
              </a:r>
              <a:endParaRPr lang="ar-EG" sz="5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35906" y="4941168"/>
            <a:ext cx="6072187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ar-EG" sz="4800" b="1" dirty="0">
                <a:solidFill>
                  <a:srgbClr val="002060"/>
                </a:solidFill>
                <a:latin typeface="Calibri" pitchFamily="34" charset="0"/>
              </a:rPr>
              <a:t>التوخي: الطلب والتحري.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5101" y="1720840"/>
            <a:ext cx="57137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5400" b="1" dirty="0">
                <a:latin typeface="Calibri" pitchFamily="34" charset="0"/>
              </a:rPr>
              <a:t>وَيُقْصَدُ بِحِفْظِ الأَغْذيةِ بِالتَّعْليبِ، تَعْبِئَتُها بِطَريقةٍ تقنية حَدِيثَةٍ دَاخِلَ عُبُوَّاتٍ مُنَاسِبَةٍ مُحْكَمَةِ القَفْلِ.</a:t>
            </a:r>
            <a:endParaRPr lang="en-US" sz="5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تعدد المستندات 9">
            <a:extLst>
              <a:ext uri="{FF2B5EF4-FFF2-40B4-BE49-F238E27FC236}">
                <a16:creationId xmlns:a16="http://schemas.microsoft.com/office/drawing/2014/main" id="{1551B2F6-6DAC-4B58-B256-B21EF3A8C00D}"/>
              </a:ext>
            </a:extLst>
          </p:cNvPr>
          <p:cNvSpPr/>
          <p:nvPr/>
        </p:nvSpPr>
        <p:spPr>
          <a:xfrm>
            <a:off x="1547664" y="1484784"/>
            <a:ext cx="6624736" cy="3384376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آتي بالمطلوب ثم أضعه في جملة مفيدة: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853605"/>
              </p:ext>
            </p:extLst>
          </p:nvPr>
        </p:nvGraphicFramePr>
        <p:xfrm>
          <a:off x="755576" y="548680"/>
          <a:ext cx="7488832" cy="550374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208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886"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238"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342"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9523"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9523"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96136" y="1245528"/>
            <a:ext cx="2846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latin typeface="Calibri" pitchFamily="34" charset="0"/>
              </a:rPr>
              <a:t>جمع (تقنية)</a:t>
            </a:r>
            <a:endParaRPr lang="ar-EG" sz="3200" dirty="0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592" y="1178749"/>
            <a:ext cx="3483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  <a:latin typeface="Calibri" pitchFamily="34" charset="0"/>
              </a:rPr>
              <a:t>يجب علينا استخدام</a:t>
            </a:r>
          </a:p>
          <a:p>
            <a:pPr algn="ctr"/>
            <a:r>
              <a:rPr lang="ar-EG" sz="2800" b="1" dirty="0">
                <a:solidFill>
                  <a:srgbClr val="FF0000"/>
                </a:solidFill>
                <a:latin typeface="Calibri" pitchFamily="34" charset="0"/>
              </a:rPr>
              <a:t> التقنيات الحديثة في حياتنا</a:t>
            </a:r>
            <a:endParaRPr lang="ar-EG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02990" y="1300395"/>
            <a:ext cx="2143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تقنيات</a:t>
            </a:r>
            <a:endParaRPr lang="ar-EG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6136" y="2204864"/>
            <a:ext cx="28466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latin typeface="Calibri" pitchFamily="34" charset="0"/>
              </a:rPr>
              <a:t>مفرد </a:t>
            </a:r>
          </a:p>
          <a:p>
            <a:pPr algn="ctr"/>
            <a:r>
              <a:rPr lang="ar-EG" sz="3200" b="1" dirty="0">
                <a:latin typeface="Calibri" pitchFamily="34" charset="0"/>
              </a:rPr>
              <a:t> (الأغذية)</a:t>
            </a:r>
            <a:endParaRPr lang="ar-EG" sz="3200" dirty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04717" y="2560998"/>
            <a:ext cx="2143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الغذاء</a:t>
            </a:r>
            <a:endParaRPr lang="ar-EG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1600" y="2276872"/>
            <a:ext cx="34563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يفضل تناول </a:t>
            </a:r>
          </a:p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الغذاء المفيد</a:t>
            </a:r>
            <a:endParaRPr lang="ar-EG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681216" y="548680"/>
            <a:ext cx="2635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FFFF"/>
                </a:solidFill>
              </a:rPr>
              <a:t>المطلوب</a:t>
            </a:r>
            <a:endParaRPr lang="ar-EG" sz="3200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355976" y="550421"/>
            <a:ext cx="200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FFFFFF"/>
                </a:solidFill>
              </a:rPr>
              <a:t>الحل</a:t>
            </a:r>
            <a:endParaRPr lang="ar-EG" sz="36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859716" y="548680"/>
            <a:ext cx="1556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FFFFFF"/>
                </a:solidFill>
              </a:rPr>
              <a:t>الجملة</a:t>
            </a:r>
            <a:endParaRPr lang="ar-EG" sz="3600" dirty="0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681216" y="3850015"/>
            <a:ext cx="2846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latin typeface="Calibri" pitchFamily="34" charset="0"/>
              </a:rPr>
              <a:t>ضد (الحذر)</a:t>
            </a:r>
            <a:endParaRPr lang="ar-EG" sz="3200" dirty="0">
              <a:latin typeface="Calibri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940152" y="5085184"/>
            <a:ext cx="2338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latin typeface="Calibri" pitchFamily="34" charset="0"/>
              </a:rPr>
              <a:t>مرادف (فوائد)</a:t>
            </a:r>
            <a:endParaRPr lang="ar-EG" sz="3200" dirty="0">
              <a:latin typeface="Calibri" pitchFamily="34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304717" y="3807633"/>
            <a:ext cx="2143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الإهمال</a:t>
            </a:r>
            <a:endParaRPr lang="ar-EG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413778" y="3573016"/>
            <a:ext cx="24482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الإهمال يؤدي </a:t>
            </a:r>
          </a:p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بعواقب وخيمة</a:t>
            </a:r>
            <a:endParaRPr lang="ar-EG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183771" y="5104358"/>
            <a:ext cx="2143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فائدة</a:t>
            </a:r>
            <a:endParaRPr lang="ar-EG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043608" y="5085184"/>
            <a:ext cx="2746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فائدة اللبن عظيمة</a:t>
            </a:r>
            <a:endParaRPr lang="ar-EG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9672" y="926498"/>
            <a:ext cx="61816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4800" b="1" dirty="0">
                <a:latin typeface="Calibri" pitchFamily="34" charset="0"/>
              </a:rPr>
              <a:t>ثُمَّ مُعَامَلَتُها حَراريًّا الْمُعَامَلَةَ الكَافيةَ لِلْقضَاءِ عَلَى جَميعِ صُوَرِ الفَسَادِ الْمَيكْروبيِّ والْكِيميائيِّ لِلدَّرَجَةِ الَّتي تَسْمَحُ قَدْرَ الإِمْكَانِ بِالْمُحافَظَةِ عَلَى الصِّفَاتِ الْمَرغُوبةِ في الْغِذَاءِ.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99592" y="1052736"/>
            <a:ext cx="7488832" cy="45243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EG" sz="4800" b="1" dirty="0">
                <a:latin typeface="Calibri" pitchFamily="34" charset="0"/>
              </a:rPr>
              <a:t>وَعَلى الرُّغْمِ مِنْ فَوائِدِ التَّعليبِ إلا أنَّهُ يُؤثِّرُ عَلَى الصِّفاتِ الطَّبيعيَّةِ للغِذَاءِ؛ أي: يُؤَثِّرُ بِصِفةٍ عَامَّةٍ على جَودَةِ الْغِذَاءِ فيتأثَّرُ لَونُهُ و</a:t>
            </a:r>
            <a:r>
              <a:rPr lang="ar-EG" sz="4800" b="1" dirty="0">
                <a:solidFill>
                  <a:srgbClr val="C00000"/>
                </a:solidFill>
                <a:latin typeface="Calibri" pitchFamily="34" charset="0"/>
              </a:rPr>
              <a:t>نكهتُهُ</a:t>
            </a:r>
            <a:r>
              <a:rPr lang="ar-EG" sz="4800" b="1" dirty="0">
                <a:latin typeface="Calibri" pitchFamily="34" charset="0"/>
              </a:rPr>
              <a:t>، كَمَا تَتَأَثَّرُ </a:t>
            </a:r>
            <a:r>
              <a:rPr lang="ar-EG" sz="4800" b="1" dirty="0">
                <a:solidFill>
                  <a:srgbClr val="C00000"/>
                </a:solidFill>
                <a:latin typeface="Calibri" pitchFamily="34" charset="0"/>
              </a:rPr>
              <a:t>الْفيتاميناتُ</a:t>
            </a:r>
            <a:r>
              <a:rPr lang="ar-EG" sz="4800" b="1" dirty="0">
                <a:latin typeface="Calibri" pitchFamily="34" charset="0"/>
              </a:rPr>
              <a:t> الذَّائِبَةُ في الْماءِ بِالْمُعَامَلَةِ الْحَرارِيَّةِ.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07046" y="1340768"/>
            <a:ext cx="65299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4800" b="1" dirty="0">
                <a:latin typeface="Calibri" pitchFamily="34" charset="0"/>
              </a:rPr>
              <a:t>وَلِضَمانِ اسْتِهْلاكِ الْموادِّ الغذائيَّةِ بِصُورَةٍ آمِنَةٍ تَنْبَغي مُراعَاةُ عِدَّةِ نَواحٍ عِنْدَ شِرَاءِ الْمُعَلَّباتِ، وَمِنْ ذلكَ التَّأكُّدُ مِنْ أَنَّ مدة الصَّلاحِيَّةِ للْمُنْتَجِ لا تَزَالُ سَاريةَ الْمَفْعُولِ،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9632" y="1340768"/>
            <a:ext cx="703054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4800" b="1" dirty="0">
                <a:latin typeface="Calibri" pitchFamily="34" charset="0"/>
              </a:rPr>
              <a:t>مَعَ تَجنُّبِ الْمُعَلَّباتِ الَّتي يَظْهَرُ عَلَيْهَا الاعْوِجاجُ أو الانتفاخ، كَمَا يَنْبَغي الانْتِباهُ عِنْد شِراءِ الأغْذِيَةِ الَّتي تُرِكَتْ دُونَ تَبْريدٍ وقد كُتِبَ عَلَيْهَا (تُحْفَظُ مُبَرَّدةً أوْ مُجمَّدَةً).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868</Words>
  <Application>Microsoft Office PowerPoint</Application>
  <PresentationFormat>عرض على الشاشة (4:3)</PresentationFormat>
  <Paragraphs>145</Paragraphs>
  <Slides>51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51</vt:i4>
      </vt:variant>
    </vt:vector>
  </HeadingPairs>
  <TitlesOfParts>
    <vt:vector size="58" baseType="lpstr">
      <vt:lpstr>Arial</vt:lpstr>
      <vt:lpstr>Arial Unicode MS</vt:lpstr>
      <vt:lpstr>Calibri</vt:lpstr>
      <vt:lpstr>Times New Roman</vt:lpstr>
      <vt:lpstr>Wingdings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tamatm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السادس الابتدائي - الفصل الدراسي الثاني</dc:title>
  <cp:lastModifiedBy>Eman Adel</cp:lastModifiedBy>
  <cp:revision>167</cp:revision>
  <dcterms:created xsi:type="dcterms:W3CDTF">2012-12-12T01:25:33Z</dcterms:created>
  <dcterms:modified xsi:type="dcterms:W3CDTF">2020-12-05T19:01:25Z</dcterms:modified>
</cp:coreProperties>
</file>