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534" r:id="rId3"/>
    <p:sldId id="335" r:id="rId4"/>
    <p:sldId id="538" r:id="rId5"/>
    <p:sldId id="490" r:id="rId6"/>
    <p:sldId id="550" r:id="rId7"/>
    <p:sldId id="549" r:id="rId8"/>
    <p:sldId id="551" r:id="rId9"/>
    <p:sldId id="269" r:id="rId10"/>
    <p:sldId id="334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2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6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96" y="1440"/>
      </p:cViewPr>
      <p:guideLst>
        <p:guide orient="horz" pos="2160"/>
        <p:guide pos="3840"/>
        <p:guide orient="horz"/>
        <p:guide orient="horz" pos="2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03/06/1442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9198889" y="2670931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4199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حجة الوداع ووفاة النبي صلى الله عليه وسلم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3949700" y="1777812"/>
            <a:ext cx="428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حجة الوداع : </a:t>
            </a:r>
            <a:endParaRPr lang="en-US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09600" y="2147144"/>
            <a:ext cx="6769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 أعلن  نبينا محمد صلى الله عليه وسلم  في العام العاشر للهجرة أنه يريد الحج , فسارع المسلمين لتلبية أمره , وقدم المدينة المنورة مسلمون كثيرون يريدون الحج معه صلى الله عليه وسلم و حتى بلغ عددهم أكثر من مائة ألف , فشاء الله تعالى أن يُري نبيه محمداً ثمار دعوته التي استمرت </a:t>
            </a:r>
            <a:r>
              <a:rPr lang="ar-SY" b="1" dirty="0">
                <a:solidFill>
                  <a:srgbClr val="00B050"/>
                </a:solidFill>
                <a:latin typeface="Century Gothic" panose="020B0502020202020204" pitchFamily="34" charset="0"/>
              </a:rPr>
              <a:t>23</a:t>
            </a:r>
            <a:r>
              <a:rPr lang="ar-SY" b="1" dirty="0">
                <a:latin typeface="Century Gothic" panose="020B0502020202020204" pitchFamily="34" charset="0"/>
              </a:rPr>
              <a:t> </a:t>
            </a:r>
            <a:r>
              <a:rPr lang="ar-SY" b="1" dirty="0">
                <a:solidFill>
                  <a:srgbClr val="00B050"/>
                </a:solidFill>
                <a:latin typeface="Century Gothic" panose="020B0502020202020204" pitchFamily="34" charset="0"/>
              </a:rPr>
              <a:t>عاماً</a:t>
            </a:r>
            <a:r>
              <a:rPr lang="ar-SY" b="1" dirty="0">
                <a:latin typeface="Century Gothic" panose="020B0502020202020204" pitchFamily="34" charset="0"/>
              </a:rPr>
              <a:t> , عانى في سبيلها ألواناً من المتاعب حاملاً على عاتقه عبء البشرية جمعاء حتى أقام </a:t>
            </a:r>
            <a:r>
              <a:rPr lang="ar-SY" b="1" dirty="0">
                <a:solidFill>
                  <a:srgbClr val="00B050"/>
                </a:solidFill>
                <a:latin typeface="Century Gothic" panose="020B0502020202020204" pitchFamily="34" charset="0"/>
              </a:rPr>
              <a:t>الدولة الإسلامية </a:t>
            </a:r>
            <a:r>
              <a:rPr lang="ar-SY" b="1" dirty="0">
                <a:latin typeface="Century Gothic" panose="020B0502020202020204" pitchFamily="34" charset="0"/>
              </a:rPr>
              <a:t>على </a:t>
            </a:r>
            <a:r>
              <a:rPr lang="ar-SY" b="1" dirty="0">
                <a:solidFill>
                  <a:srgbClr val="00B050"/>
                </a:solidFill>
                <a:latin typeface="Century Gothic" panose="020B0502020202020204" pitchFamily="34" charset="0"/>
              </a:rPr>
              <a:t>قواعد قوية </a:t>
            </a:r>
            <a:r>
              <a:rPr lang="ar-SY" b="1" dirty="0">
                <a:latin typeface="Century Gothic" panose="020B0502020202020204" pitchFamily="34" charset="0"/>
              </a:rPr>
              <a:t>, تسودها </a:t>
            </a:r>
            <a:r>
              <a:rPr lang="ar-SY" b="1" dirty="0">
                <a:solidFill>
                  <a:srgbClr val="00B050"/>
                </a:solidFill>
                <a:latin typeface="Century Gothic" panose="020B0502020202020204" pitchFamily="34" charset="0"/>
              </a:rPr>
              <a:t>الألفة والمحبة والإخاء والتناصح </a:t>
            </a:r>
            <a:r>
              <a:rPr lang="ar-SY" b="1" dirty="0">
                <a:latin typeface="Century Gothic" panose="020B0502020202020204" pitchFamily="34" charset="0"/>
              </a:rPr>
              <a:t>.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17749" cy="1128959"/>
            <a:chOff x="338813" y="22303"/>
            <a:chExt cx="8217749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5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206071" cy="1128959"/>
              <a:chOff x="2350491" y="22303"/>
              <a:chExt cx="6206071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410752" y="165530"/>
                <a:ext cx="6145810" cy="878696"/>
                <a:chOff x="4193103" y="1484950"/>
                <a:chExt cx="6145810" cy="878696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93103" y="1840426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حجة الوداع ووفاة النبي صلى الله عليه وسلم :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943340" y="4818230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9200488" y="3810586"/>
            <a:ext cx="1763485" cy="1763485"/>
            <a:chOff x="8787826" y="1151260"/>
            <a:chExt cx="1763485" cy="1763485"/>
          </a:xfrm>
        </p:grpSpPr>
        <p:sp>
          <p:nvSpPr>
            <p:cNvPr id="41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9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60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362700" y="4230206"/>
            <a:ext cx="242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حجة الوداع : </a:t>
            </a:r>
            <a:endParaRPr lang="en-US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888961" y="4432502"/>
            <a:ext cx="6121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مضى نبينا محمد صلى الله عليه وسلم بتلك الجموع يعلمهم مناسك الحج وهو يقول  : &lt; </a:t>
            </a:r>
            <a:r>
              <a:rPr lang="ar-SY" b="1" dirty="0">
                <a:solidFill>
                  <a:srgbClr val="00B050"/>
                </a:solidFill>
                <a:latin typeface="Century Gothic" panose="020B0502020202020204" pitchFamily="34" charset="0"/>
              </a:rPr>
              <a:t>لتأخذوا مناسككم عني فإني لا أدري لعلي لا أحج بعد حجتي هذه </a:t>
            </a:r>
            <a:r>
              <a:rPr lang="ar-SY" b="1" dirty="0">
                <a:latin typeface="Century Gothic" panose="020B0502020202020204" pitchFamily="34" charset="0"/>
              </a:rPr>
              <a:t>&gt; . وفي يوم عرفة ( التاسع من شهر ذي الحجة ) ألقى خطبته البليغة على جموع المسلمين وبيّن فيها أحكام الإسلام ومبادئه , وبعد أن فرغ من نبينا صلى الله عليه وسلم من الخطبة نزل عليه قول الله تعالى &lt; </a:t>
            </a:r>
            <a:r>
              <a:rPr lang="ar-SY" b="1" dirty="0">
                <a:solidFill>
                  <a:srgbClr val="00B050"/>
                </a:solidFill>
                <a:latin typeface="Century Gothic" panose="020B0502020202020204" pitchFamily="34" charset="0"/>
              </a:rPr>
              <a:t>اليوم أَكمَلْتُ لَكُم دينَكم وأَتمَمْتُ عَليكُم نعمتي و رَضيتُ لكم الإسلام ديناً </a:t>
            </a:r>
            <a:r>
              <a:rPr lang="ar-SY" b="1" dirty="0">
                <a:latin typeface="Century Gothic" panose="020B0502020202020204" pitchFamily="34" charset="0"/>
              </a:rPr>
              <a:t>&gt;  </a:t>
            </a:r>
          </a:p>
        </p:txBody>
      </p:sp>
    </p:spTree>
    <p:extLst>
      <p:ext uri="{BB962C8B-B14F-4D97-AF65-F5344CB8AC3E}">
        <p14:creationId xmlns:p14="http://schemas.microsoft.com/office/powerpoint/2010/main" val="279582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60" grpId="0"/>
          <p:bldP spid="6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60" grpId="0"/>
          <p:bldP spid="6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3851815" y="3052226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لأن النبي ودع الناس فيها و علمهم في خطبته أمر دينهم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3759565" y="5870714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في اليوم التاسع من شهر ذي الحجة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154547" y="1379603"/>
            <a:ext cx="8750337" cy="1193405"/>
            <a:chOff x="3267893" y="3294128"/>
            <a:chExt cx="8750337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1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267893" y="3553939"/>
              <a:ext cx="58661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 لماذا سُميت حجة نبينا محمد صلى الله عليه وسلم بحجة الوداع ؟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424671"/>
            <a:chOff x="338813" y="22303"/>
            <a:chExt cx="8201466" cy="1424671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5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424671"/>
              <a:chOff x="2350491" y="22303"/>
              <a:chExt cx="6189788" cy="1424671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1281444"/>
                <a:chOff x="5162561" y="1484950"/>
                <a:chExt cx="5116090" cy="1281444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حجة الوداع ووفاة النبي صلى الله عليه وسلم :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مجموعة 98"/>
          <p:cNvGrpSpPr/>
          <p:nvPr/>
        </p:nvGrpSpPr>
        <p:grpSpPr>
          <a:xfrm>
            <a:off x="3297734" y="3993292"/>
            <a:ext cx="8607149" cy="1193405"/>
            <a:chOff x="3411081" y="3294128"/>
            <a:chExt cx="8607149" cy="1193405"/>
          </a:xfrm>
        </p:grpSpPr>
        <p:sp>
          <p:nvSpPr>
            <p:cNvPr id="100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1</a:t>
              </a:r>
            </a:p>
          </p:txBody>
        </p:sp>
        <p:pic>
          <p:nvPicPr>
            <p:cNvPr id="103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104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في أي يوم بالسنة يجتمع المسلمون في عرفة ؟</a:t>
              </a:r>
            </a:p>
          </p:txBody>
        </p:sp>
        <p:grpSp>
          <p:nvGrpSpPr>
            <p:cNvPr id="105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106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4368800" y="1803212"/>
            <a:ext cx="436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 وفاة النبي محمد صلى الله عليه وسلم ( 11 هـ ) 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00448" y="2538514"/>
            <a:ext cx="793983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 </a:t>
            </a:r>
            <a:r>
              <a:rPr lang="ar-SY" sz="2000" dirty="0">
                <a:latin typeface="Century Gothic" panose="020B0502020202020204" pitchFamily="34" charset="0"/>
              </a:rPr>
              <a:t>نبينا</a:t>
            </a:r>
            <a:r>
              <a:rPr lang="ar-SY" dirty="0">
                <a:latin typeface="Century Gothic" panose="020B0502020202020204" pitchFamily="34" charset="0"/>
              </a:rPr>
              <a:t> محمد صلى الله عليه وسلم كسائر البشر , له أجل مسمى يموت فيه , وقد ألّم المرض بالرسول الكريم وبدأت شكواه في بيت أم المؤمنين زوجته ميمونة رضي الله عنها  وقد طلب من زوجاته أن يُمرّض في بيت عائشة أم المؤمنين رضي الله عنها ,  أخذ المرض يشتد عليه ولمّا عجز عن إمامة الناس في الصلاة أمر أبا بكر الصديق رضي الله عنه بأن يصلي بالناس ,واستغرق مرضه عشرة ايام وفي ضحى يوم الاثنين ( 12 ) من شهر ربيع الأول من السنة ( 11هـ ) انتقل إلى الرفيق الأعلى وكان آخر ما نطق به الوصية بالصلاة , بعد أن أكمل الله تعالى به الدين و أتمّ به النعمة على المؤمنين </a:t>
            </a:r>
          </a:p>
          <a:p>
            <a:pPr algn="r"/>
            <a:endParaRPr lang="ar-SY" dirty="0">
              <a:latin typeface="Century Gothic" panose="020B0502020202020204" pitchFamily="34" charset="0"/>
            </a:endParaRP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وبذلك فقد المسلمون سيد ولد آدم وأعظم الدعاة و أعظم المربيّن الذي بلّغ الرسالة و أدّى الأمانة ونصح الأمة ونشر التوحيد و أزال مظاهر الشرك والوثنية, وترك فيهم أمرين , إذا اتبعوهما لن يضلوا بعده أبداً : </a:t>
            </a:r>
            <a:r>
              <a:rPr lang="ar-SY" dirty="0">
                <a:solidFill>
                  <a:schemeClr val="accent6"/>
                </a:solidFill>
                <a:latin typeface="Century Gothic" panose="020B0502020202020204" pitchFamily="34" charset="0"/>
              </a:rPr>
              <a:t>كتاب الله وسنة رسوله محمد صلى ال</a:t>
            </a:r>
            <a:r>
              <a:rPr lang="ar-SY" dirty="0">
                <a:latin typeface="Century Gothic" panose="020B0502020202020204" pitchFamily="34" charset="0"/>
              </a:rPr>
              <a:t>له </a:t>
            </a:r>
            <a:r>
              <a:rPr lang="ar-SY" dirty="0">
                <a:solidFill>
                  <a:schemeClr val="accent6"/>
                </a:solidFill>
                <a:latin typeface="Century Gothic" panose="020B0502020202020204" pitchFamily="34" charset="0"/>
              </a:rPr>
              <a:t>عليه وسلم </a:t>
            </a:r>
            <a:r>
              <a:rPr lang="ar-SY" dirty="0">
                <a:latin typeface="Century Gothic" panose="020B0502020202020204" pitchFamily="34" charset="0"/>
              </a:rPr>
              <a:t>.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الوحدة</a:t>
                </a:r>
              </a:p>
              <a:p>
                <a:pPr algn="ctr"/>
                <a:r>
                  <a:rPr lang="ar-SY" sz="2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5</a:t>
                </a:r>
                <a:endParaRPr lang="en-US" sz="2400" b="1" dirty="0">
                  <a:solidFill>
                    <a:schemeClr val="accent2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739936" y="165530"/>
                <a:ext cx="5756364" cy="830504"/>
                <a:chOff x="4522287" y="1484950"/>
                <a:chExt cx="5756364" cy="830504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522287" y="1792234"/>
                  <a:ext cx="554069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حجة الوداع ووفاة النبي صلى الله عليه وسلم :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6">
            <a:extLst>
              <a:ext uri="{FF2B5EF4-FFF2-40B4-BE49-F238E27FC236}">
                <a16:creationId xmlns:a16="http://schemas.microsoft.com/office/drawing/2014/main" id="{2AC1D5D3-5F91-471B-8D64-41C3AFEB8EA0}"/>
              </a:ext>
            </a:extLst>
          </p:cNvPr>
          <p:cNvGrpSpPr/>
          <p:nvPr/>
        </p:nvGrpSpPr>
        <p:grpSpPr>
          <a:xfrm>
            <a:off x="9255310" y="3121865"/>
            <a:ext cx="2060390" cy="3738802"/>
            <a:chOff x="6188554" y="1424779"/>
            <a:chExt cx="3567804" cy="4019484"/>
          </a:xfrm>
        </p:grpSpPr>
        <p:grpSp>
          <p:nvGrpSpPr>
            <p:cNvPr id="27" name="Group 17">
              <a:extLst>
                <a:ext uri="{FF2B5EF4-FFF2-40B4-BE49-F238E27FC236}">
                  <a16:creationId xmlns:a16="http://schemas.microsoft.com/office/drawing/2014/main" id="{53137BCD-AB69-43BC-ACDF-D10660BCA645}"/>
                </a:ext>
              </a:extLst>
            </p:cNvPr>
            <p:cNvGrpSpPr/>
            <p:nvPr/>
          </p:nvGrpSpPr>
          <p:grpSpPr>
            <a:xfrm>
              <a:off x="6188555" y="1424779"/>
              <a:ext cx="3369876" cy="4019484"/>
              <a:chOff x="2577274" y="917773"/>
              <a:chExt cx="4301102" cy="5130222"/>
            </a:xfrm>
            <a:effectLst>
              <a:reflection blurRad="6350" stA="51000" endPos="14000" dir="5400000" sy="-100000" algn="bl" rotWithShape="0"/>
            </a:effectLst>
          </p:grpSpPr>
          <p:sp>
            <p:nvSpPr>
              <p:cNvPr id="30" name="Rectangle 18">
                <a:extLst>
                  <a:ext uri="{FF2B5EF4-FFF2-40B4-BE49-F238E27FC236}">
                    <a16:creationId xmlns:a16="http://schemas.microsoft.com/office/drawing/2014/main" id="{FCBD6FA9-07F9-4D1E-8F2A-B5AA8C77D81F}"/>
                  </a:ext>
                </a:extLst>
              </p:cNvPr>
              <p:cNvSpPr/>
              <p:nvPr/>
            </p:nvSpPr>
            <p:spPr>
              <a:xfrm>
                <a:off x="2577274" y="921435"/>
                <a:ext cx="4301102" cy="512656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: Shape 19">
                <a:extLst>
                  <a:ext uri="{FF2B5EF4-FFF2-40B4-BE49-F238E27FC236}">
                    <a16:creationId xmlns:a16="http://schemas.microsoft.com/office/drawing/2014/main" id="{41D7193C-94B5-4C66-A4CF-3DB8A9019A8E}"/>
                  </a:ext>
                </a:extLst>
              </p:cNvPr>
              <p:cNvSpPr/>
              <p:nvPr/>
            </p:nvSpPr>
            <p:spPr>
              <a:xfrm flipV="1">
                <a:off x="2577274" y="917773"/>
                <a:ext cx="4301102" cy="1188107"/>
              </a:xfrm>
              <a:custGeom>
                <a:avLst/>
                <a:gdLst>
                  <a:gd name="connsiteX0" fmla="*/ 0 w 3010485"/>
                  <a:gd name="connsiteY0" fmla="*/ 1051704 h 1051704"/>
                  <a:gd name="connsiteX1" fmla="*/ 3010485 w 3010485"/>
                  <a:gd name="connsiteY1" fmla="*/ 1051704 h 1051704"/>
                  <a:gd name="connsiteX2" fmla="*/ 3010485 w 3010485"/>
                  <a:gd name="connsiteY2" fmla="*/ 281356 h 1051704"/>
                  <a:gd name="connsiteX3" fmla="*/ 1668429 w 3010485"/>
                  <a:gd name="connsiteY3" fmla="*/ 281356 h 1051704"/>
                  <a:gd name="connsiteX4" fmla="*/ 1505243 w 3010485"/>
                  <a:gd name="connsiteY4" fmla="*/ 0 h 1051704"/>
                  <a:gd name="connsiteX5" fmla="*/ 1342056 w 3010485"/>
                  <a:gd name="connsiteY5" fmla="*/ 281356 h 1051704"/>
                  <a:gd name="connsiteX6" fmla="*/ 0 w 3010485"/>
                  <a:gd name="connsiteY6" fmla="*/ 281356 h 105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85" h="1051704">
                    <a:moveTo>
                      <a:pt x="0" y="1051704"/>
                    </a:moveTo>
                    <a:lnTo>
                      <a:pt x="3010485" y="1051704"/>
                    </a:lnTo>
                    <a:lnTo>
                      <a:pt x="3010485" y="281356"/>
                    </a:lnTo>
                    <a:lnTo>
                      <a:pt x="1668429" y="281356"/>
                    </a:lnTo>
                    <a:lnTo>
                      <a:pt x="1505243" y="0"/>
                    </a:lnTo>
                    <a:lnTo>
                      <a:pt x="1342056" y="281356"/>
                    </a:lnTo>
                    <a:lnTo>
                      <a:pt x="0" y="281356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8" name="Picture 12">
              <a:extLst>
                <a:ext uri="{FF2B5EF4-FFF2-40B4-BE49-F238E27FC236}">
                  <a16:creationId xmlns:a16="http://schemas.microsoft.com/office/drawing/2014/main" id="{039FBA9A-A698-4B3C-979A-FA7C649AA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2433" y="2141109"/>
              <a:ext cx="2942117" cy="3251711"/>
            </a:xfrm>
            <a:prstGeom prst="rect">
              <a:avLst/>
            </a:prstGeom>
          </p:spPr>
        </p:pic>
        <p:sp>
          <p:nvSpPr>
            <p:cNvPr id="29" name="TextBox 21">
              <a:extLst>
                <a:ext uri="{FF2B5EF4-FFF2-40B4-BE49-F238E27FC236}">
                  <a16:creationId xmlns:a16="http://schemas.microsoft.com/office/drawing/2014/main" id="{3FFEC7E5-9AAA-420D-9D59-9AD5230E6B3C}"/>
                </a:ext>
              </a:extLst>
            </p:cNvPr>
            <p:cNvSpPr txBox="1"/>
            <p:nvPr/>
          </p:nvSpPr>
          <p:spPr>
            <a:xfrm>
              <a:off x="6188554" y="1427648"/>
              <a:ext cx="3567804" cy="628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موضع قبر نبينا صلى الله عليه وسلم</a:t>
              </a:r>
              <a:endParaRPr lang="en-US" sz="16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291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accel="38000" fill="hold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accel="38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4368800" y="1803212"/>
            <a:ext cx="436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 وفاة النبي محمد صلى الله عليه وسلم ( 11 هـ ) 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00448" y="2538514"/>
            <a:ext cx="79398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حزن الصحابة رضي الله عنهم حزناً شديداً وحينما انتشر خبر وفاة نبينا صلى الله عليه وسلم اضطرب الناس وكانوا بين مصدّق ومكذّب فخرج أبو بكر الصديق وخطب فيهم مذكّراً إيّاهم : أيها الناس من كان يعبد محمداً فإن محمداً قد مات ومن كان يعبد الله فإن الله حيّ لا يموت .</a:t>
            </a:r>
          </a:p>
          <a:p>
            <a:pPr algn="r"/>
            <a:endParaRPr lang="ar-SY" dirty="0">
              <a:latin typeface="Century Gothic" panose="020B0502020202020204" pitchFamily="34" charset="0"/>
            </a:endParaRP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فكان كلامه رضي الله عنه سبباً في هدوء الناس الذين حزنوا حزناً شديداً على فقدهم النبي محمد صلى الله عليه وسلم وبعد ذلك غُسّل نبينا صلى الله عليه وسلم  , وصلّى عليه المسلمون جماعةً تلو الأخرى , ولمّا اكتملت صلاتهم دُفن صلى الله عليه وسلم في المكان الذي توفي فيه في بيت أم المؤمنين عائشة رضي الله عنها .  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الوحدة</a:t>
                </a:r>
              </a:p>
              <a:p>
                <a:pPr algn="ctr"/>
                <a:r>
                  <a:rPr lang="ar-SY" sz="2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5</a:t>
                </a:r>
                <a:endParaRPr lang="en-US" sz="2400" b="1" dirty="0">
                  <a:solidFill>
                    <a:schemeClr val="accent2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739936" y="165530"/>
                <a:ext cx="5756364" cy="830504"/>
                <a:chOff x="4522287" y="1484950"/>
                <a:chExt cx="5756364" cy="830504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522287" y="1792234"/>
                  <a:ext cx="554069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حجة الوداع ووفاة النبي صلى الله عليه وسلم :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26">
            <a:extLst>
              <a:ext uri="{FF2B5EF4-FFF2-40B4-BE49-F238E27FC236}">
                <a16:creationId xmlns:a16="http://schemas.microsoft.com/office/drawing/2014/main" id="{2AC1D5D3-5F91-471B-8D64-41C3AFEB8EA0}"/>
              </a:ext>
            </a:extLst>
          </p:cNvPr>
          <p:cNvGrpSpPr/>
          <p:nvPr/>
        </p:nvGrpSpPr>
        <p:grpSpPr>
          <a:xfrm>
            <a:off x="9255310" y="3121865"/>
            <a:ext cx="2060390" cy="3738802"/>
            <a:chOff x="6188554" y="1424779"/>
            <a:chExt cx="3567804" cy="4019484"/>
          </a:xfrm>
        </p:grpSpPr>
        <p:grpSp>
          <p:nvGrpSpPr>
            <p:cNvPr id="33" name="Group 17">
              <a:extLst>
                <a:ext uri="{FF2B5EF4-FFF2-40B4-BE49-F238E27FC236}">
                  <a16:creationId xmlns:a16="http://schemas.microsoft.com/office/drawing/2014/main" id="{53137BCD-AB69-43BC-ACDF-D10660BCA645}"/>
                </a:ext>
              </a:extLst>
            </p:cNvPr>
            <p:cNvGrpSpPr/>
            <p:nvPr/>
          </p:nvGrpSpPr>
          <p:grpSpPr>
            <a:xfrm>
              <a:off x="6188555" y="1424779"/>
              <a:ext cx="3369876" cy="4019484"/>
              <a:chOff x="2577274" y="917773"/>
              <a:chExt cx="4301102" cy="5130222"/>
            </a:xfrm>
            <a:effectLst>
              <a:reflection blurRad="6350" stA="51000" endPos="14000" dir="5400000" sy="-100000" algn="bl" rotWithShape="0"/>
            </a:effectLst>
          </p:grpSpPr>
          <p:sp>
            <p:nvSpPr>
              <p:cNvPr id="36" name="Rectangle 18">
                <a:extLst>
                  <a:ext uri="{FF2B5EF4-FFF2-40B4-BE49-F238E27FC236}">
                    <a16:creationId xmlns:a16="http://schemas.microsoft.com/office/drawing/2014/main" id="{FCBD6FA9-07F9-4D1E-8F2A-B5AA8C77D81F}"/>
                  </a:ext>
                </a:extLst>
              </p:cNvPr>
              <p:cNvSpPr/>
              <p:nvPr/>
            </p:nvSpPr>
            <p:spPr>
              <a:xfrm>
                <a:off x="2577274" y="921435"/>
                <a:ext cx="4301102" cy="512656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19">
                <a:extLst>
                  <a:ext uri="{FF2B5EF4-FFF2-40B4-BE49-F238E27FC236}">
                    <a16:creationId xmlns:a16="http://schemas.microsoft.com/office/drawing/2014/main" id="{41D7193C-94B5-4C66-A4CF-3DB8A9019A8E}"/>
                  </a:ext>
                </a:extLst>
              </p:cNvPr>
              <p:cNvSpPr/>
              <p:nvPr/>
            </p:nvSpPr>
            <p:spPr>
              <a:xfrm flipV="1">
                <a:off x="2577274" y="917773"/>
                <a:ext cx="4301102" cy="1188107"/>
              </a:xfrm>
              <a:custGeom>
                <a:avLst/>
                <a:gdLst>
                  <a:gd name="connsiteX0" fmla="*/ 0 w 3010485"/>
                  <a:gd name="connsiteY0" fmla="*/ 1051704 h 1051704"/>
                  <a:gd name="connsiteX1" fmla="*/ 3010485 w 3010485"/>
                  <a:gd name="connsiteY1" fmla="*/ 1051704 h 1051704"/>
                  <a:gd name="connsiteX2" fmla="*/ 3010485 w 3010485"/>
                  <a:gd name="connsiteY2" fmla="*/ 281356 h 1051704"/>
                  <a:gd name="connsiteX3" fmla="*/ 1668429 w 3010485"/>
                  <a:gd name="connsiteY3" fmla="*/ 281356 h 1051704"/>
                  <a:gd name="connsiteX4" fmla="*/ 1505243 w 3010485"/>
                  <a:gd name="connsiteY4" fmla="*/ 0 h 1051704"/>
                  <a:gd name="connsiteX5" fmla="*/ 1342056 w 3010485"/>
                  <a:gd name="connsiteY5" fmla="*/ 281356 h 1051704"/>
                  <a:gd name="connsiteX6" fmla="*/ 0 w 3010485"/>
                  <a:gd name="connsiteY6" fmla="*/ 281356 h 105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85" h="1051704">
                    <a:moveTo>
                      <a:pt x="0" y="1051704"/>
                    </a:moveTo>
                    <a:lnTo>
                      <a:pt x="3010485" y="1051704"/>
                    </a:lnTo>
                    <a:lnTo>
                      <a:pt x="3010485" y="281356"/>
                    </a:lnTo>
                    <a:lnTo>
                      <a:pt x="1668429" y="281356"/>
                    </a:lnTo>
                    <a:lnTo>
                      <a:pt x="1505243" y="0"/>
                    </a:lnTo>
                    <a:lnTo>
                      <a:pt x="1342056" y="281356"/>
                    </a:lnTo>
                    <a:lnTo>
                      <a:pt x="0" y="281356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4" name="Picture 12">
              <a:extLst>
                <a:ext uri="{FF2B5EF4-FFF2-40B4-BE49-F238E27FC236}">
                  <a16:creationId xmlns:a16="http://schemas.microsoft.com/office/drawing/2014/main" id="{039FBA9A-A698-4B3C-979A-FA7C649AA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2433" y="2141109"/>
              <a:ext cx="2942117" cy="3251711"/>
            </a:xfrm>
            <a:prstGeom prst="rect">
              <a:avLst/>
            </a:prstGeom>
          </p:spPr>
        </p:pic>
        <p:sp>
          <p:nvSpPr>
            <p:cNvPr id="35" name="TextBox 21">
              <a:extLst>
                <a:ext uri="{FF2B5EF4-FFF2-40B4-BE49-F238E27FC236}">
                  <a16:creationId xmlns:a16="http://schemas.microsoft.com/office/drawing/2014/main" id="{3FFEC7E5-9AAA-420D-9D59-9AD5230E6B3C}"/>
                </a:ext>
              </a:extLst>
            </p:cNvPr>
            <p:cNvSpPr txBox="1"/>
            <p:nvPr/>
          </p:nvSpPr>
          <p:spPr>
            <a:xfrm>
              <a:off x="6188554" y="1427648"/>
              <a:ext cx="3567804" cy="628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موضع قبر نبينا صلى الله عليه وسلم</a:t>
              </a:r>
              <a:endParaRPr lang="en-US" sz="16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922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accel="38000" fill="hold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accel="38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533401" y="2952527"/>
            <a:ext cx="8423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لأنه أراد استخلافه على الأمة فإن أمره بالصلاة في غيبته يدل على أنه أحق الناس بالإمامة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0" y="5836104"/>
            <a:ext cx="8957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اختيار النبي الكريم صلى الله عليه وسلم لأبي بكر لصحبته أثناء الهجرة إلى المدينة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154547" y="1379603"/>
            <a:ext cx="8750337" cy="1193405"/>
            <a:chOff x="3267893" y="3294128"/>
            <a:chExt cx="8750337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267893" y="3553939"/>
              <a:ext cx="58661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 على أي شيئ يدل اختيار نبينا صلى الله عليه وسلم في مرضه أبا بكر الصديق رضي الله عنه ليؤمّ الناس في الصلاة ؟ 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5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937223" y="165530"/>
                <a:ext cx="5559077" cy="850557"/>
                <a:chOff x="4719574" y="1484950"/>
                <a:chExt cx="5559077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719574" y="1812287"/>
                  <a:ext cx="555907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حجة الوداع ووفاة النبي صلى الله عليه وسلم :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مجموعة 98"/>
          <p:cNvGrpSpPr/>
          <p:nvPr/>
        </p:nvGrpSpPr>
        <p:grpSpPr>
          <a:xfrm>
            <a:off x="2757894" y="3993292"/>
            <a:ext cx="9146989" cy="1193406"/>
            <a:chOff x="2871241" y="3294128"/>
            <a:chExt cx="9146989" cy="1193406"/>
          </a:xfrm>
        </p:grpSpPr>
        <p:sp>
          <p:nvSpPr>
            <p:cNvPr id="100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931859" y="412843"/>
              <a:ext cx="1193403" cy="69559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</a:p>
          </p:txBody>
        </p:sp>
        <p:pic>
          <p:nvPicPr>
            <p:cNvPr id="103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104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2871241" y="3627283"/>
              <a:ext cx="63607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 يذكر الطلبة موقفاً آخر اختار فيه نبينا صلى الله عليه وسلم أبا بكر الصديق ؟ </a:t>
              </a:r>
            </a:p>
          </p:txBody>
        </p:sp>
        <p:grpSp>
          <p:nvGrpSpPr>
            <p:cNvPr id="105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106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6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1924090" y="3112293"/>
            <a:ext cx="7036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لها أهمية كبرى فالاختلاف يؤدي إلى التفرقة والتفرقة تؤدي إلى الضعف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643278" y="5740271"/>
            <a:ext cx="8418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حب الصحابة يعد من الواجبات و أحد أعظم الأعمال عند الله كما هو الحال في حب الخلفاء الراشدين جميعاً دون استثناء فهو أمر واجب بما عملوه من أعمال جليلة في نصرة الإسلام والمسلمين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2771001" y="1379603"/>
            <a:ext cx="9133883" cy="1193405"/>
            <a:chOff x="2884347" y="3294128"/>
            <a:chExt cx="9133883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3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2884347" y="3579091"/>
              <a:ext cx="58661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ما أهمية التفاف المسلمين حول قيادة واحدة ؟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424671"/>
            <a:chOff x="338813" y="22303"/>
            <a:chExt cx="8201466" cy="1424671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5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424671"/>
              <a:chOff x="2350491" y="22303"/>
              <a:chExt cx="6189788" cy="1424671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091041" y="165530"/>
                <a:ext cx="5405259" cy="1281444"/>
                <a:chOff x="4873392" y="1484950"/>
                <a:chExt cx="5405259" cy="1281444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873392" y="1812287"/>
                  <a:ext cx="5405259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حجة الوداع ووفاة النبي صلى الله عليه وسلم :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مجموعة 98"/>
          <p:cNvGrpSpPr/>
          <p:nvPr/>
        </p:nvGrpSpPr>
        <p:grpSpPr>
          <a:xfrm>
            <a:off x="2676971" y="3993292"/>
            <a:ext cx="9227912" cy="1193406"/>
            <a:chOff x="2790318" y="3294128"/>
            <a:chExt cx="9227912" cy="1193406"/>
          </a:xfrm>
        </p:grpSpPr>
        <p:sp>
          <p:nvSpPr>
            <p:cNvPr id="100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931859" y="412843"/>
              <a:ext cx="1193403" cy="69559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3</a:t>
              </a:r>
            </a:p>
          </p:txBody>
        </p:sp>
        <p:pic>
          <p:nvPicPr>
            <p:cNvPr id="103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104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2790318" y="3383252"/>
              <a:ext cx="64198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لماذا يجب علينا محبة جميع الخلفاء الراشدين رضي الله عنهم بعد نبينا محمد صلى الله وسلم ؟</a:t>
              </a:r>
            </a:p>
          </p:txBody>
        </p:sp>
        <p:grpSp>
          <p:nvGrpSpPr>
            <p:cNvPr id="105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106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1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796</Words>
  <Application>Microsoft Office PowerPoint</Application>
  <PresentationFormat>شاشة عريضة</PresentationFormat>
  <Paragraphs>66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Helvetica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1307</cp:revision>
  <dcterms:created xsi:type="dcterms:W3CDTF">2020-11-11T11:02:52Z</dcterms:created>
  <dcterms:modified xsi:type="dcterms:W3CDTF">2021-01-16T11:20:05Z</dcterms:modified>
</cp:coreProperties>
</file>