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539" r:id="rId3"/>
    <p:sldId id="564" r:id="rId4"/>
    <p:sldId id="483" r:id="rId5"/>
    <p:sldId id="335" r:id="rId6"/>
    <p:sldId id="570" r:id="rId7"/>
    <p:sldId id="571" r:id="rId8"/>
    <p:sldId id="534" r:id="rId9"/>
    <p:sldId id="557" r:id="rId10"/>
    <p:sldId id="573" r:id="rId11"/>
    <p:sldId id="559" r:id="rId12"/>
    <p:sldId id="572" r:id="rId13"/>
    <p:sldId id="574" r:id="rId14"/>
    <p:sldId id="575" r:id="rId15"/>
    <p:sldId id="578" r:id="rId16"/>
    <p:sldId id="576" r:id="rId17"/>
    <p:sldId id="577" r:id="rId18"/>
    <p:sldId id="538" r:id="rId19"/>
    <p:sldId id="532" r:id="rId20"/>
    <p:sldId id="490" r:id="rId21"/>
    <p:sldId id="269" r:id="rId22"/>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guide id="4" orient="horz" pos="2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6" autoAdjust="0"/>
    <p:restoredTop sz="94660"/>
  </p:normalViewPr>
  <p:slideViewPr>
    <p:cSldViewPr snapToGrid="0" showGuides="1">
      <p:cViewPr varScale="1">
        <p:scale>
          <a:sx n="114" d="100"/>
          <a:sy n="114" d="100"/>
        </p:scale>
        <p:origin x="228" y="126"/>
      </p:cViewPr>
      <p:guideLst>
        <p:guide orient="horz" pos="2160"/>
        <p:guide pos="3840"/>
        <p:guide orient="horz"/>
        <p:guide orient="horz" pos="20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10/06/1442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10/06/1442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8374735" cy="1265254"/>
            <a:chOff x="9198889" y="2670931"/>
            <a:chExt cx="8374735"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1" y="2706574"/>
              <a:ext cx="5676493" cy="954107"/>
            </a:xfrm>
            <a:prstGeom prst="rect">
              <a:avLst/>
            </a:prstGeom>
            <a:noFill/>
          </p:spPr>
          <p:txBody>
            <a:bodyPr wrap="square" rtlCol="0">
              <a:spAutoFit/>
            </a:bodyPr>
            <a:lstStyle/>
            <a:p>
              <a:pPr algn="ctr"/>
              <a:r>
                <a:rPr lang="ar-SY" sz="2800" dirty="0">
                  <a:latin typeface="Cooper Black" panose="0208090404030B020404" pitchFamily="18" charset="0"/>
                </a:rPr>
                <a:t>جهود الخلفاء الراشدين رضي الله عنهم في نشر الإسلام </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381500" y="1587768"/>
            <a:ext cx="3855601" cy="400110"/>
          </a:xfrm>
          <a:prstGeom prst="rect">
            <a:avLst/>
          </a:prstGeom>
          <a:noFill/>
        </p:spPr>
        <p:txBody>
          <a:bodyPr wrap="square" rtlCol="0">
            <a:spAutoFit/>
          </a:bodyPr>
          <a:lstStyle/>
          <a:p>
            <a:pPr algn="r"/>
            <a:r>
              <a:rPr lang="ar-SY" sz="2000" b="1" dirty="0">
                <a:solidFill>
                  <a:schemeClr val="accent2"/>
                </a:solidFill>
                <a:latin typeface="Century Gothic" panose="020B0502020202020204" pitchFamily="34" charset="0"/>
              </a:rPr>
              <a:t>الفتوحات الاسلامية :</a:t>
            </a:r>
            <a:endParaRPr lang="en-US" sz="2000"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746601" y="2316760"/>
            <a:ext cx="7025798" cy="707886"/>
          </a:xfrm>
          <a:prstGeom prst="rect">
            <a:avLst/>
          </a:prstGeom>
          <a:noFill/>
        </p:spPr>
        <p:txBody>
          <a:bodyPr wrap="square" rtlCol="0">
            <a:spAutoFit/>
          </a:bodyPr>
          <a:lstStyle/>
          <a:p>
            <a:pPr algn="r"/>
            <a:r>
              <a:rPr lang="ar-SY" sz="2000" b="1" dirty="0">
                <a:latin typeface="Century Gothic" panose="020B0502020202020204" pitchFamily="34" charset="0"/>
              </a:rPr>
              <a:t>بعد ان تمكن الخليفة أبو بكر الصديق من القضاء على المرتدين عاد الاستقرار إلى شبه الجزيرة العربية , فقرر أن يسعى لنشر الإسلام خارجها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17141"/>
                <a:chOff x="4193103" y="1484950"/>
                <a:chExt cx="6145810" cy="81714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43340" y="4818230"/>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4953000" y="4230206"/>
            <a:ext cx="383482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1- فتح العراق وفارس : ( 12- 21 هـ )</a:t>
            </a:r>
            <a:endParaRPr lang="en-US" b="1" dirty="0">
              <a:solidFill>
                <a:schemeClr val="accent2"/>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639983" y="4599538"/>
            <a:ext cx="6121477" cy="923330"/>
          </a:xfrm>
          <a:prstGeom prst="rect">
            <a:avLst/>
          </a:prstGeom>
          <a:noFill/>
        </p:spPr>
        <p:txBody>
          <a:bodyPr wrap="square" rtlCol="0">
            <a:spAutoFit/>
          </a:bodyPr>
          <a:lstStyle/>
          <a:p>
            <a:pPr algn="r"/>
            <a:r>
              <a:rPr lang="ar-SY" b="1" dirty="0">
                <a:latin typeface="Century Gothic" panose="020B0502020202020204" pitchFamily="34" charset="0"/>
              </a:rPr>
              <a:t>في المدة  (12 – 21 هـ ) تمكن المسلمون من فرض سيطرتهم على العراق وفارس , والقضاء على الإمبراطورية الفارسية , وقد خاض المسلمون في هذه المنطقة عدة معارك , ومنها ذات السلاسل , والجسر , والبويب .</a:t>
            </a:r>
          </a:p>
        </p:txBody>
      </p:sp>
    </p:spTree>
    <p:extLst>
      <p:ext uri="{BB962C8B-B14F-4D97-AF65-F5344CB8AC3E}">
        <p14:creationId xmlns:p14="http://schemas.microsoft.com/office/powerpoint/2010/main" val="37754127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2000">
                                          <p:cBhvr additive="base">
                                            <p:cTn id="38"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932290" y="3031201"/>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دولتا الفرس و الروم</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092011" y="390674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020743" y="1379603"/>
            <a:ext cx="10884140" cy="1193405"/>
            <a:chOff x="3274237" y="3294128"/>
            <a:chExt cx="8743993"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274237" y="3579091"/>
              <a:ext cx="5638332" cy="400110"/>
            </a:xfrm>
            <a:prstGeom prst="rect">
              <a:avLst/>
            </a:prstGeom>
            <a:noFill/>
          </p:spPr>
          <p:txBody>
            <a:bodyPr wrap="square" rtlCol="0">
              <a:spAutoFit/>
            </a:bodyPr>
            <a:lstStyle/>
            <a:p>
              <a:pPr algn="r"/>
              <a:r>
                <a:rPr lang="ar-SY" sz="2000" dirty="0">
                  <a:latin typeface="Century Gothic" panose="020B0502020202020204" pitchFamily="34" charset="0"/>
                </a:rPr>
                <a:t>من خلال الخريطة ما الدولتان اللتان تحدان شبه الجزيرة العربية من الشمال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727447"/>
                <a:chOff x="5162561" y="1484950"/>
                <a:chExt cx="5116090" cy="72744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400110"/>
                </a:xfrm>
                <a:prstGeom prst="rect">
                  <a:avLst/>
                </a:prstGeom>
                <a:noFill/>
              </p:spPr>
              <p:txBody>
                <a:bodyPr wrap="square" rtlCol="0">
                  <a:spAutoFit/>
                </a:bodyPr>
                <a:lstStyle/>
                <a:p>
                  <a:pPr algn="r"/>
                  <a:r>
                    <a:rPr lang="ar-SY" sz="2000" b="1" dirty="0">
                      <a:latin typeface="Century Gothic" panose="020B0502020202020204" pitchFamily="34" charset="0"/>
                    </a:rPr>
                    <a:t> جهود الخلفاء الراشدين رضي الله عنهم في نشر الإسلام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26">
            <a:extLst>
              <a:ext uri="{FF2B5EF4-FFF2-40B4-BE49-F238E27FC236}">
                <a16:creationId xmlns:a16="http://schemas.microsoft.com/office/drawing/2014/main" id="{2AC1D5D3-5F91-471B-8D64-41C3AFEB8EA0}"/>
              </a:ext>
            </a:extLst>
          </p:cNvPr>
          <p:cNvGrpSpPr/>
          <p:nvPr/>
        </p:nvGrpSpPr>
        <p:grpSpPr>
          <a:xfrm>
            <a:off x="902268" y="3756587"/>
            <a:ext cx="3346151" cy="2336897"/>
            <a:chOff x="5514272" y="1364876"/>
            <a:chExt cx="4853578" cy="3389659"/>
          </a:xfrm>
        </p:grpSpPr>
        <p:grpSp>
          <p:nvGrpSpPr>
            <p:cNvPr id="63" name="Group 17">
              <a:extLst>
                <a:ext uri="{FF2B5EF4-FFF2-40B4-BE49-F238E27FC236}">
                  <a16:creationId xmlns:a16="http://schemas.microsoft.com/office/drawing/2014/main" id="{53137BCD-AB69-43BC-ACDF-D10660BCA645}"/>
                </a:ext>
              </a:extLst>
            </p:cNvPr>
            <p:cNvGrpSpPr/>
            <p:nvPr/>
          </p:nvGrpSpPr>
          <p:grpSpPr>
            <a:xfrm>
              <a:off x="5859653" y="1364876"/>
              <a:ext cx="4235547" cy="3389659"/>
              <a:chOff x="2157485" y="841317"/>
              <a:chExt cx="5405992" cy="4326351"/>
            </a:xfrm>
            <a:effectLst>
              <a:reflection blurRad="6350" stA="51000" endPos="14000" dir="5400000" sy="-100000" algn="bl" rotWithShape="0"/>
            </a:effectLst>
          </p:grpSpPr>
          <p:sp>
            <p:nvSpPr>
              <p:cNvPr id="66" name="Rectangle 18">
                <a:extLst>
                  <a:ext uri="{FF2B5EF4-FFF2-40B4-BE49-F238E27FC236}">
                    <a16:creationId xmlns:a16="http://schemas.microsoft.com/office/drawing/2014/main" id="{FCBD6FA9-07F9-4D1E-8F2A-B5AA8C77D81F}"/>
                  </a:ext>
                </a:extLst>
              </p:cNvPr>
              <p:cNvSpPr/>
              <p:nvPr/>
            </p:nvSpPr>
            <p:spPr>
              <a:xfrm>
                <a:off x="2157485" y="841317"/>
                <a:ext cx="5405992"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351" y="2305479"/>
              <a:ext cx="3787955" cy="2365906"/>
            </a:xfrm>
            <a:prstGeom prst="rect">
              <a:avLst/>
            </a:prstGeom>
          </p:spPr>
        </p:pic>
        <p:sp>
          <p:nvSpPr>
            <p:cNvPr id="65" name="TextBox 21">
              <a:extLst>
                <a:ext uri="{FF2B5EF4-FFF2-40B4-BE49-F238E27FC236}">
                  <a16:creationId xmlns:a16="http://schemas.microsoft.com/office/drawing/2014/main" id="{3FFEC7E5-9AAA-420D-9D59-9AD5230E6B3C}"/>
                </a:ext>
              </a:extLst>
            </p:cNvPr>
            <p:cNvSpPr txBox="1"/>
            <p:nvPr/>
          </p:nvSpPr>
          <p:spPr>
            <a:xfrm>
              <a:off x="5514272" y="1545234"/>
              <a:ext cx="4853578" cy="848214"/>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 الدول المحيطة بشبه الجزيرة العربية قبل الفتوحات</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9158274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38000" fill="hold" nodeType="clickEffect" p14:presetBounceEnd="53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53000">
                                          <p:cBhvr additive="base">
                                            <p:cTn id="26" dur="1000" fill="hold"/>
                                            <p:tgtEl>
                                              <p:spTgt spid="56"/>
                                            </p:tgtEl>
                                            <p:attrNameLst>
                                              <p:attrName>ppt_x</p:attrName>
                                            </p:attrNameLst>
                                          </p:cBhvr>
                                          <p:tavLst>
                                            <p:tav tm="0">
                                              <p:val>
                                                <p:strVal val="#ppt_x"/>
                                              </p:val>
                                            </p:tav>
                                            <p:tav tm="100000">
                                              <p:val>
                                                <p:strVal val="#ppt_x"/>
                                              </p:val>
                                            </p:tav>
                                          </p:tavLst>
                                        </p:anim>
                                        <p:anim calcmode="lin" valueType="num" p14:bounceEnd="53000">
                                          <p:cBhvr additive="base">
                                            <p:cTn id="27"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38000"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ppt_x"/>
                                              </p:val>
                                            </p:tav>
                                            <p:tav tm="100000">
                                              <p:val>
                                                <p:strVal val="#ppt_x"/>
                                              </p:val>
                                            </p:tav>
                                          </p:tavLst>
                                        </p:anim>
                                        <p:anim calcmode="lin" valueType="num">
                                          <p:cBhvr additive="base">
                                            <p:cTn id="27"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265026" y="1587768"/>
            <a:ext cx="5497165" cy="400110"/>
          </a:xfrm>
          <a:prstGeom prst="rect">
            <a:avLst/>
          </a:prstGeom>
          <a:noFill/>
        </p:spPr>
        <p:txBody>
          <a:bodyPr wrap="square" rtlCol="0">
            <a:spAutoFit/>
          </a:bodyPr>
          <a:lstStyle/>
          <a:p>
            <a:pPr algn="r"/>
            <a:r>
              <a:rPr lang="ar-SY" sz="2000" b="1" dirty="0">
                <a:solidFill>
                  <a:schemeClr val="accent2"/>
                </a:solidFill>
                <a:latin typeface="Century Gothic" panose="020B0502020202020204" pitchFamily="34" charset="0"/>
              </a:rPr>
              <a:t>ومن أبرز المعارك والفتوح في العراق وفارس ما يأتي :</a:t>
            </a:r>
            <a:endParaRPr lang="en-US" sz="2000" b="1" dirty="0">
              <a:solidFill>
                <a:schemeClr val="accent2"/>
              </a:solidFill>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17141"/>
                <a:chOff x="4193103" y="1484950"/>
                <a:chExt cx="6145810" cy="81714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761460" y="4139598"/>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5025927" y="3625920"/>
            <a:ext cx="383482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معركة القادسية ( 15 هـ )</a:t>
            </a:r>
            <a:endParaRPr lang="en-US" b="1" dirty="0">
              <a:solidFill>
                <a:schemeClr val="accent2"/>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819474" y="3850946"/>
            <a:ext cx="5276526" cy="1477328"/>
          </a:xfrm>
          <a:prstGeom prst="rect">
            <a:avLst/>
          </a:prstGeom>
          <a:noFill/>
        </p:spPr>
        <p:txBody>
          <a:bodyPr wrap="square" rtlCol="0">
            <a:spAutoFit/>
          </a:bodyPr>
          <a:lstStyle/>
          <a:p>
            <a:pPr algn="r"/>
            <a:r>
              <a:rPr lang="ar-SY" b="1" dirty="0">
                <a:latin typeface="Century Gothic" panose="020B0502020202020204" pitchFamily="34" charset="0"/>
              </a:rPr>
              <a:t> تحرك المسلمون بقيادة سعد بن أبي وقاص رضي الله عنه لمقاتلة الفرس في العراق سنة 15 هـ وانضم إليهم جيش المثنى بن حارثة رضي الله عنه والتقوا بالجيش الفارسي بقيادة كسرى عند القادسية فكتب الله النصر للمسلمين وقتل قائد الفرس ( رستم ) وعدد كبير من جنده وهرب الباقون .</a:t>
            </a:r>
          </a:p>
        </p:txBody>
      </p:sp>
      <p:grpSp>
        <p:nvGrpSpPr>
          <p:cNvPr id="35" name="Group 26">
            <a:extLst>
              <a:ext uri="{FF2B5EF4-FFF2-40B4-BE49-F238E27FC236}">
                <a16:creationId xmlns:a16="http://schemas.microsoft.com/office/drawing/2014/main" id="{2AC1D5D3-5F91-471B-8D64-41C3AFEB8EA0}"/>
              </a:ext>
            </a:extLst>
          </p:cNvPr>
          <p:cNvGrpSpPr/>
          <p:nvPr/>
        </p:nvGrpSpPr>
        <p:grpSpPr>
          <a:xfrm>
            <a:off x="1117002" y="1263623"/>
            <a:ext cx="3346151" cy="2336897"/>
            <a:chOff x="5514272" y="1364876"/>
            <a:chExt cx="4853578" cy="3389659"/>
          </a:xfrm>
        </p:grpSpPr>
        <p:grpSp>
          <p:nvGrpSpPr>
            <p:cNvPr id="36" name="Group 17">
              <a:extLst>
                <a:ext uri="{FF2B5EF4-FFF2-40B4-BE49-F238E27FC236}">
                  <a16:creationId xmlns:a16="http://schemas.microsoft.com/office/drawing/2014/main" id="{53137BCD-AB69-43BC-ACDF-D10660BCA645}"/>
                </a:ext>
              </a:extLst>
            </p:cNvPr>
            <p:cNvGrpSpPr/>
            <p:nvPr/>
          </p:nvGrpSpPr>
          <p:grpSpPr>
            <a:xfrm>
              <a:off x="5859653" y="1364876"/>
              <a:ext cx="4235547" cy="3389659"/>
              <a:chOff x="2157485" y="841317"/>
              <a:chExt cx="5405992" cy="4326351"/>
            </a:xfrm>
            <a:effectLst>
              <a:reflection blurRad="6350" stA="51000" endPos="14000" dir="5400000" sy="-100000" algn="bl" rotWithShape="0"/>
            </a:effectLst>
          </p:grpSpPr>
          <p:sp>
            <p:nvSpPr>
              <p:cNvPr id="62" name="Rectangle 18">
                <a:extLst>
                  <a:ext uri="{FF2B5EF4-FFF2-40B4-BE49-F238E27FC236}">
                    <a16:creationId xmlns:a16="http://schemas.microsoft.com/office/drawing/2014/main" id="{FCBD6FA9-07F9-4D1E-8F2A-B5AA8C77D81F}"/>
                  </a:ext>
                </a:extLst>
              </p:cNvPr>
              <p:cNvSpPr/>
              <p:nvPr/>
            </p:nvSpPr>
            <p:spPr>
              <a:xfrm>
                <a:off x="2157485" y="841317"/>
                <a:ext cx="5405992"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5346" y="2305479"/>
              <a:ext cx="3713445" cy="2365906"/>
            </a:xfrm>
            <a:prstGeom prst="rect">
              <a:avLst/>
            </a:prstGeom>
          </p:spPr>
        </p:pic>
        <p:sp>
          <p:nvSpPr>
            <p:cNvPr id="39" name="TextBox 21">
              <a:extLst>
                <a:ext uri="{FF2B5EF4-FFF2-40B4-BE49-F238E27FC236}">
                  <a16:creationId xmlns:a16="http://schemas.microsoft.com/office/drawing/2014/main" id="{3FFEC7E5-9AAA-420D-9D59-9AD5230E6B3C}"/>
                </a:ext>
              </a:extLst>
            </p:cNvPr>
            <p:cNvSpPr txBox="1"/>
            <p:nvPr/>
          </p:nvSpPr>
          <p:spPr>
            <a:xfrm>
              <a:off x="5514272" y="1545234"/>
              <a:ext cx="4853578" cy="535714"/>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مخطط معركة القادسية</a:t>
              </a:r>
              <a:endParaRPr lang="en-US" b="1" dirty="0">
                <a:solidFill>
                  <a:schemeClr val="bg1"/>
                </a:solidFill>
                <a:latin typeface="Helvetica" panose="020B0604020202020204" pitchFamily="34" charset="0"/>
              </a:endParaRPr>
            </a:p>
          </p:txBody>
        </p:sp>
      </p:grpSp>
      <p:grpSp>
        <p:nvGrpSpPr>
          <p:cNvPr id="70" name="Group 26">
            <a:extLst>
              <a:ext uri="{FF2B5EF4-FFF2-40B4-BE49-F238E27FC236}">
                <a16:creationId xmlns:a16="http://schemas.microsoft.com/office/drawing/2014/main" id="{2AC1D5D3-5F91-471B-8D64-41C3AFEB8EA0}"/>
              </a:ext>
            </a:extLst>
          </p:cNvPr>
          <p:cNvGrpSpPr/>
          <p:nvPr/>
        </p:nvGrpSpPr>
        <p:grpSpPr>
          <a:xfrm>
            <a:off x="5908028" y="4826249"/>
            <a:ext cx="3346151" cy="1915400"/>
            <a:chOff x="5514272" y="1364876"/>
            <a:chExt cx="4853578" cy="3389659"/>
          </a:xfrm>
        </p:grpSpPr>
        <p:grpSp>
          <p:nvGrpSpPr>
            <p:cNvPr id="71" name="Group 17">
              <a:extLst>
                <a:ext uri="{FF2B5EF4-FFF2-40B4-BE49-F238E27FC236}">
                  <a16:creationId xmlns:a16="http://schemas.microsoft.com/office/drawing/2014/main" id="{53137BCD-AB69-43BC-ACDF-D10660BCA645}"/>
                </a:ext>
              </a:extLst>
            </p:cNvPr>
            <p:cNvGrpSpPr/>
            <p:nvPr/>
          </p:nvGrpSpPr>
          <p:grpSpPr>
            <a:xfrm>
              <a:off x="5859653" y="1364876"/>
              <a:ext cx="4235547" cy="3389659"/>
              <a:chOff x="2157485" y="841317"/>
              <a:chExt cx="5405992" cy="4326351"/>
            </a:xfrm>
            <a:effectLst>
              <a:reflection blurRad="6350" stA="51000" endPos="14000" dir="5400000" sy="-100000" algn="bl" rotWithShape="0"/>
            </a:effectLst>
          </p:grpSpPr>
          <p:sp>
            <p:nvSpPr>
              <p:cNvPr id="74" name="Rectangle 18">
                <a:extLst>
                  <a:ext uri="{FF2B5EF4-FFF2-40B4-BE49-F238E27FC236}">
                    <a16:creationId xmlns:a16="http://schemas.microsoft.com/office/drawing/2014/main" id="{FCBD6FA9-07F9-4D1E-8F2A-B5AA8C77D81F}"/>
                  </a:ext>
                </a:extLst>
              </p:cNvPr>
              <p:cNvSpPr/>
              <p:nvPr/>
            </p:nvSpPr>
            <p:spPr>
              <a:xfrm>
                <a:off x="2157485" y="841317"/>
                <a:ext cx="5405992"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2"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5346" y="2305479"/>
              <a:ext cx="3713445" cy="2365906"/>
            </a:xfrm>
            <a:prstGeom prst="rect">
              <a:avLst/>
            </a:prstGeom>
          </p:spPr>
        </p:pic>
        <p:sp>
          <p:nvSpPr>
            <p:cNvPr id="73" name="TextBox 21">
              <a:extLst>
                <a:ext uri="{FF2B5EF4-FFF2-40B4-BE49-F238E27FC236}">
                  <a16:creationId xmlns:a16="http://schemas.microsoft.com/office/drawing/2014/main" id="{3FFEC7E5-9AAA-420D-9D59-9AD5230E6B3C}"/>
                </a:ext>
              </a:extLst>
            </p:cNvPr>
            <p:cNvSpPr txBox="1"/>
            <p:nvPr/>
          </p:nvSpPr>
          <p:spPr>
            <a:xfrm>
              <a:off x="5514272" y="1545234"/>
              <a:ext cx="4853578" cy="708070"/>
            </a:xfrm>
            <a:prstGeom prst="rect">
              <a:avLst/>
            </a:prstGeom>
            <a:noFill/>
          </p:spPr>
          <p:txBody>
            <a:bodyPr wrap="square" rtlCol="0">
              <a:spAutoFit/>
            </a:bodyPr>
            <a:lstStyle/>
            <a:p>
              <a:pPr algn="ctr"/>
              <a:r>
                <a:rPr lang="ar-SY" sz="2000" b="1" dirty="0">
                  <a:solidFill>
                    <a:schemeClr val="bg1"/>
                  </a:solidFill>
                  <a:latin typeface="Helvetica" panose="020B0604020202020204" pitchFamily="34" charset="0"/>
                </a:rPr>
                <a:t>الفتوح في العراق</a:t>
              </a:r>
              <a:endParaRPr lang="en-US" sz="20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4277367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14:presetBounceEnd="52000">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14:bounceEnd="52000">
                                          <p:cBhvr additive="base">
                                            <p:cTn id="32"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3" dur="500" fill="hold"/>
                                            <p:tgtEl>
                                              <p:spTgt spid="40"/>
                                            </p:tgtEl>
                                            <p:attrNameLst>
                                              <p:attrName>ppt_y</p:attrName>
                                            </p:attrNameLst>
                                          </p:cBhvr>
                                          <p:tavLst>
                                            <p:tav tm="0">
                                              <p:val>
                                                <p:strVal val="0-#ppt_h/2"/>
                                              </p:val>
                                            </p:tav>
                                            <p:tav tm="100000">
                                              <p:val>
                                                <p:strVal val="#ppt_y"/>
                                              </p:val>
                                            </p:tav>
                                          </p:tavLst>
                                        </p:anim>
                                      </p:childTnLst>
                                    </p:cTn>
                                  </p:par>
                                  <p:par>
                                    <p:cTn id="34" presetID="17" presetClass="entr" presetSubtype="2"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ppt_w/2"/>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7"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ppt_x</p:attrName>
                                            </p:attrNameLst>
                                          </p:cBhvr>
                                          <p:tavLst>
                                            <p:tav tm="0">
                                              <p:val>
                                                <p:strVal val="#ppt_x+#ppt_w/2"/>
                                              </p:val>
                                            </p:tav>
                                            <p:tav tm="100000">
                                              <p:val>
                                                <p:strVal val="#ppt_x"/>
                                              </p:val>
                                            </p:tav>
                                          </p:tavLst>
                                        </p:anim>
                                        <p:anim calcmode="lin" valueType="num">
                                          <p:cBhvr>
                                            <p:cTn id="44" dur="500" fill="hold"/>
                                            <p:tgtEl>
                                              <p:spTgt spid="60"/>
                                            </p:tgtEl>
                                            <p:attrNameLst>
                                              <p:attrName>ppt_y</p:attrName>
                                            </p:attrNameLst>
                                          </p:cBhvr>
                                          <p:tavLst>
                                            <p:tav tm="0">
                                              <p:val>
                                                <p:strVal val="#ppt_y"/>
                                              </p:val>
                                            </p:tav>
                                            <p:tav tm="100000">
                                              <p:val>
                                                <p:strVal val="#ppt_y"/>
                                              </p:val>
                                            </p:tav>
                                          </p:tavLst>
                                        </p:anim>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strVal val="#ppt_h"/>
                                              </p:val>
                                            </p:tav>
                                            <p:tav tm="100000">
                                              <p:val>
                                                <p:strVal val="#ppt_h"/>
                                              </p:val>
                                            </p:tav>
                                          </p:tavLst>
                                        </p:anim>
                                      </p:childTnLst>
                                    </p:cTn>
                                  </p:par>
                                  <p:par>
                                    <p:cTn id="47" presetID="17" presetClass="entr" presetSubtype="1"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ppt_x</p:attrName>
                                            </p:attrNameLst>
                                          </p:cBhvr>
                                          <p:tavLst>
                                            <p:tav tm="0">
                                              <p:val>
                                                <p:strVal val="#ppt_x"/>
                                              </p:val>
                                            </p:tav>
                                            <p:tav tm="100000">
                                              <p:val>
                                                <p:strVal val="#ppt_x"/>
                                              </p:val>
                                            </p:tav>
                                          </p:tavLst>
                                        </p:anim>
                                        <p:anim calcmode="lin" valueType="num">
                                          <p:cBhvr>
                                            <p:cTn id="50" dur="500" fill="hold"/>
                                            <p:tgtEl>
                                              <p:spTgt spid="61"/>
                                            </p:tgtEl>
                                            <p:attrNameLst>
                                              <p:attrName>ppt_y</p:attrName>
                                            </p:attrNameLst>
                                          </p:cBhvr>
                                          <p:tavLst>
                                            <p:tav tm="0">
                                              <p:val>
                                                <p:strVal val="#ppt_y-#ppt_h/2"/>
                                              </p:val>
                                            </p:tav>
                                            <p:tav tm="100000">
                                              <p:val>
                                                <p:strVal val="#ppt_y"/>
                                              </p:val>
                                            </p:tav>
                                          </p:tavLst>
                                        </p:anim>
                                        <p:anim calcmode="lin" valueType="num">
                                          <p:cBhvr>
                                            <p:cTn id="51" dur="500" fill="hold"/>
                                            <p:tgtEl>
                                              <p:spTgt spid="61"/>
                                            </p:tgtEl>
                                            <p:attrNameLst>
                                              <p:attrName>ppt_w</p:attrName>
                                            </p:attrNameLst>
                                          </p:cBhvr>
                                          <p:tavLst>
                                            <p:tav tm="0">
                                              <p:val>
                                                <p:strVal val="#ppt_w"/>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accel="38000" fill="hold" nodeType="clickEffect" p14:presetBounceEnd="53000">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14:bounceEnd="53000">
                                          <p:cBhvr additive="base">
                                            <p:cTn id="57" dur="1000" fill="hold"/>
                                            <p:tgtEl>
                                              <p:spTgt spid="35"/>
                                            </p:tgtEl>
                                            <p:attrNameLst>
                                              <p:attrName>ppt_x</p:attrName>
                                            </p:attrNameLst>
                                          </p:cBhvr>
                                          <p:tavLst>
                                            <p:tav tm="0">
                                              <p:val>
                                                <p:strVal val="#ppt_x"/>
                                              </p:val>
                                            </p:tav>
                                            <p:tav tm="100000">
                                              <p:val>
                                                <p:strVal val="#ppt_x"/>
                                              </p:val>
                                            </p:tav>
                                          </p:tavLst>
                                        </p:anim>
                                        <p:anim calcmode="lin" valueType="num" p14:bounceEnd="53000">
                                          <p:cBhvr additive="base">
                                            <p:cTn id="58"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14:presetBounceEnd="53000">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14:bounceEnd="53000">
                                          <p:cBhvr additive="base">
                                            <p:cTn id="63" dur="1000" fill="hold"/>
                                            <p:tgtEl>
                                              <p:spTgt spid="70"/>
                                            </p:tgtEl>
                                            <p:attrNameLst>
                                              <p:attrName>ppt_x</p:attrName>
                                            </p:attrNameLst>
                                          </p:cBhvr>
                                          <p:tavLst>
                                            <p:tav tm="0">
                                              <p:val>
                                                <p:strVal val="#ppt_x"/>
                                              </p:val>
                                            </p:tav>
                                            <p:tav tm="100000">
                                              <p:val>
                                                <p:strVal val="#ppt_x"/>
                                              </p:val>
                                            </p:tav>
                                          </p:tavLst>
                                        </p:anim>
                                        <p:anim calcmode="lin" valueType="num" p14:bounceEnd="53000">
                                          <p:cBhvr additive="base">
                                            <p:cTn id="64" dur="1000" fill="hold"/>
                                            <p:tgtEl>
                                              <p:spTgt spid="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0-#ppt_h/2"/>
                                              </p:val>
                                            </p:tav>
                                            <p:tav tm="100000">
                                              <p:val>
                                                <p:strVal val="#ppt_y"/>
                                              </p:val>
                                            </p:tav>
                                          </p:tavLst>
                                        </p:anim>
                                      </p:childTnLst>
                                    </p:cTn>
                                  </p:par>
                                  <p:par>
                                    <p:cTn id="34" presetID="17" presetClass="entr" presetSubtype="2"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ppt_w/2"/>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7"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ppt_x</p:attrName>
                                            </p:attrNameLst>
                                          </p:cBhvr>
                                          <p:tavLst>
                                            <p:tav tm="0">
                                              <p:val>
                                                <p:strVal val="#ppt_x+#ppt_w/2"/>
                                              </p:val>
                                            </p:tav>
                                            <p:tav tm="100000">
                                              <p:val>
                                                <p:strVal val="#ppt_x"/>
                                              </p:val>
                                            </p:tav>
                                          </p:tavLst>
                                        </p:anim>
                                        <p:anim calcmode="lin" valueType="num">
                                          <p:cBhvr>
                                            <p:cTn id="44" dur="500" fill="hold"/>
                                            <p:tgtEl>
                                              <p:spTgt spid="60"/>
                                            </p:tgtEl>
                                            <p:attrNameLst>
                                              <p:attrName>ppt_y</p:attrName>
                                            </p:attrNameLst>
                                          </p:cBhvr>
                                          <p:tavLst>
                                            <p:tav tm="0">
                                              <p:val>
                                                <p:strVal val="#ppt_y"/>
                                              </p:val>
                                            </p:tav>
                                            <p:tav tm="100000">
                                              <p:val>
                                                <p:strVal val="#ppt_y"/>
                                              </p:val>
                                            </p:tav>
                                          </p:tavLst>
                                        </p:anim>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strVal val="#ppt_h"/>
                                              </p:val>
                                            </p:tav>
                                            <p:tav tm="100000">
                                              <p:val>
                                                <p:strVal val="#ppt_h"/>
                                              </p:val>
                                            </p:tav>
                                          </p:tavLst>
                                        </p:anim>
                                      </p:childTnLst>
                                    </p:cTn>
                                  </p:par>
                                  <p:par>
                                    <p:cTn id="47" presetID="17" presetClass="entr" presetSubtype="1"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ppt_x</p:attrName>
                                            </p:attrNameLst>
                                          </p:cBhvr>
                                          <p:tavLst>
                                            <p:tav tm="0">
                                              <p:val>
                                                <p:strVal val="#ppt_x"/>
                                              </p:val>
                                            </p:tav>
                                            <p:tav tm="100000">
                                              <p:val>
                                                <p:strVal val="#ppt_x"/>
                                              </p:val>
                                            </p:tav>
                                          </p:tavLst>
                                        </p:anim>
                                        <p:anim calcmode="lin" valueType="num">
                                          <p:cBhvr>
                                            <p:cTn id="50" dur="500" fill="hold"/>
                                            <p:tgtEl>
                                              <p:spTgt spid="61"/>
                                            </p:tgtEl>
                                            <p:attrNameLst>
                                              <p:attrName>ppt_y</p:attrName>
                                            </p:attrNameLst>
                                          </p:cBhvr>
                                          <p:tavLst>
                                            <p:tav tm="0">
                                              <p:val>
                                                <p:strVal val="#ppt_y-#ppt_h/2"/>
                                              </p:val>
                                            </p:tav>
                                            <p:tav tm="100000">
                                              <p:val>
                                                <p:strVal val="#ppt_y"/>
                                              </p:val>
                                            </p:tav>
                                          </p:tavLst>
                                        </p:anim>
                                        <p:anim calcmode="lin" valueType="num">
                                          <p:cBhvr>
                                            <p:cTn id="51" dur="500" fill="hold"/>
                                            <p:tgtEl>
                                              <p:spTgt spid="61"/>
                                            </p:tgtEl>
                                            <p:attrNameLst>
                                              <p:attrName>ppt_w</p:attrName>
                                            </p:attrNameLst>
                                          </p:cBhvr>
                                          <p:tavLst>
                                            <p:tav tm="0">
                                              <p:val>
                                                <p:strVal val="#ppt_w"/>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accel="3800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1000" fill="hold"/>
                                            <p:tgtEl>
                                              <p:spTgt spid="35"/>
                                            </p:tgtEl>
                                            <p:attrNameLst>
                                              <p:attrName>ppt_x</p:attrName>
                                            </p:attrNameLst>
                                          </p:cBhvr>
                                          <p:tavLst>
                                            <p:tav tm="0">
                                              <p:val>
                                                <p:strVal val="#ppt_x"/>
                                              </p:val>
                                            </p:tav>
                                            <p:tav tm="100000">
                                              <p:val>
                                                <p:strVal val="#ppt_x"/>
                                              </p:val>
                                            </p:tav>
                                          </p:tavLst>
                                        </p:anim>
                                        <p:anim calcmode="lin" valueType="num">
                                          <p:cBhvr additive="base">
                                            <p:cTn id="58"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additive="base">
                                            <p:cTn id="63" dur="1000" fill="hold"/>
                                            <p:tgtEl>
                                              <p:spTgt spid="70"/>
                                            </p:tgtEl>
                                            <p:attrNameLst>
                                              <p:attrName>ppt_x</p:attrName>
                                            </p:attrNameLst>
                                          </p:cBhvr>
                                          <p:tavLst>
                                            <p:tav tm="0">
                                              <p:val>
                                                <p:strVal val="#ppt_x"/>
                                              </p:val>
                                            </p:tav>
                                            <p:tav tm="100000">
                                              <p:val>
                                                <p:strVal val="#ppt_x"/>
                                              </p:val>
                                            </p:tav>
                                          </p:tavLst>
                                        </p:anim>
                                        <p:anim calcmode="lin" valueType="num">
                                          <p:cBhvr additive="base">
                                            <p:cTn id="64" dur="1000" fill="hold"/>
                                            <p:tgtEl>
                                              <p:spTgt spid="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0" grpId="0"/>
          <p:bldP spid="6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381500" y="1587768"/>
            <a:ext cx="3855601" cy="400110"/>
          </a:xfrm>
          <a:prstGeom prst="rect">
            <a:avLst/>
          </a:prstGeom>
          <a:noFill/>
        </p:spPr>
        <p:txBody>
          <a:bodyPr wrap="square" rtlCol="0">
            <a:spAutoFit/>
          </a:bodyPr>
          <a:lstStyle/>
          <a:p>
            <a:pPr algn="r"/>
            <a:r>
              <a:rPr lang="ar-SY" sz="2000" b="1" dirty="0">
                <a:solidFill>
                  <a:schemeClr val="accent2"/>
                </a:solidFill>
                <a:latin typeface="Century Gothic" panose="020B0502020202020204" pitchFamily="34" charset="0"/>
              </a:rPr>
              <a:t>فتح المدائن ( 16 هـ ) :</a:t>
            </a:r>
            <a:endParaRPr lang="en-US" sz="2000"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028699" y="2316760"/>
            <a:ext cx="6743699" cy="1323439"/>
          </a:xfrm>
          <a:prstGeom prst="rect">
            <a:avLst/>
          </a:prstGeom>
          <a:noFill/>
        </p:spPr>
        <p:txBody>
          <a:bodyPr wrap="square" rtlCol="0">
            <a:spAutoFit/>
          </a:bodyPr>
          <a:lstStyle/>
          <a:p>
            <a:pPr algn="r"/>
            <a:r>
              <a:rPr lang="ar-SY" sz="2000" b="1" dirty="0">
                <a:latin typeface="Century Gothic" panose="020B0502020202020204" pitchFamily="34" charset="0"/>
              </a:rPr>
              <a:t>تتبع المسلمون فلول الفرس شرق نهر الفرات , ففتحوا المدائن عاصمة الفرس , وغنموا منها غنائم كبيرة , ثم دخلوا القصر الأبيض ورفعوا الأذان إعلاناً بحلول التوحيد في هذه البلاد وكان ذلك سنة ( 16 هـ ) وعاش المسلمون جنباً إلى جنب مع أهالي البلاد المفتوحة بأمن وسلام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17141"/>
                <a:chOff x="4193103" y="1484950"/>
                <a:chExt cx="6145810" cy="81714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43340" y="4818230"/>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5308310" y="4186508"/>
            <a:ext cx="383482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معركة نهاوند ( فتح الفتوح ) ( 21 هـ )</a:t>
            </a:r>
            <a:endParaRPr lang="en-US" b="1" dirty="0">
              <a:solidFill>
                <a:schemeClr val="accent2"/>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639983" y="4599538"/>
            <a:ext cx="6121477" cy="1754326"/>
          </a:xfrm>
          <a:prstGeom prst="rect">
            <a:avLst/>
          </a:prstGeom>
          <a:noFill/>
        </p:spPr>
        <p:txBody>
          <a:bodyPr wrap="square" rtlCol="0">
            <a:spAutoFit/>
          </a:bodyPr>
          <a:lstStyle/>
          <a:p>
            <a:pPr algn="r"/>
            <a:r>
              <a:rPr lang="ar-SY" b="1" dirty="0">
                <a:latin typeface="Century Gothic" panose="020B0502020202020204" pitchFamily="34" charset="0"/>
              </a:rPr>
              <a:t> بعد فتح المدائن واصل المسلمون جهودهم , فانتصروا على الفرس في عدة معارك و منها ك معركة نهاوند سنة 21 هـ و آخر المعارك الكبيرة , فقد أرسل عمر بن الخطاب رضي الله عنه جيشاً بقيادة النعمان بن مقرن رضي الله عنه الذي انتصر على الفرس . وبعد هذه المعركة لم يواجه المسلمون صعوبات كبيرة في القضاء على الإمبراطورية الفارسية , لهذا امتدت الفتوحات إلى إقليم خراسان وبلاد السند وما حولها , فانتشر الإسلام و أُقيم العدل وحلُّ الأمان . </a:t>
            </a:r>
          </a:p>
        </p:txBody>
      </p:sp>
      <p:grpSp>
        <p:nvGrpSpPr>
          <p:cNvPr id="32" name="Group 26">
            <a:extLst>
              <a:ext uri="{FF2B5EF4-FFF2-40B4-BE49-F238E27FC236}">
                <a16:creationId xmlns:a16="http://schemas.microsoft.com/office/drawing/2014/main" id="{2AC1D5D3-5F91-471B-8D64-41C3AFEB8EA0}"/>
              </a:ext>
            </a:extLst>
          </p:cNvPr>
          <p:cNvGrpSpPr/>
          <p:nvPr/>
        </p:nvGrpSpPr>
        <p:grpSpPr>
          <a:xfrm>
            <a:off x="6635627" y="5148785"/>
            <a:ext cx="2677679" cy="1535634"/>
            <a:chOff x="5514272" y="1364876"/>
            <a:chExt cx="4853578" cy="3389659"/>
          </a:xfrm>
        </p:grpSpPr>
        <p:grpSp>
          <p:nvGrpSpPr>
            <p:cNvPr id="33" name="Group 17">
              <a:extLst>
                <a:ext uri="{FF2B5EF4-FFF2-40B4-BE49-F238E27FC236}">
                  <a16:creationId xmlns:a16="http://schemas.microsoft.com/office/drawing/2014/main" id="{53137BCD-AB69-43BC-ACDF-D10660BCA645}"/>
                </a:ext>
              </a:extLst>
            </p:cNvPr>
            <p:cNvGrpSpPr/>
            <p:nvPr/>
          </p:nvGrpSpPr>
          <p:grpSpPr>
            <a:xfrm>
              <a:off x="5859653" y="1364876"/>
              <a:ext cx="4235547" cy="3389659"/>
              <a:chOff x="2157485" y="841317"/>
              <a:chExt cx="5405992" cy="4326351"/>
            </a:xfrm>
            <a:effectLst>
              <a:reflection blurRad="6350" stA="51000" endPos="14000" dir="5400000" sy="-100000" algn="bl" rotWithShape="0"/>
            </a:effectLst>
          </p:grpSpPr>
          <p:sp>
            <p:nvSpPr>
              <p:cNvPr id="36" name="Rectangle 18">
                <a:extLst>
                  <a:ext uri="{FF2B5EF4-FFF2-40B4-BE49-F238E27FC236}">
                    <a16:creationId xmlns:a16="http://schemas.microsoft.com/office/drawing/2014/main" id="{FCBD6FA9-07F9-4D1E-8F2A-B5AA8C77D81F}"/>
                  </a:ext>
                </a:extLst>
              </p:cNvPr>
              <p:cNvSpPr/>
              <p:nvPr/>
            </p:nvSpPr>
            <p:spPr>
              <a:xfrm>
                <a:off x="2157485" y="841317"/>
                <a:ext cx="5405992"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2035" y="2303625"/>
              <a:ext cx="3760594" cy="2365906"/>
            </a:xfrm>
            <a:prstGeom prst="rect">
              <a:avLst/>
            </a:prstGeom>
          </p:spPr>
        </p:pic>
        <p:sp>
          <p:nvSpPr>
            <p:cNvPr id="35" name="TextBox 21">
              <a:extLst>
                <a:ext uri="{FF2B5EF4-FFF2-40B4-BE49-F238E27FC236}">
                  <a16:creationId xmlns:a16="http://schemas.microsoft.com/office/drawing/2014/main" id="{3FFEC7E5-9AAA-420D-9D59-9AD5230E6B3C}"/>
                </a:ext>
              </a:extLst>
            </p:cNvPr>
            <p:cNvSpPr txBox="1"/>
            <p:nvPr/>
          </p:nvSpPr>
          <p:spPr>
            <a:xfrm>
              <a:off x="5514272" y="1545233"/>
              <a:ext cx="4853578" cy="883177"/>
            </a:xfrm>
            <a:prstGeom prst="rect">
              <a:avLst/>
            </a:prstGeom>
            <a:noFill/>
          </p:spPr>
          <p:txBody>
            <a:bodyPr wrap="square" rtlCol="0">
              <a:spAutoFit/>
            </a:bodyPr>
            <a:lstStyle/>
            <a:p>
              <a:pPr algn="ctr"/>
              <a:r>
                <a:rPr lang="ar-SY" sz="2000" b="1" dirty="0">
                  <a:solidFill>
                    <a:schemeClr val="bg1"/>
                  </a:solidFill>
                  <a:latin typeface="Helvetica" panose="020B0604020202020204" pitchFamily="34" charset="0"/>
                </a:rPr>
                <a:t>مخطط معركة نهاوند</a:t>
              </a:r>
              <a:endParaRPr lang="en-US" sz="20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1834208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2000">
                                          <p:cBhvr additive="base">
                                            <p:cTn id="38"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14:presetBounceEnd="53000">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14:bounceEnd="53000">
                                          <p:cBhvr additive="base">
                                            <p:cTn id="63" dur="1000" fill="hold"/>
                                            <p:tgtEl>
                                              <p:spTgt spid="32"/>
                                            </p:tgtEl>
                                            <p:attrNameLst>
                                              <p:attrName>ppt_x</p:attrName>
                                            </p:attrNameLst>
                                          </p:cBhvr>
                                          <p:tavLst>
                                            <p:tav tm="0">
                                              <p:val>
                                                <p:strVal val="#ppt_x"/>
                                              </p:val>
                                            </p:tav>
                                            <p:tav tm="100000">
                                              <p:val>
                                                <p:strVal val="#ppt_x"/>
                                              </p:val>
                                            </p:tav>
                                          </p:tavLst>
                                        </p:anim>
                                        <p:anim calcmode="lin" valueType="num" p14:bounceEnd="53000">
                                          <p:cBhvr additive="base">
                                            <p:cTn id="64"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ppt_x"/>
                                              </p:val>
                                            </p:tav>
                                            <p:tav tm="100000">
                                              <p:val>
                                                <p:strVal val="#ppt_x"/>
                                              </p:val>
                                            </p:tav>
                                          </p:tavLst>
                                        </p:anim>
                                        <p:anim calcmode="lin" valueType="num">
                                          <p:cBhvr additive="base">
                                            <p:cTn id="64"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959695" y="3097227"/>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لأنها كانت خاتمة فتوحات المسلمين في بلاد العراق و فارس</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092011" y="390674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020743" y="1379603"/>
            <a:ext cx="10884140" cy="1193405"/>
            <a:chOff x="3274237" y="3294128"/>
            <a:chExt cx="8743993"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274237" y="3579091"/>
              <a:ext cx="5638332" cy="461665"/>
            </a:xfrm>
            <a:prstGeom prst="rect">
              <a:avLst/>
            </a:prstGeom>
            <a:noFill/>
          </p:spPr>
          <p:txBody>
            <a:bodyPr wrap="square" rtlCol="0">
              <a:spAutoFit/>
            </a:bodyPr>
            <a:lstStyle/>
            <a:p>
              <a:pPr algn="r"/>
              <a:r>
                <a:rPr lang="ar-SY" sz="2400" dirty="0">
                  <a:latin typeface="Century Gothic" panose="020B0502020202020204" pitchFamily="34" charset="0"/>
                </a:rPr>
                <a:t> ما سبب تسمية معركة نهاوند بفتح الفتوح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6</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727447"/>
                <a:chOff x="5162561" y="1484950"/>
                <a:chExt cx="5116090" cy="72744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400110"/>
                </a:xfrm>
                <a:prstGeom prst="rect">
                  <a:avLst/>
                </a:prstGeom>
                <a:noFill/>
              </p:spPr>
              <p:txBody>
                <a:bodyPr wrap="square" rtlCol="0">
                  <a:spAutoFit/>
                </a:bodyPr>
                <a:lstStyle/>
                <a:p>
                  <a:pPr algn="r"/>
                  <a:r>
                    <a:rPr lang="ar-SY" sz="2000" b="1" dirty="0">
                      <a:latin typeface="Century Gothic" panose="020B0502020202020204" pitchFamily="34" charset="0"/>
                    </a:rPr>
                    <a:t> جهود الخلفاء الراشدين رضي الله عنهم في نشر الإسلام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26">
            <a:extLst>
              <a:ext uri="{FF2B5EF4-FFF2-40B4-BE49-F238E27FC236}">
                <a16:creationId xmlns:a16="http://schemas.microsoft.com/office/drawing/2014/main" id="{2AC1D5D3-5F91-471B-8D64-41C3AFEB8EA0}"/>
              </a:ext>
            </a:extLst>
          </p:cNvPr>
          <p:cNvGrpSpPr/>
          <p:nvPr/>
        </p:nvGrpSpPr>
        <p:grpSpPr>
          <a:xfrm>
            <a:off x="902268" y="3756587"/>
            <a:ext cx="3346151" cy="2336897"/>
            <a:chOff x="5514272" y="1364876"/>
            <a:chExt cx="4853578" cy="3389659"/>
          </a:xfrm>
        </p:grpSpPr>
        <p:grpSp>
          <p:nvGrpSpPr>
            <p:cNvPr id="63" name="Group 17">
              <a:extLst>
                <a:ext uri="{FF2B5EF4-FFF2-40B4-BE49-F238E27FC236}">
                  <a16:creationId xmlns:a16="http://schemas.microsoft.com/office/drawing/2014/main" id="{53137BCD-AB69-43BC-ACDF-D10660BCA645}"/>
                </a:ext>
              </a:extLst>
            </p:cNvPr>
            <p:cNvGrpSpPr/>
            <p:nvPr/>
          </p:nvGrpSpPr>
          <p:grpSpPr>
            <a:xfrm>
              <a:off x="5859653" y="1364876"/>
              <a:ext cx="4235547" cy="3389659"/>
              <a:chOff x="2157485" y="841317"/>
              <a:chExt cx="5405992" cy="4326351"/>
            </a:xfrm>
            <a:effectLst>
              <a:reflection blurRad="6350" stA="51000" endPos="14000" dir="5400000" sy="-100000" algn="bl" rotWithShape="0"/>
            </a:effectLst>
          </p:grpSpPr>
          <p:sp>
            <p:nvSpPr>
              <p:cNvPr id="66" name="Rectangle 18">
                <a:extLst>
                  <a:ext uri="{FF2B5EF4-FFF2-40B4-BE49-F238E27FC236}">
                    <a16:creationId xmlns:a16="http://schemas.microsoft.com/office/drawing/2014/main" id="{FCBD6FA9-07F9-4D1E-8F2A-B5AA8C77D81F}"/>
                  </a:ext>
                </a:extLst>
              </p:cNvPr>
              <p:cNvSpPr/>
              <p:nvPr/>
            </p:nvSpPr>
            <p:spPr>
              <a:xfrm>
                <a:off x="2157485" y="841317"/>
                <a:ext cx="5405992"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351" y="2305479"/>
              <a:ext cx="3787955" cy="2365906"/>
            </a:xfrm>
            <a:prstGeom prst="rect">
              <a:avLst/>
            </a:prstGeom>
          </p:spPr>
        </p:pic>
        <p:sp>
          <p:nvSpPr>
            <p:cNvPr id="65" name="TextBox 21">
              <a:extLst>
                <a:ext uri="{FF2B5EF4-FFF2-40B4-BE49-F238E27FC236}">
                  <a16:creationId xmlns:a16="http://schemas.microsoft.com/office/drawing/2014/main" id="{3FFEC7E5-9AAA-420D-9D59-9AD5230E6B3C}"/>
                </a:ext>
              </a:extLst>
            </p:cNvPr>
            <p:cNvSpPr txBox="1"/>
            <p:nvPr/>
          </p:nvSpPr>
          <p:spPr>
            <a:xfrm>
              <a:off x="5514272" y="1545234"/>
              <a:ext cx="4853578" cy="848214"/>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 الدول المحيطة بشبه الجزيرة العربية قبل الفتوحات</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4352045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38000" fill="hold" nodeType="clickEffect" p14:presetBounceEnd="53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53000">
                                          <p:cBhvr additive="base">
                                            <p:cTn id="26" dur="1000" fill="hold"/>
                                            <p:tgtEl>
                                              <p:spTgt spid="56"/>
                                            </p:tgtEl>
                                            <p:attrNameLst>
                                              <p:attrName>ppt_x</p:attrName>
                                            </p:attrNameLst>
                                          </p:cBhvr>
                                          <p:tavLst>
                                            <p:tav tm="0">
                                              <p:val>
                                                <p:strVal val="#ppt_x"/>
                                              </p:val>
                                            </p:tav>
                                            <p:tav tm="100000">
                                              <p:val>
                                                <p:strVal val="#ppt_x"/>
                                              </p:val>
                                            </p:tav>
                                          </p:tavLst>
                                        </p:anim>
                                        <p:anim calcmode="lin" valueType="num" p14:bounceEnd="53000">
                                          <p:cBhvr additive="base">
                                            <p:cTn id="27"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38000"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ppt_x"/>
                                              </p:val>
                                            </p:tav>
                                            <p:tav tm="100000">
                                              <p:val>
                                                <p:strVal val="#ppt_x"/>
                                              </p:val>
                                            </p:tav>
                                          </p:tavLst>
                                        </p:anim>
                                        <p:anim calcmode="lin" valueType="num">
                                          <p:cBhvr additive="base">
                                            <p:cTn id="27"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3708050" y="1711848"/>
            <a:ext cx="4363601" cy="400110"/>
          </a:xfrm>
          <a:prstGeom prst="rect">
            <a:avLst/>
          </a:prstGeom>
          <a:noFill/>
        </p:spPr>
        <p:txBody>
          <a:bodyPr wrap="square" rtlCol="0">
            <a:spAutoFit/>
          </a:bodyPr>
          <a:lstStyle/>
          <a:p>
            <a:pPr algn="r"/>
            <a:r>
              <a:rPr lang="ar-SY" sz="2000" b="1" dirty="0">
                <a:solidFill>
                  <a:srgbClr val="FF9900"/>
                </a:solidFill>
                <a:latin typeface="Century Gothic" panose="020B0502020202020204" pitchFamily="34" charset="0"/>
              </a:rPr>
              <a:t>فتح بلاد الشام : </a:t>
            </a:r>
            <a:endParaRPr lang="en-US" sz="2000"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863333" y="2161332"/>
            <a:ext cx="6047890" cy="2862322"/>
          </a:xfrm>
          <a:prstGeom prst="rect">
            <a:avLst/>
          </a:prstGeom>
          <a:noFill/>
        </p:spPr>
        <p:txBody>
          <a:bodyPr wrap="square" rtlCol="0">
            <a:spAutoFit/>
          </a:bodyPr>
          <a:lstStyle/>
          <a:p>
            <a:pPr algn="r"/>
            <a:r>
              <a:rPr lang="ar-SY" b="1" dirty="0">
                <a:latin typeface="Century Gothic" panose="020B0502020202020204" pitchFamily="34" charset="0"/>
              </a:rPr>
              <a:t>لمّا تولى أبو بكر الصديق رضي الله عنه جعل اول أعماله إرسال جيش أسامة بن زيد رضي الله عنه الذي جهّزه الرسول صلى الله عليه وسلم قبل وفاته إلى بلاد الشام وقد نجح الجيش في تحقيق أهدافه بعد أن خرج شمالاً حتى وصل إلى أرض البلقاء في الشام , فأمّن حدود البلاد الإسلامية و أكد قوة المسلمين وتماسكهم بعد وفاة الرسول صلى الله عليه وسلم وساعد على استقرار الإيمان في قلوب أفراد القبائل التي كانت تفكّر في ترك الإسلام , أو الهجوم على الدولة الإسلامية الناشئة في المدينة المنورة . </a:t>
            </a:r>
          </a:p>
          <a:p>
            <a:pPr algn="r"/>
            <a:endParaRPr lang="ar-SY" b="1" dirty="0">
              <a:latin typeface="Century Gothic" panose="020B0502020202020204" pitchFamily="34" charset="0"/>
            </a:endParaRPr>
          </a:p>
          <a:p>
            <a:pPr algn="r"/>
            <a:r>
              <a:rPr lang="ar-SY" b="1" dirty="0">
                <a:latin typeface="Century Gothic" panose="020B0502020202020204" pitchFamily="34" charset="0"/>
              </a:rPr>
              <a:t>ثم جهّز أبو بكر الصديق رضي الله عنه أربعة جيوش لفتح الشام , وتمكّنت هذه الجيوش من نشر الإسلام وفتح بلاد الشام بعد أن خاضت معارك كثيرة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92922" cy="1128959"/>
            <a:chOff x="338813" y="22303"/>
            <a:chExt cx="829292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6</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281244" cy="1128959"/>
              <a:chOff x="2350491" y="22303"/>
              <a:chExt cx="628124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091041" y="165530"/>
                <a:ext cx="5540694" cy="734381"/>
                <a:chOff x="4873392" y="1484950"/>
                <a:chExt cx="5540694" cy="73438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873392" y="1819221"/>
                  <a:ext cx="5540694" cy="400110"/>
                </a:xfrm>
                <a:prstGeom prst="rect">
                  <a:avLst/>
                </a:prstGeom>
                <a:noFill/>
              </p:spPr>
              <p:txBody>
                <a:bodyPr wrap="square" rtlCol="0">
                  <a:spAutoFit/>
                </a:bodyPr>
                <a:lstStyle/>
                <a:p>
                  <a:pPr algn="r"/>
                  <a:r>
                    <a:rPr lang="ar-SY" sz="20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6">
            <a:extLst>
              <a:ext uri="{FF2B5EF4-FFF2-40B4-BE49-F238E27FC236}">
                <a16:creationId xmlns:a16="http://schemas.microsoft.com/office/drawing/2014/main" id="{2AC1D5D3-5F91-471B-8D64-41C3AFEB8EA0}"/>
              </a:ext>
            </a:extLst>
          </p:cNvPr>
          <p:cNvGrpSpPr/>
          <p:nvPr/>
        </p:nvGrpSpPr>
        <p:grpSpPr>
          <a:xfrm>
            <a:off x="8034428" y="3749694"/>
            <a:ext cx="3745866" cy="2855919"/>
            <a:chOff x="5837143" y="1424779"/>
            <a:chExt cx="4530706" cy="3392529"/>
          </a:xfrm>
        </p:grpSpPr>
        <p:grpSp>
          <p:nvGrpSpPr>
            <p:cNvPr id="27" name="Group 17">
              <a:extLst>
                <a:ext uri="{FF2B5EF4-FFF2-40B4-BE49-F238E27FC236}">
                  <a16:creationId xmlns:a16="http://schemas.microsoft.com/office/drawing/2014/main" id="{53137BCD-AB69-43BC-ACDF-D10660BCA645}"/>
                </a:ext>
              </a:extLst>
            </p:cNvPr>
            <p:cNvGrpSpPr/>
            <p:nvPr/>
          </p:nvGrpSpPr>
          <p:grpSpPr>
            <a:xfrm>
              <a:off x="5837143" y="1424779"/>
              <a:ext cx="4235549" cy="3392528"/>
              <a:chOff x="2128754" y="917773"/>
              <a:chExt cx="5405994" cy="4330013"/>
            </a:xfrm>
            <a:effectLst>
              <a:reflection blurRad="6350" stA="51000" endPos="14000" dir="5400000" sy="-100000" algn="bl" rotWithShape="0"/>
            </a:effectLst>
          </p:grpSpPr>
          <p:sp>
            <p:nvSpPr>
              <p:cNvPr id="30" name="Rectangle 18">
                <a:extLst>
                  <a:ext uri="{FF2B5EF4-FFF2-40B4-BE49-F238E27FC236}">
                    <a16:creationId xmlns:a16="http://schemas.microsoft.com/office/drawing/2014/main" id="{FCBD6FA9-07F9-4D1E-8F2A-B5AA8C77D81F}"/>
                  </a:ext>
                </a:extLst>
              </p:cNvPr>
              <p:cNvSpPr/>
              <p:nvPr/>
            </p:nvSpPr>
            <p:spPr>
              <a:xfrm>
                <a:off x="2128754" y="921435"/>
                <a:ext cx="5405993"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165" y="2270083"/>
              <a:ext cx="4190526" cy="2547225"/>
            </a:xfrm>
            <a:prstGeom prst="rect">
              <a:avLst/>
            </a:prstGeom>
          </p:spPr>
        </p:pic>
        <p:sp>
          <p:nvSpPr>
            <p:cNvPr id="29" name="TextBox 21">
              <a:extLst>
                <a:ext uri="{FF2B5EF4-FFF2-40B4-BE49-F238E27FC236}">
                  <a16:creationId xmlns:a16="http://schemas.microsoft.com/office/drawing/2014/main" id="{3FFEC7E5-9AAA-420D-9D59-9AD5230E6B3C}"/>
                </a:ext>
              </a:extLst>
            </p:cNvPr>
            <p:cNvSpPr txBox="1"/>
            <p:nvPr/>
          </p:nvSpPr>
          <p:spPr>
            <a:xfrm>
              <a:off x="5882165" y="1545234"/>
              <a:ext cx="4485684" cy="438727"/>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سير جيش أسامة بن زيد إلى أرض البلقاء </a:t>
              </a:r>
              <a:endParaRPr lang="en-US"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3222561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53000">
                                          <p:cBhvr additive="base">
                                            <p:cTn id="38" dur="100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ppt_x"/>
                                              </p:val>
                                            </p:tav>
                                            <p:tav tm="100000">
                                              <p:val>
                                                <p:strVal val="#ppt_x"/>
                                              </p:val>
                                            </p:tav>
                                          </p:tavLst>
                                        </p:anim>
                                        <p:anim calcmode="lin" valueType="num">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431723" y="2045590"/>
            <a:ext cx="3855601" cy="400110"/>
          </a:xfrm>
          <a:prstGeom prst="rect">
            <a:avLst/>
          </a:prstGeom>
          <a:noFill/>
        </p:spPr>
        <p:txBody>
          <a:bodyPr wrap="square" rtlCol="0">
            <a:spAutoFit/>
          </a:bodyPr>
          <a:lstStyle/>
          <a:p>
            <a:pPr algn="r"/>
            <a:r>
              <a:rPr lang="ar-SY" sz="2000" b="1" dirty="0">
                <a:solidFill>
                  <a:schemeClr val="accent2"/>
                </a:solidFill>
                <a:latin typeface="Century Gothic" panose="020B0502020202020204" pitchFamily="34" charset="0"/>
              </a:rPr>
              <a:t>أهم المعارك في بلاد الشام :</a:t>
            </a:r>
            <a:endParaRPr lang="en-US" sz="2000" b="1" dirty="0">
              <a:solidFill>
                <a:schemeClr val="accent2"/>
              </a:solidFill>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441778" y="26288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17141"/>
                <a:chOff x="4193103" y="1484950"/>
                <a:chExt cx="6145810" cy="81714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43340" y="4818230"/>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5308310" y="4186508"/>
            <a:ext cx="383482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معركة أجنادين ( 13 هـ )</a:t>
            </a:r>
            <a:endParaRPr lang="en-US" b="1" dirty="0">
              <a:solidFill>
                <a:schemeClr val="accent2"/>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780010" y="4459176"/>
            <a:ext cx="5175136" cy="1477328"/>
          </a:xfrm>
          <a:prstGeom prst="rect">
            <a:avLst/>
          </a:prstGeom>
          <a:noFill/>
        </p:spPr>
        <p:txBody>
          <a:bodyPr wrap="square" rtlCol="0">
            <a:spAutoFit/>
          </a:bodyPr>
          <a:lstStyle/>
          <a:p>
            <a:pPr algn="r"/>
            <a:r>
              <a:rPr lang="ar-SY" b="1" dirty="0">
                <a:latin typeface="Century Gothic" panose="020B0502020202020204" pitchFamily="34" charset="0"/>
              </a:rPr>
              <a:t>دعم أبو بكر الصديق رضي الله عنه القوات في بلاد الشام بجيش أرسله من العراق بقيادة خالد بن الوليد رضي الله عنه , ولما وصل إلى الشام وحُّد الجيوش تحت قيادته ثم التقى بالروم في أجنادين سنة 13 هـ وحقق انتصاراً كبيراً و وهو ما سهّل فتح مدن دمشق , وحمص وصيدا , وبيروت وغيرها .  </a:t>
            </a:r>
          </a:p>
        </p:txBody>
      </p:sp>
      <p:grpSp>
        <p:nvGrpSpPr>
          <p:cNvPr id="62" name="Group 26">
            <a:extLst>
              <a:ext uri="{FF2B5EF4-FFF2-40B4-BE49-F238E27FC236}">
                <a16:creationId xmlns:a16="http://schemas.microsoft.com/office/drawing/2014/main" id="{2AC1D5D3-5F91-471B-8D64-41C3AFEB8EA0}"/>
              </a:ext>
            </a:extLst>
          </p:cNvPr>
          <p:cNvGrpSpPr/>
          <p:nvPr/>
        </p:nvGrpSpPr>
        <p:grpSpPr>
          <a:xfrm>
            <a:off x="675341" y="1460355"/>
            <a:ext cx="3057338" cy="2336897"/>
            <a:chOff x="5514272" y="1364876"/>
            <a:chExt cx="4853578" cy="3389659"/>
          </a:xfrm>
        </p:grpSpPr>
        <p:grpSp>
          <p:nvGrpSpPr>
            <p:cNvPr id="63" name="Group 17">
              <a:extLst>
                <a:ext uri="{FF2B5EF4-FFF2-40B4-BE49-F238E27FC236}">
                  <a16:creationId xmlns:a16="http://schemas.microsoft.com/office/drawing/2014/main" id="{53137BCD-AB69-43BC-ACDF-D10660BCA645}"/>
                </a:ext>
              </a:extLst>
            </p:cNvPr>
            <p:cNvGrpSpPr/>
            <p:nvPr/>
          </p:nvGrpSpPr>
          <p:grpSpPr>
            <a:xfrm>
              <a:off x="5859653" y="1364876"/>
              <a:ext cx="4235547" cy="3389659"/>
              <a:chOff x="2157485" y="841317"/>
              <a:chExt cx="5405992" cy="4326351"/>
            </a:xfrm>
            <a:effectLst>
              <a:reflection blurRad="6350" stA="51000" endPos="14000" dir="5400000" sy="-100000" algn="bl" rotWithShape="0"/>
            </a:effectLst>
          </p:grpSpPr>
          <p:sp>
            <p:nvSpPr>
              <p:cNvPr id="66" name="Rectangle 18">
                <a:extLst>
                  <a:ext uri="{FF2B5EF4-FFF2-40B4-BE49-F238E27FC236}">
                    <a16:creationId xmlns:a16="http://schemas.microsoft.com/office/drawing/2014/main" id="{FCBD6FA9-07F9-4D1E-8F2A-B5AA8C77D81F}"/>
                  </a:ext>
                </a:extLst>
              </p:cNvPr>
              <p:cNvSpPr/>
              <p:nvPr/>
            </p:nvSpPr>
            <p:spPr>
              <a:xfrm>
                <a:off x="2157485" y="841317"/>
                <a:ext cx="5405992"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6941" y="2337683"/>
              <a:ext cx="3930962" cy="2365906"/>
            </a:xfrm>
            <a:prstGeom prst="rect">
              <a:avLst/>
            </a:prstGeom>
          </p:spPr>
        </p:pic>
        <p:sp>
          <p:nvSpPr>
            <p:cNvPr id="65" name="TextBox 21">
              <a:extLst>
                <a:ext uri="{FF2B5EF4-FFF2-40B4-BE49-F238E27FC236}">
                  <a16:creationId xmlns:a16="http://schemas.microsoft.com/office/drawing/2014/main" id="{3FFEC7E5-9AAA-420D-9D59-9AD5230E6B3C}"/>
                </a:ext>
              </a:extLst>
            </p:cNvPr>
            <p:cNvSpPr txBox="1"/>
            <p:nvPr/>
          </p:nvSpPr>
          <p:spPr>
            <a:xfrm>
              <a:off x="5514272" y="1545234"/>
              <a:ext cx="4853578" cy="535714"/>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سير الجيوش لفتح بلاد الشام</a:t>
              </a:r>
              <a:endParaRPr lang="en-US" b="1" dirty="0">
                <a:solidFill>
                  <a:schemeClr val="bg1"/>
                </a:solidFill>
                <a:latin typeface="Helvetica" panose="020B0604020202020204" pitchFamily="34" charset="0"/>
              </a:endParaRPr>
            </a:p>
          </p:txBody>
        </p:sp>
      </p:grpSp>
      <p:grpSp>
        <p:nvGrpSpPr>
          <p:cNvPr id="37" name="Group 26">
            <a:extLst>
              <a:ext uri="{FF2B5EF4-FFF2-40B4-BE49-F238E27FC236}">
                <a16:creationId xmlns:a16="http://schemas.microsoft.com/office/drawing/2014/main" id="{2AC1D5D3-5F91-471B-8D64-41C3AFEB8EA0}"/>
              </a:ext>
            </a:extLst>
          </p:cNvPr>
          <p:cNvGrpSpPr/>
          <p:nvPr/>
        </p:nvGrpSpPr>
        <p:grpSpPr>
          <a:xfrm>
            <a:off x="3897779" y="1649324"/>
            <a:ext cx="2133600" cy="2521681"/>
            <a:chOff x="5558461" y="1530726"/>
            <a:chExt cx="4939730" cy="4076196"/>
          </a:xfrm>
        </p:grpSpPr>
        <p:grpSp>
          <p:nvGrpSpPr>
            <p:cNvPr id="39" name="Group 17">
              <a:extLst>
                <a:ext uri="{FF2B5EF4-FFF2-40B4-BE49-F238E27FC236}">
                  <a16:creationId xmlns:a16="http://schemas.microsoft.com/office/drawing/2014/main" id="{53137BCD-AB69-43BC-ACDF-D10660BCA645}"/>
                </a:ext>
              </a:extLst>
            </p:cNvPr>
            <p:cNvGrpSpPr/>
            <p:nvPr/>
          </p:nvGrpSpPr>
          <p:grpSpPr>
            <a:xfrm>
              <a:off x="6216360" y="1587438"/>
              <a:ext cx="3369877" cy="4019484"/>
              <a:chOff x="2577274" y="917773"/>
              <a:chExt cx="4301102" cy="5130222"/>
            </a:xfrm>
            <a:effectLst>
              <a:reflection blurRad="6350" stA="51000" endPos="14000" dir="5400000" sy="-100000" algn="bl" rotWithShape="0"/>
            </a:effectLst>
          </p:grpSpPr>
          <p:sp>
            <p:nvSpPr>
              <p:cNvPr id="70" name="Rectangle 18">
                <a:extLst>
                  <a:ext uri="{FF2B5EF4-FFF2-40B4-BE49-F238E27FC236}">
                    <a16:creationId xmlns:a16="http://schemas.microsoft.com/office/drawing/2014/main" id="{FCBD6FA9-07F9-4D1E-8F2A-B5AA8C77D81F}"/>
                  </a:ext>
                </a:extLst>
              </p:cNvPr>
              <p:cNvSpPr/>
              <p:nvPr/>
            </p:nvSpPr>
            <p:spPr>
              <a:xfrm>
                <a:off x="2577274" y="921435"/>
                <a:ext cx="4301102" cy="5126560"/>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19">
                <a:extLst>
                  <a:ext uri="{FF2B5EF4-FFF2-40B4-BE49-F238E27FC236}">
                    <a16:creationId xmlns:a16="http://schemas.microsoft.com/office/drawing/2014/main" id="{41D7193C-94B5-4C66-A4CF-3DB8A9019A8E}"/>
                  </a:ext>
                </a:extLst>
              </p:cNvPr>
              <p:cNvSpPr/>
              <p:nvPr/>
            </p:nvSpPr>
            <p:spPr>
              <a:xfrm flipV="1">
                <a:off x="2577274" y="917773"/>
                <a:ext cx="4301102" cy="1188107"/>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1561" y="2373358"/>
              <a:ext cx="3141570" cy="3113240"/>
            </a:xfrm>
            <a:prstGeom prst="rect">
              <a:avLst/>
            </a:prstGeom>
          </p:spPr>
        </p:pic>
        <p:sp>
          <p:nvSpPr>
            <p:cNvPr id="69" name="TextBox 21">
              <a:extLst>
                <a:ext uri="{FF2B5EF4-FFF2-40B4-BE49-F238E27FC236}">
                  <a16:creationId xmlns:a16="http://schemas.microsoft.com/office/drawing/2014/main" id="{3FFEC7E5-9AAA-420D-9D59-9AD5230E6B3C}"/>
                </a:ext>
              </a:extLst>
            </p:cNvPr>
            <p:cNvSpPr txBox="1"/>
            <p:nvPr/>
          </p:nvSpPr>
          <p:spPr>
            <a:xfrm>
              <a:off x="5558461" y="1530726"/>
              <a:ext cx="4939730" cy="547259"/>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معركة اليرموك</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9177407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14:presetBounceEnd="52000">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14:bounceEnd="52000">
                                          <p:cBhvr additive="base">
                                            <p:cTn id="32"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3" dur="500" fill="hold"/>
                                            <p:tgtEl>
                                              <p:spTgt spid="40"/>
                                            </p:tgtEl>
                                            <p:attrNameLst>
                                              <p:attrName>ppt_y</p:attrName>
                                            </p:attrNameLst>
                                          </p:cBhvr>
                                          <p:tavLst>
                                            <p:tav tm="0">
                                              <p:val>
                                                <p:strVal val="0-#ppt_h/2"/>
                                              </p:val>
                                            </p:tav>
                                            <p:tav tm="100000">
                                              <p:val>
                                                <p:strVal val="#ppt_y"/>
                                              </p:val>
                                            </p:tav>
                                          </p:tavLst>
                                        </p:anim>
                                      </p:childTnLst>
                                    </p:cTn>
                                  </p:par>
                                  <p:par>
                                    <p:cTn id="34" presetID="17" presetClass="entr" presetSubtype="2"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ppt_w/2"/>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7"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ppt_x</p:attrName>
                                            </p:attrNameLst>
                                          </p:cBhvr>
                                          <p:tavLst>
                                            <p:tav tm="0">
                                              <p:val>
                                                <p:strVal val="#ppt_x+#ppt_w/2"/>
                                              </p:val>
                                            </p:tav>
                                            <p:tav tm="100000">
                                              <p:val>
                                                <p:strVal val="#ppt_x"/>
                                              </p:val>
                                            </p:tav>
                                          </p:tavLst>
                                        </p:anim>
                                        <p:anim calcmode="lin" valueType="num">
                                          <p:cBhvr>
                                            <p:cTn id="44" dur="500" fill="hold"/>
                                            <p:tgtEl>
                                              <p:spTgt spid="60"/>
                                            </p:tgtEl>
                                            <p:attrNameLst>
                                              <p:attrName>ppt_y</p:attrName>
                                            </p:attrNameLst>
                                          </p:cBhvr>
                                          <p:tavLst>
                                            <p:tav tm="0">
                                              <p:val>
                                                <p:strVal val="#ppt_y"/>
                                              </p:val>
                                            </p:tav>
                                            <p:tav tm="100000">
                                              <p:val>
                                                <p:strVal val="#ppt_y"/>
                                              </p:val>
                                            </p:tav>
                                          </p:tavLst>
                                        </p:anim>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strVal val="#ppt_h"/>
                                              </p:val>
                                            </p:tav>
                                            <p:tav tm="100000">
                                              <p:val>
                                                <p:strVal val="#ppt_h"/>
                                              </p:val>
                                            </p:tav>
                                          </p:tavLst>
                                        </p:anim>
                                      </p:childTnLst>
                                    </p:cTn>
                                  </p:par>
                                  <p:par>
                                    <p:cTn id="47" presetID="17" presetClass="entr" presetSubtype="1"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ppt_x</p:attrName>
                                            </p:attrNameLst>
                                          </p:cBhvr>
                                          <p:tavLst>
                                            <p:tav tm="0">
                                              <p:val>
                                                <p:strVal val="#ppt_x"/>
                                              </p:val>
                                            </p:tav>
                                            <p:tav tm="100000">
                                              <p:val>
                                                <p:strVal val="#ppt_x"/>
                                              </p:val>
                                            </p:tav>
                                          </p:tavLst>
                                        </p:anim>
                                        <p:anim calcmode="lin" valueType="num">
                                          <p:cBhvr>
                                            <p:cTn id="50" dur="500" fill="hold"/>
                                            <p:tgtEl>
                                              <p:spTgt spid="61"/>
                                            </p:tgtEl>
                                            <p:attrNameLst>
                                              <p:attrName>ppt_y</p:attrName>
                                            </p:attrNameLst>
                                          </p:cBhvr>
                                          <p:tavLst>
                                            <p:tav tm="0">
                                              <p:val>
                                                <p:strVal val="#ppt_y-#ppt_h/2"/>
                                              </p:val>
                                            </p:tav>
                                            <p:tav tm="100000">
                                              <p:val>
                                                <p:strVal val="#ppt_y"/>
                                              </p:val>
                                            </p:tav>
                                          </p:tavLst>
                                        </p:anim>
                                        <p:anim calcmode="lin" valueType="num">
                                          <p:cBhvr>
                                            <p:cTn id="51" dur="500" fill="hold"/>
                                            <p:tgtEl>
                                              <p:spTgt spid="61"/>
                                            </p:tgtEl>
                                            <p:attrNameLst>
                                              <p:attrName>ppt_w</p:attrName>
                                            </p:attrNameLst>
                                          </p:cBhvr>
                                          <p:tavLst>
                                            <p:tav tm="0">
                                              <p:val>
                                                <p:strVal val="#ppt_w"/>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accel="38000" fill="hold" nodeType="clickEffect" p14:presetBounceEnd="53000">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14:bounceEnd="53000">
                                          <p:cBhvr additive="base">
                                            <p:cTn id="57" dur="1000" fill="hold"/>
                                            <p:tgtEl>
                                              <p:spTgt spid="62"/>
                                            </p:tgtEl>
                                            <p:attrNameLst>
                                              <p:attrName>ppt_x</p:attrName>
                                            </p:attrNameLst>
                                          </p:cBhvr>
                                          <p:tavLst>
                                            <p:tav tm="0">
                                              <p:val>
                                                <p:strVal val="#ppt_x"/>
                                              </p:val>
                                            </p:tav>
                                            <p:tav tm="100000">
                                              <p:val>
                                                <p:strVal val="#ppt_x"/>
                                              </p:val>
                                            </p:tav>
                                          </p:tavLst>
                                        </p:anim>
                                        <p:anim calcmode="lin" valueType="num" p14:bounceEnd="53000">
                                          <p:cBhvr additive="base">
                                            <p:cTn id="58" dur="1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14:presetBounceEnd="53000">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14:bounceEnd="53000">
                                          <p:cBhvr additive="base">
                                            <p:cTn id="63" dur="1000" fill="hold"/>
                                            <p:tgtEl>
                                              <p:spTgt spid="37"/>
                                            </p:tgtEl>
                                            <p:attrNameLst>
                                              <p:attrName>ppt_x</p:attrName>
                                            </p:attrNameLst>
                                          </p:cBhvr>
                                          <p:tavLst>
                                            <p:tav tm="0">
                                              <p:val>
                                                <p:strVal val="#ppt_x"/>
                                              </p:val>
                                            </p:tav>
                                            <p:tav tm="100000">
                                              <p:val>
                                                <p:strVal val="#ppt_x"/>
                                              </p:val>
                                            </p:tav>
                                          </p:tavLst>
                                        </p:anim>
                                        <p:anim calcmode="lin" valueType="num" p14:bounceEnd="53000">
                                          <p:cBhvr additive="base">
                                            <p:cTn id="64"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0-#ppt_h/2"/>
                                              </p:val>
                                            </p:tav>
                                            <p:tav tm="100000">
                                              <p:val>
                                                <p:strVal val="#ppt_y"/>
                                              </p:val>
                                            </p:tav>
                                          </p:tavLst>
                                        </p:anim>
                                      </p:childTnLst>
                                    </p:cTn>
                                  </p:par>
                                  <p:par>
                                    <p:cTn id="34" presetID="17" presetClass="entr" presetSubtype="2"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ppt_w/2"/>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7"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ppt_x</p:attrName>
                                            </p:attrNameLst>
                                          </p:cBhvr>
                                          <p:tavLst>
                                            <p:tav tm="0">
                                              <p:val>
                                                <p:strVal val="#ppt_x+#ppt_w/2"/>
                                              </p:val>
                                            </p:tav>
                                            <p:tav tm="100000">
                                              <p:val>
                                                <p:strVal val="#ppt_x"/>
                                              </p:val>
                                            </p:tav>
                                          </p:tavLst>
                                        </p:anim>
                                        <p:anim calcmode="lin" valueType="num">
                                          <p:cBhvr>
                                            <p:cTn id="44" dur="500" fill="hold"/>
                                            <p:tgtEl>
                                              <p:spTgt spid="60"/>
                                            </p:tgtEl>
                                            <p:attrNameLst>
                                              <p:attrName>ppt_y</p:attrName>
                                            </p:attrNameLst>
                                          </p:cBhvr>
                                          <p:tavLst>
                                            <p:tav tm="0">
                                              <p:val>
                                                <p:strVal val="#ppt_y"/>
                                              </p:val>
                                            </p:tav>
                                            <p:tav tm="100000">
                                              <p:val>
                                                <p:strVal val="#ppt_y"/>
                                              </p:val>
                                            </p:tav>
                                          </p:tavLst>
                                        </p:anim>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strVal val="#ppt_h"/>
                                              </p:val>
                                            </p:tav>
                                            <p:tav tm="100000">
                                              <p:val>
                                                <p:strVal val="#ppt_h"/>
                                              </p:val>
                                            </p:tav>
                                          </p:tavLst>
                                        </p:anim>
                                      </p:childTnLst>
                                    </p:cTn>
                                  </p:par>
                                  <p:par>
                                    <p:cTn id="47" presetID="17" presetClass="entr" presetSubtype="1"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ppt_x</p:attrName>
                                            </p:attrNameLst>
                                          </p:cBhvr>
                                          <p:tavLst>
                                            <p:tav tm="0">
                                              <p:val>
                                                <p:strVal val="#ppt_x"/>
                                              </p:val>
                                            </p:tav>
                                            <p:tav tm="100000">
                                              <p:val>
                                                <p:strVal val="#ppt_x"/>
                                              </p:val>
                                            </p:tav>
                                          </p:tavLst>
                                        </p:anim>
                                        <p:anim calcmode="lin" valueType="num">
                                          <p:cBhvr>
                                            <p:cTn id="50" dur="500" fill="hold"/>
                                            <p:tgtEl>
                                              <p:spTgt spid="61"/>
                                            </p:tgtEl>
                                            <p:attrNameLst>
                                              <p:attrName>ppt_y</p:attrName>
                                            </p:attrNameLst>
                                          </p:cBhvr>
                                          <p:tavLst>
                                            <p:tav tm="0">
                                              <p:val>
                                                <p:strVal val="#ppt_y-#ppt_h/2"/>
                                              </p:val>
                                            </p:tav>
                                            <p:tav tm="100000">
                                              <p:val>
                                                <p:strVal val="#ppt_y"/>
                                              </p:val>
                                            </p:tav>
                                          </p:tavLst>
                                        </p:anim>
                                        <p:anim calcmode="lin" valueType="num">
                                          <p:cBhvr>
                                            <p:cTn id="51" dur="500" fill="hold"/>
                                            <p:tgtEl>
                                              <p:spTgt spid="61"/>
                                            </p:tgtEl>
                                            <p:attrNameLst>
                                              <p:attrName>ppt_w</p:attrName>
                                            </p:attrNameLst>
                                          </p:cBhvr>
                                          <p:tavLst>
                                            <p:tav tm="0">
                                              <p:val>
                                                <p:strVal val="#ppt_w"/>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accel="38000"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1000" fill="hold"/>
                                            <p:tgtEl>
                                              <p:spTgt spid="62"/>
                                            </p:tgtEl>
                                            <p:attrNameLst>
                                              <p:attrName>ppt_x</p:attrName>
                                            </p:attrNameLst>
                                          </p:cBhvr>
                                          <p:tavLst>
                                            <p:tav tm="0">
                                              <p:val>
                                                <p:strVal val="#ppt_x"/>
                                              </p:val>
                                            </p:tav>
                                            <p:tav tm="100000">
                                              <p:val>
                                                <p:strVal val="#ppt_x"/>
                                              </p:val>
                                            </p:tav>
                                          </p:tavLst>
                                        </p:anim>
                                        <p:anim calcmode="lin" valueType="num">
                                          <p:cBhvr additive="base">
                                            <p:cTn id="58" dur="1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ppt_x"/>
                                              </p:val>
                                            </p:tav>
                                            <p:tav tm="100000">
                                              <p:val>
                                                <p:strVal val="#ppt_x"/>
                                              </p:val>
                                            </p:tav>
                                          </p:tavLst>
                                        </p:anim>
                                        <p:anim calcmode="lin" valueType="num">
                                          <p:cBhvr additive="base">
                                            <p:cTn id="64"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0" grpId="0"/>
          <p:bldP spid="6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602877" y="1437510"/>
            <a:ext cx="3855601" cy="400110"/>
          </a:xfrm>
          <a:prstGeom prst="rect">
            <a:avLst/>
          </a:prstGeom>
          <a:noFill/>
        </p:spPr>
        <p:txBody>
          <a:bodyPr wrap="square" rtlCol="0">
            <a:spAutoFit/>
          </a:bodyPr>
          <a:lstStyle/>
          <a:p>
            <a:pPr algn="r"/>
            <a:r>
              <a:rPr lang="ar-SY" sz="2000" b="1" dirty="0">
                <a:solidFill>
                  <a:schemeClr val="accent2"/>
                </a:solidFill>
                <a:latin typeface="Century Gothic" panose="020B0502020202020204" pitchFamily="34" charset="0"/>
              </a:rPr>
              <a:t>معركة اليرموك ( 15 هـ ) :</a:t>
            </a:r>
            <a:endParaRPr lang="en-US" sz="2000"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39983" y="2031888"/>
            <a:ext cx="6705309" cy="2246769"/>
          </a:xfrm>
          <a:prstGeom prst="rect">
            <a:avLst/>
          </a:prstGeom>
          <a:noFill/>
        </p:spPr>
        <p:txBody>
          <a:bodyPr wrap="square" rtlCol="0">
            <a:spAutoFit/>
          </a:bodyPr>
          <a:lstStyle/>
          <a:p>
            <a:pPr algn="r"/>
            <a:r>
              <a:rPr lang="ar-SY" sz="2000" b="1" dirty="0">
                <a:latin typeface="Century Gothic" panose="020B0502020202020204" pitchFamily="34" charset="0"/>
              </a:rPr>
              <a:t>بسبب انتصارات المسلمين المتتالية حشد امبراطور الروم ( هرقل ) جيشاً كبيراً قوامه ( 240 الف رجل ) وسار بهم إلى اليرموك سنة ( 15هـ ) , فالتقى بجيش المسلمين المكون من 36 ألفاً و بقيادة أبو عبيدة بن الجراح رضي الله عنه وتمكن المسلمون من الانتصار على الروم بعد أن قتلوا منهم قرابة ( 120ألفاً ) واستشهد من المسلمين نحو ثلاثة آلاف , وتعد هذه المعركة من المعارك الحاسمة في التاريخ الإسلامي , فقد هيأ هذا الانتصار للمسلمين فتح عدد من المدن منها : بيت المقدس , وحلب , وأنطاكية.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185022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17141"/>
                <a:chOff x="4193103" y="1484950"/>
                <a:chExt cx="6145810" cy="81714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7069763" y="4555840"/>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5308310" y="4186508"/>
            <a:ext cx="383482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فتح بيت المقدس (16 هـ ) :</a:t>
            </a:r>
            <a:endParaRPr lang="en-US" b="1" dirty="0">
              <a:solidFill>
                <a:schemeClr val="accent2"/>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639983" y="4599538"/>
            <a:ext cx="6121477" cy="2031325"/>
          </a:xfrm>
          <a:prstGeom prst="rect">
            <a:avLst/>
          </a:prstGeom>
          <a:noFill/>
        </p:spPr>
        <p:txBody>
          <a:bodyPr wrap="square" rtlCol="0">
            <a:spAutoFit/>
          </a:bodyPr>
          <a:lstStyle/>
          <a:p>
            <a:pPr algn="r"/>
            <a:r>
              <a:rPr lang="ar-SY" b="1" dirty="0">
                <a:latin typeface="Century Gothic" panose="020B0502020202020204" pitchFamily="34" charset="0"/>
              </a:rPr>
              <a:t> بعد انتصار المسلمين في اليرموك توجه إلى فلسطين جيش بقيادة عمرو بن العاص رضي الله عنه فاستطاع أن يفتح بعض مدنها , ثم حاصر بيت المقدس مدة أشهر حتى ضاق بأهلها الأمر , فطلبوا تسليمها إلى أمير المؤمنين عمر بن الخطاب , فقَدِم الخليفة عمر بن الخطاب إلى بيت المقدس فتسلمها سنة 16 هـ ومنح أهلها الأمان , وأقرّهم على ما هم عليه مقابل أن يدفعوا الجزية , وكتب لهم بذلك كتاباً عُرف بالعهدة العمرية . وبعدها واصل المسلمون فتوحاتهم شمالاً فضموا الجزيرة الفراتية سنة 18 هـ ومنطقة أرمينية سنة 25 هـ .</a:t>
            </a:r>
          </a:p>
        </p:txBody>
      </p:sp>
      <p:grpSp>
        <p:nvGrpSpPr>
          <p:cNvPr id="67" name="Group 26">
            <a:extLst>
              <a:ext uri="{FF2B5EF4-FFF2-40B4-BE49-F238E27FC236}">
                <a16:creationId xmlns:a16="http://schemas.microsoft.com/office/drawing/2014/main" id="{2AC1D5D3-5F91-471B-8D64-41C3AFEB8EA0}"/>
              </a:ext>
            </a:extLst>
          </p:cNvPr>
          <p:cNvGrpSpPr/>
          <p:nvPr/>
        </p:nvGrpSpPr>
        <p:grpSpPr>
          <a:xfrm>
            <a:off x="6639329" y="4692328"/>
            <a:ext cx="2648865" cy="1967140"/>
            <a:chOff x="5514272" y="1364876"/>
            <a:chExt cx="4853578" cy="3389659"/>
          </a:xfrm>
        </p:grpSpPr>
        <p:grpSp>
          <p:nvGrpSpPr>
            <p:cNvPr id="68" name="Group 17">
              <a:extLst>
                <a:ext uri="{FF2B5EF4-FFF2-40B4-BE49-F238E27FC236}">
                  <a16:creationId xmlns:a16="http://schemas.microsoft.com/office/drawing/2014/main" id="{53137BCD-AB69-43BC-ACDF-D10660BCA645}"/>
                </a:ext>
              </a:extLst>
            </p:cNvPr>
            <p:cNvGrpSpPr/>
            <p:nvPr/>
          </p:nvGrpSpPr>
          <p:grpSpPr>
            <a:xfrm>
              <a:off x="5859653" y="1364876"/>
              <a:ext cx="4235547" cy="3389659"/>
              <a:chOff x="2157485" y="841317"/>
              <a:chExt cx="5405992" cy="4326351"/>
            </a:xfrm>
            <a:effectLst>
              <a:reflection blurRad="6350" stA="51000" endPos="14000" dir="5400000" sy="-100000" algn="bl" rotWithShape="0"/>
            </a:effectLst>
          </p:grpSpPr>
          <p:sp>
            <p:nvSpPr>
              <p:cNvPr id="71" name="Rectangle 18">
                <a:extLst>
                  <a:ext uri="{FF2B5EF4-FFF2-40B4-BE49-F238E27FC236}">
                    <a16:creationId xmlns:a16="http://schemas.microsoft.com/office/drawing/2014/main" id="{FCBD6FA9-07F9-4D1E-8F2A-B5AA8C77D81F}"/>
                  </a:ext>
                </a:extLst>
              </p:cNvPr>
              <p:cNvSpPr/>
              <p:nvPr/>
            </p:nvSpPr>
            <p:spPr>
              <a:xfrm>
                <a:off x="2157485" y="841317"/>
                <a:ext cx="5405992"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6866" y="2337684"/>
              <a:ext cx="3871112" cy="2365907"/>
            </a:xfrm>
            <a:prstGeom prst="rect">
              <a:avLst/>
            </a:prstGeom>
          </p:spPr>
        </p:pic>
        <p:sp>
          <p:nvSpPr>
            <p:cNvPr id="70" name="TextBox 21">
              <a:extLst>
                <a:ext uri="{FF2B5EF4-FFF2-40B4-BE49-F238E27FC236}">
                  <a16:creationId xmlns:a16="http://schemas.microsoft.com/office/drawing/2014/main" id="{3FFEC7E5-9AAA-420D-9D59-9AD5230E6B3C}"/>
                </a:ext>
              </a:extLst>
            </p:cNvPr>
            <p:cNvSpPr txBox="1"/>
            <p:nvPr/>
          </p:nvSpPr>
          <p:spPr>
            <a:xfrm>
              <a:off x="5514272" y="1545234"/>
              <a:ext cx="4853578" cy="636411"/>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بيت المقدس</a:t>
              </a:r>
              <a:endParaRPr lang="en-US"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6811240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2000">
                                          <p:cBhvr additive="base">
                                            <p:cTn id="38"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14:presetBounceEnd="53000">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14:bounceEnd="53000">
                                          <p:cBhvr additive="base">
                                            <p:cTn id="63" dur="1000" fill="hold"/>
                                            <p:tgtEl>
                                              <p:spTgt spid="67"/>
                                            </p:tgtEl>
                                            <p:attrNameLst>
                                              <p:attrName>ppt_x</p:attrName>
                                            </p:attrNameLst>
                                          </p:cBhvr>
                                          <p:tavLst>
                                            <p:tav tm="0">
                                              <p:val>
                                                <p:strVal val="#ppt_x"/>
                                              </p:val>
                                            </p:tav>
                                            <p:tav tm="100000">
                                              <p:val>
                                                <p:strVal val="#ppt_x"/>
                                              </p:val>
                                            </p:tav>
                                          </p:tavLst>
                                        </p:anim>
                                        <p:anim calcmode="lin" valueType="num" p14:bounceEnd="53000">
                                          <p:cBhvr additive="base">
                                            <p:cTn id="6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1000" fill="hold"/>
                                            <p:tgtEl>
                                              <p:spTgt spid="67"/>
                                            </p:tgtEl>
                                            <p:attrNameLst>
                                              <p:attrName>ppt_x</p:attrName>
                                            </p:attrNameLst>
                                          </p:cBhvr>
                                          <p:tavLst>
                                            <p:tav tm="0">
                                              <p:val>
                                                <p:strVal val="#ppt_x"/>
                                              </p:val>
                                            </p:tav>
                                            <p:tav tm="100000">
                                              <p:val>
                                                <p:strVal val="#ppt_x"/>
                                              </p:val>
                                            </p:tav>
                                          </p:tavLst>
                                        </p:anim>
                                        <p:anim calcmode="lin" valueType="num">
                                          <p:cBhvr additive="base">
                                            <p:cTn id="64"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21">
            <a:extLst>
              <a:ext uri="{FF2B5EF4-FFF2-40B4-BE49-F238E27FC236}">
                <a16:creationId xmlns:a16="http://schemas.microsoft.com/office/drawing/2014/main" id="{43CE94DE-2CE8-4848-81A3-95FFB929C055}"/>
              </a:ext>
            </a:extLst>
          </p:cNvPr>
          <p:cNvSpPr txBox="1"/>
          <p:nvPr/>
        </p:nvSpPr>
        <p:spPr>
          <a:xfrm>
            <a:off x="2960710" y="3027857"/>
            <a:ext cx="5084251" cy="646331"/>
          </a:xfrm>
          <a:prstGeom prst="rect">
            <a:avLst/>
          </a:prstGeom>
          <a:noFill/>
        </p:spPr>
        <p:txBody>
          <a:bodyPr wrap="square" rtlCol="0">
            <a:spAutoFit/>
          </a:bodyPr>
          <a:lstStyle/>
          <a:p>
            <a:pPr algn="r"/>
            <a:r>
              <a:rPr lang="ar-SY" dirty="0">
                <a:latin typeface="Open Sans" panose="020B0606030504020204" pitchFamily="34" charset="0"/>
                <a:ea typeface="Open Sans" panose="020B0606030504020204" pitchFamily="34" charset="0"/>
                <a:cs typeface="Open Sans" panose="020B0606030504020204" pitchFamily="34" charset="0"/>
              </a:rPr>
              <a:t>يدل على حسن تعامل المسلمين و عدم إرغام غير المسلمين على الدخول في الإسلام و الحكم بالعدل</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TextBox 44">
            <a:extLst>
              <a:ext uri="{FF2B5EF4-FFF2-40B4-BE49-F238E27FC236}">
                <a16:creationId xmlns:a16="http://schemas.microsoft.com/office/drawing/2014/main" id="{8A6D25B5-6F80-426E-85AF-25B810D38B5B}"/>
              </a:ext>
            </a:extLst>
          </p:cNvPr>
          <p:cNvSpPr txBox="1"/>
          <p:nvPr/>
        </p:nvSpPr>
        <p:spPr>
          <a:xfrm>
            <a:off x="2771001" y="5600334"/>
            <a:ext cx="6084063" cy="923330"/>
          </a:xfrm>
          <a:prstGeom prst="rect">
            <a:avLst/>
          </a:prstGeom>
          <a:noFill/>
        </p:spPr>
        <p:txBody>
          <a:bodyPr wrap="square" rtlCol="0">
            <a:spAutoFit/>
          </a:bodyPr>
          <a:lstStyle/>
          <a:p>
            <a:pPr algn="r"/>
            <a:r>
              <a:rPr lang="ar-SY" dirty="0">
                <a:latin typeface="Open Sans" panose="020B0606030504020204" pitchFamily="34" charset="0"/>
                <a:ea typeface="Open Sans" panose="020B0606030504020204" pitchFamily="34" charset="0"/>
                <a:cs typeface="Open Sans" panose="020B0606030504020204" pitchFamily="34" charset="0"/>
              </a:rPr>
              <a:t>ضمن لهم الأمان على أنفسهم و ممتلكاتهم و أماكنهم الدينية و أن لا يرغمو على تغيير دينهم و في المقابل يعطو الجزية كسائر الكدائن الأخرى فمن شاء رحل و من شاء بقي في المدينة كما اشترط ألا يسكن أحد من اليهود معهم في المدينة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461665"/>
            </a:xfrm>
            <a:prstGeom prst="rect">
              <a:avLst/>
            </a:prstGeom>
            <a:noFill/>
          </p:spPr>
          <p:txBody>
            <a:bodyPr wrap="square" rtlCol="0">
              <a:spAutoFit/>
            </a:bodyPr>
            <a:lstStyle/>
            <a:p>
              <a:pPr algn="ctr"/>
              <a:r>
                <a:rPr lang="ar-SY"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71" name="مجموعة 70"/>
          <p:cNvGrpSpPr/>
          <p:nvPr/>
        </p:nvGrpSpPr>
        <p:grpSpPr>
          <a:xfrm>
            <a:off x="1191081" y="1379603"/>
            <a:ext cx="10713803" cy="1193406"/>
            <a:chOff x="1304427" y="3294128"/>
            <a:chExt cx="10713803"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058787" y="-460229"/>
              <a:ext cx="1193403" cy="8702124"/>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نشاط 3</a:t>
              </a:r>
              <a:endParaRPr lang="en-US" sz="24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839357" y="3355949"/>
              <a:ext cx="7169596" cy="1015663"/>
            </a:xfrm>
            <a:prstGeom prst="rect">
              <a:avLst/>
            </a:prstGeom>
            <a:noFill/>
          </p:spPr>
          <p:txBody>
            <a:bodyPr wrap="square" rtlCol="0">
              <a:spAutoFit/>
            </a:bodyPr>
            <a:lstStyle/>
            <a:p>
              <a:pPr algn="r"/>
              <a:r>
                <a:rPr lang="ar-SY" sz="2000" dirty="0">
                  <a:latin typeface="Century Gothic" panose="020B0502020202020204" pitchFamily="34" charset="0"/>
                </a:rPr>
                <a:t> العهدة العمرية : كتاب كتبه عمر بن الخطاب رضي الله عنه لأهل المقدس أمّنهم فيه كنائسهم وأملاكهم وأنفسهم . </a:t>
              </a:r>
            </a:p>
            <a:p>
              <a:pPr algn="r"/>
              <a:r>
                <a:rPr lang="ar-SY" sz="2000" dirty="0">
                  <a:latin typeface="Century Gothic" panose="020B0502020202020204" pitchFamily="34" charset="0"/>
                </a:rPr>
                <a:t>ماذا يعني هذا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84" name="مجموعة 83"/>
          <p:cNvGrpSpPr/>
          <p:nvPr/>
        </p:nvGrpSpPr>
        <p:grpSpPr>
          <a:xfrm>
            <a:off x="338813" y="22303"/>
            <a:ext cx="8320183" cy="1128959"/>
            <a:chOff x="338813" y="22303"/>
            <a:chExt cx="8320183"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707886"/>
              </a:xfrm>
              <a:prstGeom prst="rect">
                <a:avLst/>
              </a:prstGeom>
              <a:noFill/>
            </p:spPr>
            <p:txBody>
              <a:bodyPr wrap="square" rtlCol="0">
                <a:spAutoFit/>
              </a:bodyPr>
              <a:lstStyle/>
              <a:p>
                <a:pPr algn="ctr"/>
                <a:r>
                  <a:rPr lang="ar-SY" sz="2000" b="1" dirty="0">
                    <a:latin typeface="Century Gothic" panose="020B0502020202020204" pitchFamily="34" charset="0"/>
                  </a:rPr>
                  <a:t>الوحدة </a:t>
                </a:r>
              </a:p>
              <a:p>
                <a:pPr algn="ctr"/>
                <a:r>
                  <a:rPr lang="ar-SY" sz="2000" b="1" dirty="0">
                    <a:latin typeface="Century Gothic" panose="020B0502020202020204" pitchFamily="34" charset="0"/>
                  </a:rPr>
                  <a:t>6</a:t>
                </a:r>
                <a:endParaRPr lang="en-US" sz="2000" b="1" dirty="0">
                  <a:latin typeface="Century Gothic" panose="020B0502020202020204" pitchFamily="34" charset="0"/>
                </a:endParaRPr>
              </a:p>
            </p:txBody>
          </p:sp>
        </p:grpSp>
        <p:grpSp>
          <p:nvGrpSpPr>
            <p:cNvPr id="86" name="مجموعة 85"/>
            <p:cNvGrpSpPr/>
            <p:nvPr/>
          </p:nvGrpSpPr>
          <p:grpSpPr>
            <a:xfrm>
              <a:off x="2350491" y="22303"/>
              <a:ext cx="6308505" cy="1128959"/>
              <a:chOff x="2350491" y="22303"/>
              <a:chExt cx="6308505"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2771001" y="165530"/>
                <a:ext cx="5887995" cy="914659"/>
                <a:chOff x="4553352" y="1484950"/>
                <a:chExt cx="5887995" cy="914659"/>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38554"/>
                </a:xfrm>
                <a:prstGeom prst="rect">
                  <a:avLst/>
                </a:prstGeom>
                <a:noFill/>
              </p:spPr>
              <p:txBody>
                <a:bodyPr wrap="square" rtlCol="0">
                  <a:spAutoFit/>
                </a:bodyPr>
                <a:lstStyle/>
                <a:p>
                  <a:pPr algn="r"/>
                  <a:r>
                    <a:rPr lang="ar-SY" sz="1600" b="1" dirty="0">
                      <a:latin typeface="Century Gothic" panose="020B0502020202020204" pitchFamily="34" charset="0"/>
                    </a:rPr>
                    <a:t>الدرس التاسع </a:t>
                  </a:r>
                  <a:endParaRPr lang="en-US" sz="1600"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4553352" y="1937944"/>
                  <a:ext cx="5887995"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نشاط 3</a:t>
              </a: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يرجع الطلبة إلى أحد مصادر التعلم لقراءة كتاب الخليفة عمر بن الخطاب رضي الله عنه لأهل بيت المقدس ليحددوا أبرز عناصره ؟</a:t>
              </a: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2911488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292600" y="1342516"/>
            <a:ext cx="4279459"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فتح مصر وشمال افريقيا وبلاد النوبة وقبرص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191081" y="1987878"/>
            <a:ext cx="5157635" cy="923330"/>
          </a:xfrm>
          <a:prstGeom prst="rect">
            <a:avLst/>
          </a:prstGeom>
          <a:noFill/>
        </p:spPr>
        <p:txBody>
          <a:bodyPr wrap="square" rtlCol="0">
            <a:spAutoFit/>
          </a:bodyPr>
          <a:lstStyle/>
          <a:p>
            <a:pPr algn="r"/>
            <a:r>
              <a:rPr lang="ar-SY" b="1" dirty="0">
                <a:latin typeface="Century Gothic" panose="020B0502020202020204" pitchFamily="34" charset="0"/>
              </a:rPr>
              <a:t>حينما انهى المسلمون فتح بلاد الشام طلب عمرو بن العاص رضي الله عنه من الخليفة عمر بن الخطاب رضي الله عنه الإذن لفتح مصر فوافق على طلبه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17141"/>
                <a:chOff x="4193103" y="1484950"/>
                <a:chExt cx="6145810" cy="81714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43340" y="4818230"/>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5774470" y="4230206"/>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1- فتح مصر ( 20 هـ ) :</a:t>
            </a:r>
            <a:endParaRPr lang="en-US" b="1" dirty="0">
              <a:solidFill>
                <a:srgbClr val="FF9900"/>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641463" y="4218065"/>
            <a:ext cx="5922096" cy="1754326"/>
          </a:xfrm>
          <a:prstGeom prst="rect">
            <a:avLst/>
          </a:prstGeom>
          <a:noFill/>
        </p:spPr>
        <p:txBody>
          <a:bodyPr wrap="square" rtlCol="0">
            <a:spAutoFit/>
          </a:bodyPr>
          <a:lstStyle/>
          <a:p>
            <a:pPr algn="r"/>
            <a:r>
              <a:rPr lang="ar-SY" b="1" dirty="0">
                <a:latin typeface="Century Gothic" panose="020B0502020202020204" pitchFamily="34" charset="0"/>
              </a:rPr>
              <a:t>خرج عمرو بن العاص رضي الله عنه من الشام بأربعة آلاف مقاتل و وفي طريقه إلى مصر فتح بعض المدن مثل : العريش , و الفَرما و بلبيس وبعد أن أمدّه عمر بن الخطاب رضي الله عنه بفرقة من الجيش بقيادة الزبير بن العوام رضي الله عنه فتح حصن بابليون بعد حصار دام عدّة أشهر ثم اتجه إلى الإسكندرية عاصمة مصر في ذلك الوقت فحاصرها حتى أجبر حاكمها المقوقس على طلب الصلح وإجلاء قوات الروم منها ودفع الجزية عمّن بقي على دينه . </a:t>
            </a:r>
          </a:p>
        </p:txBody>
      </p:sp>
    </p:spTree>
    <p:extLst>
      <p:ext uri="{BB962C8B-B14F-4D97-AF65-F5344CB8AC3E}">
        <p14:creationId xmlns:p14="http://schemas.microsoft.com/office/powerpoint/2010/main" val="40465521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2000">
                                          <p:cBhvr additive="base">
                                            <p:cTn id="38"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2410752" y="1554114"/>
            <a:ext cx="6268124" cy="461665"/>
          </a:xfrm>
          <a:prstGeom prst="rect">
            <a:avLst/>
          </a:prstGeom>
          <a:noFill/>
        </p:spPr>
        <p:txBody>
          <a:bodyPr wrap="square" rtlCol="0">
            <a:spAutoFit/>
          </a:bodyPr>
          <a:lstStyle/>
          <a:p>
            <a:pPr algn="r"/>
            <a:r>
              <a:rPr lang="ar-SY" sz="2400" b="1" dirty="0">
                <a:solidFill>
                  <a:schemeClr val="accent2"/>
                </a:solidFill>
                <a:latin typeface="Century Gothic" panose="020B0502020202020204" pitchFamily="34" charset="0"/>
              </a:rPr>
              <a:t> جهود الخلفاء الراشدين رضي الله عنهم في نشر الإسلام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785437" y="3904116"/>
            <a:ext cx="4596932" cy="923330"/>
          </a:xfrm>
          <a:prstGeom prst="rect">
            <a:avLst/>
          </a:prstGeom>
          <a:noFill/>
        </p:spPr>
        <p:txBody>
          <a:bodyPr wrap="square" rtlCol="0">
            <a:spAutoFit/>
          </a:bodyPr>
          <a:lstStyle/>
          <a:p>
            <a:pPr algn="r"/>
            <a:r>
              <a:rPr lang="ar-SY" dirty="0">
                <a:latin typeface="Century Gothic" panose="020B0502020202020204" pitchFamily="34" charset="0"/>
              </a:rPr>
              <a:t> من الأعمال الأخرى : عناية الخلفاء الراشدين رضي الله عنهم بالمسجد الحرام والمسجد النبوي وبناء مساجد أخرى في أنحاء البلاد الإسلامية .</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362698" y="5315629"/>
            <a:ext cx="2133602" cy="461665"/>
          </a:xfrm>
          <a:prstGeom prst="rect">
            <a:avLst/>
          </a:prstGeom>
          <a:noFill/>
        </p:spPr>
        <p:txBody>
          <a:bodyPr wrap="square" rtlCol="0">
            <a:spAutoFit/>
          </a:bodyPr>
          <a:lstStyle/>
          <a:p>
            <a:pPr algn="r"/>
            <a:r>
              <a:rPr lang="ar-SY" sz="2400" b="1" dirty="0">
                <a:solidFill>
                  <a:srgbClr val="9900CC"/>
                </a:solidFill>
                <a:latin typeface="Century Gothic" panose="020B0502020202020204" pitchFamily="34" charset="0"/>
              </a:rPr>
              <a:t>الفتوحات </a:t>
            </a:r>
            <a:endParaRPr lang="en-US" sz="2400"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656681" y="5217660"/>
            <a:ext cx="5936343" cy="1200329"/>
          </a:xfrm>
          <a:prstGeom prst="rect">
            <a:avLst/>
          </a:prstGeom>
          <a:noFill/>
        </p:spPr>
        <p:txBody>
          <a:bodyPr wrap="square" rtlCol="0">
            <a:spAutoFit/>
          </a:bodyPr>
          <a:lstStyle/>
          <a:p>
            <a:pPr algn="r"/>
            <a:r>
              <a:rPr lang="ar-SY" dirty="0">
                <a:latin typeface="Century Gothic" panose="020B0502020202020204" pitchFamily="34" charset="0"/>
              </a:rPr>
              <a:t> اتسعت رقعة البلاد الإسلامية , فأصبحت المسافة بعيدة بين البلاد المفتوحة وبين عاصمة البلاد الإسلامية , فاتخذوا المدن , و وفروا فيها الخدمات اللازمة ليستقر بها الجنود ومن تلك المدن : البصرة وبُنيت سنة 14 هـ , والكوفة 17 هـ , والفسطاط وبُنيت سنة 20 هـ . </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4686300" y="2158904"/>
            <a:ext cx="3810000"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596579" cy="1128959"/>
            <a:chOff x="338813" y="22303"/>
            <a:chExt cx="859657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584901" cy="1128959"/>
              <a:chOff x="2350491" y="22303"/>
              <a:chExt cx="658490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789582" y="165530"/>
                <a:ext cx="6145810" cy="696669"/>
                <a:chOff x="4571933" y="1484950"/>
                <a:chExt cx="6145810" cy="696669"/>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571933" y="1812287"/>
                  <a:ext cx="6145810" cy="369332"/>
                </a:xfrm>
                <a:prstGeom prst="rect">
                  <a:avLst/>
                </a:prstGeom>
                <a:noFill/>
              </p:spPr>
              <p:txBody>
                <a:bodyPr wrap="square" rtlCol="0">
                  <a:spAutoFit/>
                </a:bodyPr>
                <a:lstStyle/>
                <a:p>
                  <a:pPr algn="ctr"/>
                  <a:r>
                    <a:rPr lang="ar-SY" b="1" dirty="0">
                      <a:latin typeface="Century Gothic" panose="020B0502020202020204" pitchFamily="34" charset="0"/>
                    </a:rPr>
                    <a:t>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17">
            <a:extLst>
              <a:ext uri="{FF2B5EF4-FFF2-40B4-BE49-F238E27FC236}">
                <a16:creationId xmlns:a16="http://schemas.microsoft.com/office/drawing/2014/main" id="{1CCA3FD4-4C1C-4525-AE8F-FE90ABF7E611}"/>
              </a:ext>
            </a:extLst>
          </p:cNvPr>
          <p:cNvSpPr txBox="1"/>
          <p:nvPr/>
        </p:nvSpPr>
        <p:spPr>
          <a:xfrm>
            <a:off x="6446688" y="3474600"/>
            <a:ext cx="2133602" cy="461665"/>
          </a:xfrm>
          <a:prstGeom prst="rect">
            <a:avLst/>
          </a:prstGeom>
          <a:noFill/>
        </p:spPr>
        <p:txBody>
          <a:bodyPr wrap="square" rtlCol="0">
            <a:spAutoFit/>
          </a:bodyPr>
          <a:lstStyle/>
          <a:p>
            <a:pPr algn="r"/>
            <a:r>
              <a:rPr lang="ar-SY" sz="2400" b="1" dirty="0">
                <a:solidFill>
                  <a:schemeClr val="accent2"/>
                </a:solidFill>
                <a:latin typeface="Century Gothic" panose="020B0502020202020204" pitchFamily="34" charset="0"/>
              </a:rPr>
              <a:t>الحكم بالعدل </a:t>
            </a:r>
            <a:endParaRPr lang="en-US" sz="240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33555566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ppt_x+#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7"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ppt_w/2"/>
                                              </p:val>
                                            </p:tav>
                                            <p:tav tm="100000">
                                              <p:val>
                                                <p:strVal val="#ppt_x"/>
                                              </p:val>
                                            </p:tav>
                                          </p:tavLst>
                                        </p:anim>
                                        <p:anim calcmode="lin" valueType="num">
                                          <p:cBhvr>
                                            <p:cTn id="63" dur="500" fill="hold"/>
                                            <p:tgtEl>
                                              <p:spTgt spid="22"/>
                                            </p:tgtEl>
                                            <p:attrNameLst>
                                              <p:attrName>ppt_y</p:attrName>
                                            </p:attrNameLst>
                                          </p:cBhvr>
                                          <p:tavLst>
                                            <p:tav tm="0">
                                              <p:val>
                                                <p:strVal val="#ppt_y"/>
                                              </p:val>
                                            </p:tav>
                                            <p:tav tm="100000">
                                              <p:val>
                                                <p:strVal val="#ppt_y"/>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strVal val="#ppt_h"/>
                                              </p:val>
                                            </p:tav>
                                            <p:tav tm="100000">
                                              <p:val>
                                                <p:strVal val="#ppt_h"/>
                                              </p:val>
                                            </p:tav>
                                          </p:tavLst>
                                        </p:anim>
                                      </p:childTnLst>
                                    </p:cTn>
                                  </p:par>
                                  <p:par>
                                    <p:cTn id="66" presetID="17" presetClass="entr" presetSubtype="2"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500" fill="hold"/>
                                            <p:tgtEl>
                                              <p:spTgt spid="23"/>
                                            </p:tgtEl>
                                            <p:attrNameLst>
                                              <p:attrName>ppt_y</p:attrName>
                                            </p:attrNameLst>
                                          </p:cBhvr>
                                          <p:tavLst>
                                            <p:tav tm="0">
                                              <p:val>
                                                <p:strVal val="#ppt_y-#ppt_h/2"/>
                                              </p:val>
                                            </p:tav>
                                            <p:tav tm="100000">
                                              <p:val>
                                                <p:strVal val="#ppt_y"/>
                                              </p:val>
                                            </p:tav>
                                          </p:tavLst>
                                        </p:anim>
                                        <p:anim calcmode="lin" valueType="num">
                                          <p:cBhvr>
                                            <p:cTn id="76" dur="500" fill="hold"/>
                                            <p:tgtEl>
                                              <p:spTgt spid="23"/>
                                            </p:tgtEl>
                                            <p:attrNameLst>
                                              <p:attrName>ppt_w</p:attrName>
                                            </p:attrNameLst>
                                          </p:cBhvr>
                                          <p:tavLst>
                                            <p:tav tm="0">
                                              <p:val>
                                                <p:strVal val="#ppt_w"/>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ppt_x+#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7"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ppt_w/2"/>
                                              </p:val>
                                            </p:tav>
                                            <p:tav tm="100000">
                                              <p:val>
                                                <p:strVal val="#ppt_x"/>
                                              </p:val>
                                            </p:tav>
                                          </p:tavLst>
                                        </p:anim>
                                        <p:anim calcmode="lin" valueType="num">
                                          <p:cBhvr>
                                            <p:cTn id="63" dur="500" fill="hold"/>
                                            <p:tgtEl>
                                              <p:spTgt spid="22"/>
                                            </p:tgtEl>
                                            <p:attrNameLst>
                                              <p:attrName>ppt_y</p:attrName>
                                            </p:attrNameLst>
                                          </p:cBhvr>
                                          <p:tavLst>
                                            <p:tav tm="0">
                                              <p:val>
                                                <p:strVal val="#ppt_y"/>
                                              </p:val>
                                            </p:tav>
                                            <p:tav tm="100000">
                                              <p:val>
                                                <p:strVal val="#ppt_y"/>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strVal val="#ppt_h"/>
                                              </p:val>
                                            </p:tav>
                                            <p:tav tm="100000">
                                              <p:val>
                                                <p:strVal val="#ppt_h"/>
                                              </p:val>
                                            </p:tav>
                                          </p:tavLst>
                                        </p:anim>
                                      </p:childTnLst>
                                    </p:cTn>
                                  </p:par>
                                  <p:par>
                                    <p:cTn id="66" presetID="17" presetClass="entr" presetSubtype="2"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500" fill="hold"/>
                                            <p:tgtEl>
                                              <p:spTgt spid="23"/>
                                            </p:tgtEl>
                                            <p:attrNameLst>
                                              <p:attrName>ppt_y</p:attrName>
                                            </p:attrNameLst>
                                          </p:cBhvr>
                                          <p:tavLst>
                                            <p:tav tm="0">
                                              <p:val>
                                                <p:strVal val="#ppt_y-#ppt_h/2"/>
                                              </p:val>
                                            </p:tav>
                                            <p:tav tm="100000">
                                              <p:val>
                                                <p:strVal val="#ppt_y"/>
                                              </p:val>
                                            </p:tav>
                                          </p:tavLst>
                                        </p:anim>
                                        <p:anim calcmode="lin" valueType="num">
                                          <p:cBhvr>
                                            <p:cTn id="76" dur="500" fill="hold"/>
                                            <p:tgtEl>
                                              <p:spTgt spid="23"/>
                                            </p:tgtEl>
                                            <p:attrNameLst>
                                              <p:attrName>ppt_w</p:attrName>
                                            </p:attrNameLst>
                                          </p:cBhvr>
                                          <p:tavLst>
                                            <p:tav tm="0">
                                              <p:val>
                                                <p:strVal val="#ppt_w"/>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3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368800" y="1803212"/>
            <a:ext cx="4363601"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ب- فتح شمال افريقيا وبلاد النوبة وقبرص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785437" y="2351928"/>
            <a:ext cx="6047890" cy="3139321"/>
          </a:xfrm>
          <a:prstGeom prst="rect">
            <a:avLst/>
          </a:prstGeom>
          <a:noFill/>
        </p:spPr>
        <p:txBody>
          <a:bodyPr wrap="square" rtlCol="0">
            <a:spAutoFit/>
          </a:bodyPr>
          <a:lstStyle/>
          <a:p>
            <a:pPr algn="r"/>
            <a:r>
              <a:rPr lang="ar-SY" b="1" dirty="0">
                <a:latin typeface="Century Gothic" panose="020B0502020202020204" pitchFamily="34" charset="0"/>
              </a:rPr>
              <a:t>واصل عمرو بن العاص رضي الله عنه الفتوحات غرباً ففتح برقة سنة 21 هـ , وطرابلس سنة 22 هـ وكلّف عقبة بن نافع رضي الله عنه بفتح مدينة فزّان , وفي عام 26 هـ فتح والي مصر عبد الله بن أبي السّرح رضي الله عنه تونس والجزائر , وأجلى الروم عنهما .</a:t>
            </a:r>
          </a:p>
          <a:p>
            <a:pPr algn="r"/>
            <a:endParaRPr lang="ar-SY" b="1" dirty="0">
              <a:latin typeface="Century Gothic" panose="020B0502020202020204" pitchFamily="34" charset="0"/>
            </a:endParaRPr>
          </a:p>
          <a:p>
            <a:pPr algn="r"/>
            <a:r>
              <a:rPr lang="ar-SY" b="1" dirty="0">
                <a:latin typeface="Century Gothic" panose="020B0502020202020204" pitchFamily="34" charset="0"/>
              </a:rPr>
              <a:t>وتمكّن المسلمون من دخول قبرص سنة 28 هـ وعقد صلح مع أهلها إلّا أنهم نقضوه و فدخلها المسلمون مرّة أخرى عام 33هـ . </a:t>
            </a:r>
          </a:p>
          <a:p>
            <a:pPr algn="r"/>
            <a:endParaRPr lang="ar-SY" b="1" dirty="0">
              <a:latin typeface="Century Gothic" panose="020B0502020202020204" pitchFamily="34" charset="0"/>
            </a:endParaRPr>
          </a:p>
          <a:p>
            <a:pPr algn="r"/>
            <a:r>
              <a:rPr lang="ar-SY" b="1" dirty="0">
                <a:latin typeface="Century Gothic" panose="020B0502020202020204" pitchFamily="34" charset="0"/>
              </a:rPr>
              <a:t>وفي سنة 34 هـ انتصر المسلمون على الروم في المعركة البحرية المعروفة بـ (ذات الصواري ) واستطاعت القوات الإسلامية سنة 31 هـ عقد معاهدة مع أهل النوبة في السودان بعد معارك عدّة بين الطرفين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92922" cy="1128959"/>
            <a:chOff x="338813" y="22303"/>
            <a:chExt cx="829292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6</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1" y="22303"/>
              <a:ext cx="6281244" cy="1128959"/>
              <a:chOff x="2350491" y="22303"/>
              <a:chExt cx="628124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091041" y="165530"/>
                <a:ext cx="5540694" cy="734381"/>
                <a:chOff x="4873392" y="1484950"/>
                <a:chExt cx="5540694" cy="73438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873392" y="1819221"/>
                  <a:ext cx="5540694" cy="400110"/>
                </a:xfrm>
                <a:prstGeom prst="rect">
                  <a:avLst/>
                </a:prstGeom>
                <a:noFill/>
              </p:spPr>
              <p:txBody>
                <a:bodyPr wrap="square" rtlCol="0">
                  <a:spAutoFit/>
                </a:bodyPr>
                <a:lstStyle/>
                <a:p>
                  <a:pPr algn="r"/>
                  <a:r>
                    <a:rPr lang="ar-SY" sz="20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6">
            <a:extLst>
              <a:ext uri="{FF2B5EF4-FFF2-40B4-BE49-F238E27FC236}">
                <a16:creationId xmlns:a16="http://schemas.microsoft.com/office/drawing/2014/main" id="{2AC1D5D3-5F91-471B-8D64-41C3AFEB8EA0}"/>
              </a:ext>
            </a:extLst>
          </p:cNvPr>
          <p:cNvGrpSpPr/>
          <p:nvPr/>
        </p:nvGrpSpPr>
        <p:grpSpPr>
          <a:xfrm>
            <a:off x="8034428" y="3749694"/>
            <a:ext cx="3745866" cy="2855919"/>
            <a:chOff x="5837143" y="1424779"/>
            <a:chExt cx="4530706" cy="3392529"/>
          </a:xfrm>
        </p:grpSpPr>
        <p:grpSp>
          <p:nvGrpSpPr>
            <p:cNvPr id="27" name="Group 17">
              <a:extLst>
                <a:ext uri="{FF2B5EF4-FFF2-40B4-BE49-F238E27FC236}">
                  <a16:creationId xmlns:a16="http://schemas.microsoft.com/office/drawing/2014/main" id="{53137BCD-AB69-43BC-ACDF-D10660BCA645}"/>
                </a:ext>
              </a:extLst>
            </p:cNvPr>
            <p:cNvGrpSpPr/>
            <p:nvPr/>
          </p:nvGrpSpPr>
          <p:grpSpPr>
            <a:xfrm>
              <a:off x="5837143" y="1424779"/>
              <a:ext cx="4235549" cy="3392528"/>
              <a:chOff x="2128754" y="917773"/>
              <a:chExt cx="5405994" cy="4330013"/>
            </a:xfrm>
            <a:effectLst>
              <a:reflection blurRad="6350" stA="51000" endPos="14000" dir="5400000" sy="-100000" algn="bl" rotWithShape="0"/>
            </a:effectLst>
          </p:grpSpPr>
          <p:sp>
            <p:nvSpPr>
              <p:cNvPr id="30" name="Rectangle 18">
                <a:extLst>
                  <a:ext uri="{FF2B5EF4-FFF2-40B4-BE49-F238E27FC236}">
                    <a16:creationId xmlns:a16="http://schemas.microsoft.com/office/drawing/2014/main" id="{FCBD6FA9-07F9-4D1E-8F2A-B5AA8C77D81F}"/>
                  </a:ext>
                </a:extLst>
              </p:cNvPr>
              <p:cNvSpPr/>
              <p:nvPr/>
            </p:nvSpPr>
            <p:spPr>
              <a:xfrm>
                <a:off x="2128754" y="921435"/>
                <a:ext cx="5405993"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9">
                <a:extLst>
                  <a:ext uri="{FF2B5EF4-FFF2-40B4-BE49-F238E27FC236}">
                    <a16:creationId xmlns:a16="http://schemas.microsoft.com/office/drawing/2014/main" id="{41D7193C-94B5-4C66-A4CF-3DB8A9019A8E}"/>
                  </a:ext>
                </a:extLst>
              </p:cNvPr>
              <p:cNvSpPr/>
              <p:nvPr/>
            </p:nvSpPr>
            <p:spPr>
              <a:xfrm flipV="1">
                <a:off x="2186218" y="917773"/>
                <a:ext cx="5348530"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2951" y="2270083"/>
              <a:ext cx="3887917" cy="2547225"/>
            </a:xfrm>
            <a:prstGeom prst="rect">
              <a:avLst/>
            </a:prstGeom>
          </p:spPr>
        </p:pic>
        <p:sp>
          <p:nvSpPr>
            <p:cNvPr id="29" name="TextBox 21">
              <a:extLst>
                <a:ext uri="{FF2B5EF4-FFF2-40B4-BE49-F238E27FC236}">
                  <a16:creationId xmlns:a16="http://schemas.microsoft.com/office/drawing/2014/main" id="{3FFEC7E5-9AAA-420D-9D59-9AD5230E6B3C}"/>
                </a:ext>
              </a:extLst>
            </p:cNvPr>
            <p:cNvSpPr txBox="1"/>
            <p:nvPr/>
          </p:nvSpPr>
          <p:spPr>
            <a:xfrm>
              <a:off x="5882165" y="1545234"/>
              <a:ext cx="4485684" cy="69465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البلاد الإسلامية في عهد الرسول الكريم والخلفاء الراشدين</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7029127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14:bounceEnd="53000">
                                          <p:cBhvr additive="base">
                                            <p:cTn id="38" dur="100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ppt_x"/>
                                              </p:val>
                                            </p:tav>
                                            <p:tav tm="100000">
                                              <p:val>
                                                <p:strVal val="#ppt_x"/>
                                              </p:val>
                                            </p:tav>
                                          </p:tavLst>
                                        </p:anim>
                                        <p:anim calcmode="lin" valueType="num">
                                          <p:cBhvr additive="base">
                                            <p:cTn id="39"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2015294"/>
            <a:ext cx="3013356" cy="523220"/>
          </a:xfrm>
          <a:prstGeom prst="rect">
            <a:avLst/>
          </a:prstGeom>
          <a:noFill/>
        </p:spPr>
        <p:txBody>
          <a:bodyPr wrap="square" rtlCol="0">
            <a:spAutoFit/>
          </a:bodyPr>
          <a:lstStyle/>
          <a:p>
            <a:pPr algn="r"/>
            <a:r>
              <a:rPr lang="ar-SY" sz="2800" b="1" dirty="0">
                <a:solidFill>
                  <a:srgbClr val="7030A0"/>
                </a:solidFill>
                <a:latin typeface="Century Gothic" panose="020B0502020202020204" pitchFamily="34" charset="0"/>
              </a:rPr>
              <a:t>الفتوحات</a:t>
            </a:r>
            <a:r>
              <a:rPr lang="ar-SY" sz="2800" b="1" dirty="0">
                <a:solidFill>
                  <a:schemeClr val="accent2"/>
                </a:solidFill>
                <a:latin typeface="Century Gothic" panose="020B0502020202020204" pitchFamily="34" charset="0"/>
              </a:rPr>
              <a:t> </a:t>
            </a:r>
            <a:endParaRPr lang="en-US" sz="2800" b="1" dirty="0">
              <a:solidFill>
                <a:schemeClr val="accent2"/>
              </a:solidFill>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717750" y="253851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94469" y="165530"/>
                <a:ext cx="6145810" cy="817141"/>
                <a:chOff x="4176820" y="1484950"/>
                <a:chExt cx="6145810" cy="81714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76820" y="1901981"/>
                  <a:ext cx="6145810" cy="400110"/>
                </a:xfrm>
                <a:prstGeom prst="rect">
                  <a:avLst/>
                </a:prstGeom>
                <a:noFill/>
              </p:spPr>
              <p:txBody>
                <a:bodyPr wrap="square" rtlCol="0">
                  <a:spAutoFit/>
                </a:bodyPr>
                <a:lstStyle/>
                <a:p>
                  <a:pPr algn="r"/>
                  <a:r>
                    <a:rPr lang="ar-SY" sz="20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مجموعة 113"/>
          <p:cNvGrpSpPr/>
          <p:nvPr/>
        </p:nvGrpSpPr>
        <p:grpSpPr>
          <a:xfrm>
            <a:off x="442196" y="1347088"/>
            <a:ext cx="2588653" cy="5553053"/>
            <a:chOff x="1870440" y="1151264"/>
            <a:chExt cx="2588653" cy="5553053"/>
          </a:xfrm>
        </p:grpSpPr>
        <p:sp>
          <p:nvSpPr>
            <p:cNvPr id="115" name="Circle: Hollow 22">
              <a:extLst>
                <a:ext uri="{FF2B5EF4-FFF2-40B4-BE49-F238E27FC236}">
                  <a16:creationId xmlns:a16="http://schemas.microsoft.com/office/drawing/2014/main" id="{01F5C569-4EEA-4C32-A2FD-EBEBF37828E2}"/>
                </a:ext>
              </a:extLst>
            </p:cNvPr>
            <p:cNvSpPr/>
            <p:nvPr/>
          </p:nvSpPr>
          <p:spPr>
            <a:xfrm>
              <a:off x="1870440" y="4115664"/>
              <a:ext cx="2588653" cy="2588653"/>
            </a:xfrm>
            <a:prstGeom prst="donut">
              <a:avLst>
                <a:gd name="adj" fmla="val 47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16" name="Group 23">
              <a:extLst>
                <a:ext uri="{FF2B5EF4-FFF2-40B4-BE49-F238E27FC236}">
                  <a16:creationId xmlns:a16="http://schemas.microsoft.com/office/drawing/2014/main" id="{4F4876E3-FA33-4954-A642-A146521F2627}"/>
                </a:ext>
              </a:extLst>
            </p:cNvPr>
            <p:cNvGrpSpPr/>
            <p:nvPr/>
          </p:nvGrpSpPr>
          <p:grpSpPr>
            <a:xfrm>
              <a:off x="2710550" y="3322095"/>
              <a:ext cx="1030310" cy="1076905"/>
              <a:chOff x="2356834" y="1022351"/>
              <a:chExt cx="1030310" cy="1076905"/>
            </a:xfrm>
          </p:grpSpPr>
          <p:sp>
            <p:nvSpPr>
              <p:cNvPr id="120" name="Freeform: Shape 24">
                <a:extLst>
                  <a:ext uri="{FF2B5EF4-FFF2-40B4-BE49-F238E27FC236}">
                    <a16:creationId xmlns:a16="http://schemas.microsoft.com/office/drawing/2014/main" id="{384DEDD7-45CF-40E9-88A5-3ECF2037E07B}"/>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Freeform: Shape 25">
                <a:extLst>
                  <a:ext uri="{FF2B5EF4-FFF2-40B4-BE49-F238E27FC236}">
                    <a16:creationId xmlns:a16="http://schemas.microsoft.com/office/drawing/2014/main" id="{7FA58C50-1BC2-4142-A1BA-790996B4F8E4}"/>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17" name="Freeform: Shape 38">
              <a:extLst>
                <a:ext uri="{FF2B5EF4-FFF2-40B4-BE49-F238E27FC236}">
                  <a16:creationId xmlns:a16="http://schemas.microsoft.com/office/drawing/2014/main" id="{5C4FCA14-A69D-45D8-A317-F8561B0624AC}"/>
                </a:ext>
              </a:extLst>
            </p:cNvPr>
            <p:cNvSpPr/>
            <p:nvPr/>
          </p:nvSpPr>
          <p:spPr>
            <a:xfrm flipH="1">
              <a:off x="3227378" y="1151264"/>
              <a:ext cx="45719" cy="2170831"/>
            </a:xfrm>
            <a:custGeom>
              <a:avLst/>
              <a:gdLst>
                <a:gd name="connsiteX0" fmla="*/ 0 w 27432"/>
                <a:gd name="connsiteY0" fmla="*/ 0 h 1511748"/>
                <a:gd name="connsiteX1" fmla="*/ 27432 w 27432"/>
                <a:gd name="connsiteY1" fmla="*/ 0 h 1511748"/>
                <a:gd name="connsiteX2" fmla="*/ 27432 w 27432"/>
                <a:gd name="connsiteY2" fmla="*/ 1511748 h 1511748"/>
                <a:gd name="connsiteX3" fmla="*/ 0 w 27432"/>
                <a:gd name="connsiteY3" fmla="*/ 1511748 h 1511748"/>
              </a:gdLst>
              <a:ahLst/>
              <a:cxnLst>
                <a:cxn ang="0">
                  <a:pos x="connsiteX0" y="connsiteY0"/>
                </a:cxn>
                <a:cxn ang="0">
                  <a:pos x="connsiteX1" y="connsiteY1"/>
                </a:cxn>
                <a:cxn ang="0">
                  <a:pos x="connsiteX2" y="connsiteY2"/>
                </a:cxn>
                <a:cxn ang="0">
                  <a:pos x="connsiteX3" y="connsiteY3"/>
                </a:cxn>
              </a:cxnLst>
              <a:rect l="l" t="t" r="r" b="b"/>
              <a:pathLst>
                <a:path w="27432" h="1511748">
                  <a:moveTo>
                    <a:pt x="0" y="0"/>
                  </a:moveTo>
                  <a:lnTo>
                    <a:pt x="27432" y="0"/>
                  </a:lnTo>
                  <a:lnTo>
                    <a:pt x="27432" y="1511748"/>
                  </a:lnTo>
                  <a:lnTo>
                    <a:pt x="0" y="151174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18" name="Rectangle: Rounded Corners 42">
              <a:extLst>
                <a:ext uri="{FF2B5EF4-FFF2-40B4-BE49-F238E27FC236}">
                  <a16:creationId xmlns:a16="http://schemas.microsoft.com/office/drawing/2014/main" id="{D1CED7DB-1356-40B9-A4DC-C1378C2E9988}"/>
                </a:ext>
              </a:extLst>
            </p:cNvPr>
            <p:cNvSpPr/>
            <p:nvPr/>
          </p:nvSpPr>
          <p:spPr>
            <a:xfrm>
              <a:off x="2498048" y="5979882"/>
              <a:ext cx="1455313" cy="30265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IN" dirty="0"/>
            </a:p>
          </p:txBody>
        </p:sp>
        <p:sp>
          <p:nvSpPr>
            <p:cNvPr id="119" name="TextBox 47">
              <a:extLst>
                <a:ext uri="{FF2B5EF4-FFF2-40B4-BE49-F238E27FC236}">
                  <a16:creationId xmlns:a16="http://schemas.microsoft.com/office/drawing/2014/main" id="{80ABF759-C292-4A7A-AB74-04BEB3951450}"/>
                </a:ext>
              </a:extLst>
            </p:cNvPr>
            <p:cNvSpPr txBox="1"/>
            <p:nvPr/>
          </p:nvSpPr>
          <p:spPr>
            <a:xfrm>
              <a:off x="2230411" y="4771202"/>
              <a:ext cx="1868710" cy="830997"/>
            </a:xfrm>
            <a:prstGeom prst="rect">
              <a:avLst/>
            </a:prstGeom>
            <a:noFill/>
          </p:spPr>
          <p:txBody>
            <a:bodyPr wrap="square" rtlCol="0">
              <a:spAutoFit/>
            </a:bodyPr>
            <a:lstStyle/>
            <a:p>
              <a:pPr algn="ctr"/>
              <a:r>
                <a:rPr lang="ar-SY" sz="2400" b="1" dirty="0">
                  <a:solidFill>
                    <a:srgbClr val="FF0000"/>
                  </a:solidFill>
                </a:rPr>
                <a:t>فتح مصر وشمال افريقيا وقبرص</a:t>
              </a:r>
            </a:p>
          </p:txBody>
        </p:sp>
      </p:grpSp>
      <p:grpSp>
        <p:nvGrpSpPr>
          <p:cNvPr id="122" name="مجموعة 121"/>
          <p:cNvGrpSpPr/>
          <p:nvPr/>
        </p:nvGrpSpPr>
        <p:grpSpPr>
          <a:xfrm>
            <a:off x="3367674" y="1347088"/>
            <a:ext cx="2588653" cy="5569369"/>
            <a:chOff x="4790488" y="1151264"/>
            <a:chExt cx="2588653" cy="5569369"/>
          </a:xfrm>
        </p:grpSpPr>
        <p:sp>
          <p:nvSpPr>
            <p:cNvPr id="123" name="Circle: Hollow 26">
              <a:extLst>
                <a:ext uri="{FF2B5EF4-FFF2-40B4-BE49-F238E27FC236}">
                  <a16:creationId xmlns:a16="http://schemas.microsoft.com/office/drawing/2014/main" id="{72E5E446-954F-4CFC-9559-5457FB20B773}"/>
                </a:ext>
              </a:extLst>
            </p:cNvPr>
            <p:cNvSpPr/>
            <p:nvPr/>
          </p:nvSpPr>
          <p:spPr>
            <a:xfrm>
              <a:off x="4790488" y="4131980"/>
              <a:ext cx="2588653" cy="2588653"/>
            </a:xfrm>
            <a:prstGeom prst="donut">
              <a:avLst>
                <a:gd name="adj" fmla="val 470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24" name="Group 27">
              <a:extLst>
                <a:ext uri="{FF2B5EF4-FFF2-40B4-BE49-F238E27FC236}">
                  <a16:creationId xmlns:a16="http://schemas.microsoft.com/office/drawing/2014/main" id="{374B251B-255E-45BC-A545-6577C37F49B8}"/>
                </a:ext>
              </a:extLst>
            </p:cNvPr>
            <p:cNvGrpSpPr/>
            <p:nvPr/>
          </p:nvGrpSpPr>
          <p:grpSpPr>
            <a:xfrm>
              <a:off x="5608296" y="3338411"/>
              <a:ext cx="1030310" cy="1076905"/>
              <a:chOff x="2356834" y="1022351"/>
              <a:chExt cx="1030310" cy="1076905"/>
            </a:xfrm>
          </p:grpSpPr>
          <p:sp>
            <p:nvSpPr>
              <p:cNvPr id="128" name="Freeform: Shape 28">
                <a:extLst>
                  <a:ext uri="{FF2B5EF4-FFF2-40B4-BE49-F238E27FC236}">
                    <a16:creationId xmlns:a16="http://schemas.microsoft.com/office/drawing/2014/main" id="{22BB0601-9C82-41E0-862D-667097A64D88}"/>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Shape 29">
                <a:extLst>
                  <a:ext uri="{FF2B5EF4-FFF2-40B4-BE49-F238E27FC236}">
                    <a16:creationId xmlns:a16="http://schemas.microsoft.com/office/drawing/2014/main" id="{6BAE14D9-3E17-49F0-ABAF-12F848B38CD9}"/>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25" name="Freeform: Shape 41">
              <a:extLst>
                <a:ext uri="{FF2B5EF4-FFF2-40B4-BE49-F238E27FC236}">
                  <a16:creationId xmlns:a16="http://schemas.microsoft.com/office/drawing/2014/main" id="{104399B4-5306-4096-BB9B-E2527F27B5D8}"/>
                </a:ext>
              </a:extLst>
            </p:cNvPr>
            <p:cNvSpPr/>
            <p:nvPr/>
          </p:nvSpPr>
          <p:spPr>
            <a:xfrm flipH="1">
              <a:off x="6083105" y="1151264"/>
              <a:ext cx="45719" cy="2193684"/>
            </a:xfrm>
            <a:custGeom>
              <a:avLst/>
              <a:gdLst>
                <a:gd name="connsiteX0" fmla="*/ 27432 w 27432"/>
                <a:gd name="connsiteY0" fmla="*/ 0 h 632489"/>
                <a:gd name="connsiteX1" fmla="*/ 0 w 27432"/>
                <a:gd name="connsiteY1" fmla="*/ 0 h 632489"/>
                <a:gd name="connsiteX2" fmla="*/ 0 w 27432"/>
                <a:gd name="connsiteY2" fmla="*/ 632489 h 632489"/>
                <a:gd name="connsiteX3" fmla="*/ 27432 w 27432"/>
                <a:gd name="connsiteY3" fmla="*/ 632489 h 632489"/>
              </a:gdLst>
              <a:ahLst/>
              <a:cxnLst>
                <a:cxn ang="0">
                  <a:pos x="connsiteX0" y="connsiteY0"/>
                </a:cxn>
                <a:cxn ang="0">
                  <a:pos x="connsiteX1" y="connsiteY1"/>
                </a:cxn>
                <a:cxn ang="0">
                  <a:pos x="connsiteX2" y="connsiteY2"/>
                </a:cxn>
                <a:cxn ang="0">
                  <a:pos x="connsiteX3" y="connsiteY3"/>
                </a:cxn>
              </a:cxnLst>
              <a:rect l="l" t="t" r="r" b="b"/>
              <a:pathLst>
                <a:path w="27432" h="632489">
                  <a:moveTo>
                    <a:pt x="27432" y="0"/>
                  </a:moveTo>
                  <a:lnTo>
                    <a:pt x="0" y="0"/>
                  </a:lnTo>
                  <a:lnTo>
                    <a:pt x="0" y="632489"/>
                  </a:lnTo>
                  <a:lnTo>
                    <a:pt x="27432" y="63248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26" name="Rectangle: Rounded Corners 43">
              <a:extLst>
                <a:ext uri="{FF2B5EF4-FFF2-40B4-BE49-F238E27FC236}">
                  <a16:creationId xmlns:a16="http://schemas.microsoft.com/office/drawing/2014/main" id="{23FFC84B-1834-4992-A3BD-AC2993F34F50}"/>
                </a:ext>
              </a:extLst>
            </p:cNvPr>
            <p:cNvSpPr/>
            <p:nvPr/>
          </p:nvSpPr>
          <p:spPr>
            <a:xfrm>
              <a:off x="5395794" y="5982942"/>
              <a:ext cx="1455313" cy="302658"/>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IN" dirty="0"/>
            </a:p>
          </p:txBody>
        </p:sp>
        <p:sp>
          <p:nvSpPr>
            <p:cNvPr id="127" name="TextBox 49">
              <a:extLst>
                <a:ext uri="{FF2B5EF4-FFF2-40B4-BE49-F238E27FC236}">
                  <a16:creationId xmlns:a16="http://schemas.microsoft.com/office/drawing/2014/main" id="{DA435646-92EF-45BC-8D60-C11106915012}"/>
                </a:ext>
              </a:extLst>
            </p:cNvPr>
            <p:cNvSpPr txBox="1"/>
            <p:nvPr/>
          </p:nvSpPr>
          <p:spPr>
            <a:xfrm>
              <a:off x="5056709" y="4943189"/>
              <a:ext cx="2133481" cy="461665"/>
            </a:xfrm>
            <a:prstGeom prst="rect">
              <a:avLst/>
            </a:prstGeom>
            <a:noFill/>
          </p:spPr>
          <p:txBody>
            <a:bodyPr wrap="square" rtlCol="0">
              <a:spAutoFit/>
            </a:bodyPr>
            <a:lstStyle/>
            <a:p>
              <a:pPr algn="ctr"/>
              <a:r>
                <a:rPr lang="ar-SY" sz="2400" b="1" dirty="0">
                  <a:solidFill>
                    <a:srgbClr val="FF0000"/>
                  </a:solidFill>
                </a:rPr>
                <a:t>فتح بلاد الشام</a:t>
              </a:r>
            </a:p>
          </p:txBody>
        </p:sp>
      </p:grpSp>
      <p:grpSp>
        <p:nvGrpSpPr>
          <p:cNvPr id="130" name="مجموعة 129"/>
          <p:cNvGrpSpPr/>
          <p:nvPr/>
        </p:nvGrpSpPr>
        <p:grpSpPr>
          <a:xfrm>
            <a:off x="6316814" y="1383582"/>
            <a:ext cx="2588653" cy="5566285"/>
            <a:chOff x="7781200" y="1151264"/>
            <a:chExt cx="2588653" cy="5566285"/>
          </a:xfrm>
        </p:grpSpPr>
        <p:sp>
          <p:nvSpPr>
            <p:cNvPr id="131" name="Circle: Hollow 30">
              <a:extLst>
                <a:ext uri="{FF2B5EF4-FFF2-40B4-BE49-F238E27FC236}">
                  <a16:creationId xmlns:a16="http://schemas.microsoft.com/office/drawing/2014/main" id="{647A158F-E66E-4F2B-836D-01D28D64E430}"/>
                </a:ext>
              </a:extLst>
            </p:cNvPr>
            <p:cNvSpPr/>
            <p:nvPr/>
          </p:nvSpPr>
          <p:spPr>
            <a:xfrm>
              <a:off x="7781200" y="4128896"/>
              <a:ext cx="2588653" cy="2588653"/>
            </a:xfrm>
            <a:prstGeom prst="donut">
              <a:avLst>
                <a:gd name="adj" fmla="val 47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32" name="Group 31">
              <a:extLst>
                <a:ext uri="{FF2B5EF4-FFF2-40B4-BE49-F238E27FC236}">
                  <a16:creationId xmlns:a16="http://schemas.microsoft.com/office/drawing/2014/main" id="{0322B796-1C2F-474E-9FAE-3B110336D66B}"/>
                </a:ext>
              </a:extLst>
            </p:cNvPr>
            <p:cNvGrpSpPr/>
            <p:nvPr/>
          </p:nvGrpSpPr>
          <p:grpSpPr>
            <a:xfrm>
              <a:off x="8599008" y="3335327"/>
              <a:ext cx="1030310" cy="1076905"/>
              <a:chOff x="2356834" y="1022351"/>
              <a:chExt cx="1030310" cy="1076905"/>
            </a:xfrm>
          </p:grpSpPr>
          <p:sp>
            <p:nvSpPr>
              <p:cNvPr id="136" name="Freeform: Shape 32">
                <a:extLst>
                  <a:ext uri="{FF2B5EF4-FFF2-40B4-BE49-F238E27FC236}">
                    <a16:creationId xmlns:a16="http://schemas.microsoft.com/office/drawing/2014/main" id="{4E9EFA00-FC02-4084-8111-AB849892E4CF}"/>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7" name="Freeform: Shape 33">
                <a:extLst>
                  <a:ext uri="{FF2B5EF4-FFF2-40B4-BE49-F238E27FC236}">
                    <a16:creationId xmlns:a16="http://schemas.microsoft.com/office/drawing/2014/main" id="{D74E3744-0958-4E3D-8245-A5C2E2F2C83F}"/>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33" name="Freeform: Shape 39">
              <a:extLst>
                <a:ext uri="{FF2B5EF4-FFF2-40B4-BE49-F238E27FC236}">
                  <a16:creationId xmlns:a16="http://schemas.microsoft.com/office/drawing/2014/main" id="{C60A9F4A-9E80-471A-9607-B0BEF4374B4C}"/>
                </a:ext>
              </a:extLst>
            </p:cNvPr>
            <p:cNvSpPr/>
            <p:nvPr/>
          </p:nvSpPr>
          <p:spPr>
            <a:xfrm flipH="1">
              <a:off x="9084667" y="1151264"/>
              <a:ext cx="45719" cy="2220628"/>
            </a:xfrm>
            <a:custGeom>
              <a:avLst/>
              <a:gdLst>
                <a:gd name="connsiteX0" fmla="*/ 27432 w 27432"/>
                <a:gd name="connsiteY0" fmla="*/ 0 h 2542834"/>
                <a:gd name="connsiteX1" fmla="*/ 0 w 27432"/>
                <a:gd name="connsiteY1" fmla="*/ 0 h 2542834"/>
                <a:gd name="connsiteX2" fmla="*/ 0 w 27432"/>
                <a:gd name="connsiteY2" fmla="*/ 2542834 h 2542834"/>
                <a:gd name="connsiteX3" fmla="*/ 27432 w 27432"/>
                <a:gd name="connsiteY3" fmla="*/ 2542834 h 2542834"/>
              </a:gdLst>
              <a:ahLst/>
              <a:cxnLst>
                <a:cxn ang="0">
                  <a:pos x="connsiteX0" y="connsiteY0"/>
                </a:cxn>
                <a:cxn ang="0">
                  <a:pos x="connsiteX1" y="connsiteY1"/>
                </a:cxn>
                <a:cxn ang="0">
                  <a:pos x="connsiteX2" y="connsiteY2"/>
                </a:cxn>
                <a:cxn ang="0">
                  <a:pos x="connsiteX3" y="connsiteY3"/>
                </a:cxn>
              </a:cxnLst>
              <a:rect l="l" t="t" r="r" b="b"/>
              <a:pathLst>
                <a:path w="27432" h="2542834">
                  <a:moveTo>
                    <a:pt x="27432" y="0"/>
                  </a:moveTo>
                  <a:lnTo>
                    <a:pt x="0" y="0"/>
                  </a:lnTo>
                  <a:lnTo>
                    <a:pt x="0" y="2542834"/>
                  </a:lnTo>
                  <a:lnTo>
                    <a:pt x="27432" y="25428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Rectangle: Rounded Corners 44">
              <a:extLst>
                <a:ext uri="{FF2B5EF4-FFF2-40B4-BE49-F238E27FC236}">
                  <a16:creationId xmlns:a16="http://schemas.microsoft.com/office/drawing/2014/main" id="{43C74C04-86AB-4C14-9607-36599BB0DE63}"/>
                </a:ext>
              </a:extLst>
            </p:cNvPr>
            <p:cNvSpPr/>
            <p:nvPr/>
          </p:nvSpPr>
          <p:spPr>
            <a:xfrm>
              <a:off x="8384443" y="6082519"/>
              <a:ext cx="1455313" cy="302658"/>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IN" dirty="0"/>
            </a:p>
          </p:txBody>
        </p:sp>
        <p:sp>
          <p:nvSpPr>
            <p:cNvPr id="135" name="TextBox 51">
              <a:extLst>
                <a:ext uri="{FF2B5EF4-FFF2-40B4-BE49-F238E27FC236}">
                  <a16:creationId xmlns:a16="http://schemas.microsoft.com/office/drawing/2014/main" id="{8B8A98F2-BAE8-4B05-9A98-F0612DED7FF6}"/>
                </a:ext>
              </a:extLst>
            </p:cNvPr>
            <p:cNvSpPr txBox="1"/>
            <p:nvPr/>
          </p:nvSpPr>
          <p:spPr>
            <a:xfrm>
              <a:off x="8232681" y="4722030"/>
              <a:ext cx="1795409" cy="830997"/>
            </a:xfrm>
            <a:prstGeom prst="rect">
              <a:avLst/>
            </a:prstGeom>
            <a:noFill/>
          </p:spPr>
          <p:txBody>
            <a:bodyPr wrap="square" rtlCol="0">
              <a:spAutoFit/>
            </a:bodyPr>
            <a:lstStyle/>
            <a:p>
              <a:pPr algn="ctr"/>
              <a:r>
                <a:rPr lang="ar-SY" sz="2400" b="1" dirty="0">
                  <a:solidFill>
                    <a:srgbClr val="FF0000"/>
                  </a:solidFill>
                </a:rPr>
                <a:t>فتح العراق وفارس</a:t>
              </a:r>
            </a:p>
          </p:txBody>
        </p:sp>
      </p:grpSp>
    </p:spTree>
    <p:extLst>
      <p:ext uri="{BB962C8B-B14F-4D97-AF65-F5344CB8AC3E}">
        <p14:creationId xmlns:p14="http://schemas.microsoft.com/office/powerpoint/2010/main" val="19194826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14:presetBounceEnd="48000">
                                      <p:stCondLst>
                                        <p:cond delay="0"/>
                                      </p:stCondLst>
                                      <p:childTnLst>
                                        <p:set>
                                          <p:cBhvr>
                                            <p:cTn id="31" dur="1" fill="hold">
                                              <p:stCondLst>
                                                <p:cond delay="0"/>
                                              </p:stCondLst>
                                            </p:cTn>
                                            <p:tgtEl>
                                              <p:spTgt spid="130"/>
                                            </p:tgtEl>
                                            <p:attrNameLst>
                                              <p:attrName>style.visibility</p:attrName>
                                            </p:attrNameLst>
                                          </p:cBhvr>
                                          <p:to>
                                            <p:strVal val="visible"/>
                                          </p:to>
                                        </p:set>
                                        <p:anim calcmode="lin" valueType="num" p14:bounceEnd="48000">
                                          <p:cBhvr additive="base">
                                            <p:cTn id="32" dur="500" fill="hold"/>
                                            <p:tgtEl>
                                              <p:spTgt spid="130"/>
                                            </p:tgtEl>
                                            <p:attrNameLst>
                                              <p:attrName>ppt_x</p:attrName>
                                            </p:attrNameLst>
                                          </p:cBhvr>
                                          <p:tavLst>
                                            <p:tav tm="0">
                                              <p:val>
                                                <p:strVal val="#ppt_x"/>
                                              </p:val>
                                            </p:tav>
                                            <p:tav tm="100000">
                                              <p:val>
                                                <p:strVal val="#ppt_x"/>
                                              </p:val>
                                            </p:tav>
                                          </p:tavLst>
                                        </p:anim>
                                        <p:anim calcmode="lin" valueType="num" p14:bounceEnd="48000">
                                          <p:cBhvr additive="base">
                                            <p:cTn id="33"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48000">
                                      <p:stCondLst>
                                        <p:cond delay="0"/>
                                      </p:stCondLst>
                                      <p:childTnLst>
                                        <p:set>
                                          <p:cBhvr>
                                            <p:cTn id="37" dur="1" fill="hold">
                                              <p:stCondLst>
                                                <p:cond delay="0"/>
                                              </p:stCondLst>
                                            </p:cTn>
                                            <p:tgtEl>
                                              <p:spTgt spid="122"/>
                                            </p:tgtEl>
                                            <p:attrNameLst>
                                              <p:attrName>style.visibility</p:attrName>
                                            </p:attrNameLst>
                                          </p:cBhvr>
                                          <p:to>
                                            <p:strVal val="visible"/>
                                          </p:to>
                                        </p:set>
                                        <p:anim calcmode="lin" valueType="num" p14:bounceEnd="48000">
                                          <p:cBhvr additive="base">
                                            <p:cTn id="38" dur="500" fill="hold"/>
                                            <p:tgtEl>
                                              <p:spTgt spid="122"/>
                                            </p:tgtEl>
                                            <p:attrNameLst>
                                              <p:attrName>ppt_x</p:attrName>
                                            </p:attrNameLst>
                                          </p:cBhvr>
                                          <p:tavLst>
                                            <p:tav tm="0">
                                              <p:val>
                                                <p:strVal val="#ppt_x"/>
                                              </p:val>
                                            </p:tav>
                                            <p:tav tm="100000">
                                              <p:val>
                                                <p:strVal val="#ppt_x"/>
                                              </p:val>
                                            </p:tav>
                                          </p:tavLst>
                                        </p:anim>
                                        <p:anim calcmode="lin" valueType="num" p14:bounceEnd="48000">
                                          <p:cBhvr additive="base">
                                            <p:cTn id="39" dur="500" fill="hold"/>
                                            <p:tgtEl>
                                              <p:spTgt spid="12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14:presetBounceEnd="48000">
                                      <p:stCondLst>
                                        <p:cond delay="0"/>
                                      </p:stCondLst>
                                      <p:childTnLst>
                                        <p:set>
                                          <p:cBhvr>
                                            <p:cTn id="43" dur="1" fill="hold">
                                              <p:stCondLst>
                                                <p:cond delay="0"/>
                                              </p:stCondLst>
                                            </p:cTn>
                                            <p:tgtEl>
                                              <p:spTgt spid="114"/>
                                            </p:tgtEl>
                                            <p:attrNameLst>
                                              <p:attrName>style.visibility</p:attrName>
                                            </p:attrNameLst>
                                          </p:cBhvr>
                                          <p:to>
                                            <p:strVal val="visible"/>
                                          </p:to>
                                        </p:set>
                                        <p:anim calcmode="lin" valueType="num" p14:bounceEnd="48000">
                                          <p:cBhvr additive="base">
                                            <p:cTn id="44" dur="500" fill="hold"/>
                                            <p:tgtEl>
                                              <p:spTgt spid="114"/>
                                            </p:tgtEl>
                                            <p:attrNameLst>
                                              <p:attrName>ppt_x</p:attrName>
                                            </p:attrNameLst>
                                          </p:cBhvr>
                                          <p:tavLst>
                                            <p:tav tm="0">
                                              <p:val>
                                                <p:strVal val="#ppt_x"/>
                                              </p:val>
                                            </p:tav>
                                            <p:tav tm="100000">
                                              <p:val>
                                                <p:strVal val="#ppt_x"/>
                                              </p:val>
                                            </p:tav>
                                          </p:tavLst>
                                        </p:anim>
                                        <p:anim calcmode="lin" valueType="num" p14:bounceEnd="48000">
                                          <p:cBhvr additive="base">
                                            <p:cTn id="45" dur="50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30"/>
                                            </p:tgtEl>
                                            <p:attrNameLst>
                                              <p:attrName>style.visibility</p:attrName>
                                            </p:attrNameLst>
                                          </p:cBhvr>
                                          <p:to>
                                            <p:strVal val="visible"/>
                                          </p:to>
                                        </p:set>
                                        <p:anim calcmode="lin" valueType="num">
                                          <p:cBhvr additive="base">
                                            <p:cTn id="32" dur="500" fill="hold"/>
                                            <p:tgtEl>
                                              <p:spTgt spid="130"/>
                                            </p:tgtEl>
                                            <p:attrNameLst>
                                              <p:attrName>ppt_x</p:attrName>
                                            </p:attrNameLst>
                                          </p:cBhvr>
                                          <p:tavLst>
                                            <p:tav tm="0">
                                              <p:val>
                                                <p:strVal val="#ppt_x"/>
                                              </p:val>
                                            </p:tav>
                                            <p:tav tm="100000">
                                              <p:val>
                                                <p:strVal val="#ppt_x"/>
                                              </p:val>
                                            </p:tav>
                                          </p:tavLst>
                                        </p:anim>
                                        <p:anim calcmode="lin" valueType="num">
                                          <p:cBhvr additive="base">
                                            <p:cTn id="33"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2"/>
                                            </p:tgtEl>
                                            <p:attrNameLst>
                                              <p:attrName>style.visibility</p:attrName>
                                            </p:attrNameLst>
                                          </p:cBhvr>
                                          <p:to>
                                            <p:strVal val="visible"/>
                                          </p:to>
                                        </p:set>
                                        <p:anim calcmode="lin" valueType="num">
                                          <p:cBhvr additive="base">
                                            <p:cTn id="38" dur="500" fill="hold"/>
                                            <p:tgtEl>
                                              <p:spTgt spid="122"/>
                                            </p:tgtEl>
                                            <p:attrNameLst>
                                              <p:attrName>ppt_x</p:attrName>
                                            </p:attrNameLst>
                                          </p:cBhvr>
                                          <p:tavLst>
                                            <p:tav tm="0">
                                              <p:val>
                                                <p:strVal val="#ppt_x"/>
                                              </p:val>
                                            </p:tav>
                                            <p:tav tm="100000">
                                              <p:val>
                                                <p:strVal val="#ppt_x"/>
                                              </p:val>
                                            </p:tav>
                                          </p:tavLst>
                                        </p:anim>
                                        <p:anim calcmode="lin" valueType="num">
                                          <p:cBhvr additive="base">
                                            <p:cTn id="39" dur="500" fill="hold"/>
                                            <p:tgtEl>
                                              <p:spTgt spid="12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14"/>
                                            </p:tgtEl>
                                            <p:attrNameLst>
                                              <p:attrName>style.visibility</p:attrName>
                                            </p:attrNameLst>
                                          </p:cBhvr>
                                          <p:to>
                                            <p:strVal val="visible"/>
                                          </p:to>
                                        </p:set>
                                        <p:anim calcmode="lin" valueType="num">
                                          <p:cBhvr additive="base">
                                            <p:cTn id="44" dur="500" fill="hold"/>
                                            <p:tgtEl>
                                              <p:spTgt spid="114"/>
                                            </p:tgtEl>
                                            <p:attrNameLst>
                                              <p:attrName>ppt_x</p:attrName>
                                            </p:attrNameLst>
                                          </p:cBhvr>
                                          <p:tavLst>
                                            <p:tav tm="0">
                                              <p:val>
                                                <p:strVal val="#ppt_x"/>
                                              </p:val>
                                            </p:tav>
                                            <p:tav tm="100000">
                                              <p:val>
                                                <p:strVal val="#ppt_x"/>
                                              </p:val>
                                            </p:tav>
                                          </p:tavLst>
                                        </p:anim>
                                        <p:anim calcmode="lin" valueType="num">
                                          <p:cBhvr additive="base">
                                            <p:cTn id="45" dur="50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789002"/>
                <a:chOff x="4132841" y="1484950"/>
                <a:chExt cx="6145810" cy="78900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الخلفاء الراشدين رضي الله عنهم وأخلاقهم وخلافتهم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41">
            <a:extLst>
              <a:ext uri="{FF2B5EF4-FFF2-40B4-BE49-F238E27FC236}">
                <a16:creationId xmlns:a16="http://schemas.microsoft.com/office/drawing/2014/main" id="{D0224907-A9E5-40E0-8137-29D55C155436}"/>
              </a:ext>
            </a:extLst>
          </p:cNvPr>
          <p:cNvGrpSpPr/>
          <p:nvPr/>
        </p:nvGrpSpPr>
        <p:grpSpPr>
          <a:xfrm>
            <a:off x="1091519" y="2728311"/>
            <a:ext cx="9277806" cy="2579807"/>
            <a:chOff x="1091519" y="2137466"/>
            <a:chExt cx="9277806" cy="2579807"/>
          </a:xfrm>
          <a:effectLst/>
        </p:grpSpPr>
        <p:sp>
          <p:nvSpPr>
            <p:cNvPr id="62" name="Isosceles Triangle 19">
              <a:extLst>
                <a:ext uri="{FF2B5EF4-FFF2-40B4-BE49-F238E27FC236}">
                  <a16:creationId xmlns:a16="http://schemas.microsoft.com/office/drawing/2014/main" id="{ABDFF7DE-3909-4DA7-8D08-806829F2B108}"/>
                </a:ext>
              </a:extLst>
            </p:cNvPr>
            <p:cNvSpPr/>
            <p:nvPr/>
          </p:nvSpPr>
          <p:spPr>
            <a:xfrm rot="5400000">
              <a:off x="9679757" y="2780107"/>
              <a:ext cx="118052" cy="1261084"/>
            </a:xfrm>
            <a:prstGeom prst="triangle">
              <a:avLst/>
            </a:prstGeom>
            <a:gradFill>
              <a:gsLst>
                <a:gs pos="0">
                  <a:schemeClr val="tx1">
                    <a:lumMod val="50000"/>
                    <a:lumOff val="50000"/>
                  </a:schemeClr>
                </a:gs>
                <a:gs pos="41000">
                  <a:schemeClr val="bg1">
                    <a:lumMod val="95000"/>
                  </a:schemeClr>
                </a:gs>
                <a:gs pos="83000">
                  <a:schemeClr val="accent1">
                    <a:lumMod val="45000"/>
                    <a:lumOff val="55000"/>
                  </a:schemeClr>
                </a:gs>
                <a:gs pos="100000">
                  <a:schemeClr val="tx1">
                    <a:lumMod val="65000"/>
                    <a:lumOff val="35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14">
              <a:extLst>
                <a:ext uri="{FF2B5EF4-FFF2-40B4-BE49-F238E27FC236}">
                  <a16:creationId xmlns:a16="http://schemas.microsoft.com/office/drawing/2014/main" id="{3B441DB0-6D1D-4AEA-83D2-8A85691B7DD2}"/>
                </a:ext>
              </a:extLst>
            </p:cNvPr>
            <p:cNvSpPr/>
            <p:nvPr/>
          </p:nvSpPr>
          <p:spPr>
            <a:xfrm rot="18335724">
              <a:off x="1496800" y="2492412"/>
              <a:ext cx="565878" cy="1376439"/>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4">
              <a:extLst>
                <a:ext uri="{FF2B5EF4-FFF2-40B4-BE49-F238E27FC236}">
                  <a16:creationId xmlns:a16="http://schemas.microsoft.com/office/drawing/2014/main" id="{AEE84396-0B61-404E-B843-C690FDF79788}"/>
                </a:ext>
              </a:extLst>
            </p:cNvPr>
            <p:cNvSpPr/>
            <p:nvPr/>
          </p:nvSpPr>
          <p:spPr>
            <a:xfrm>
              <a:off x="1500350" y="3318445"/>
              <a:ext cx="6400800" cy="184410"/>
            </a:xfrm>
            <a:prstGeom prst="roundRect">
              <a:avLst>
                <a:gd name="adj" fmla="val 50000"/>
              </a:avLst>
            </a:prstGeom>
            <a:gradFill>
              <a:gsLst>
                <a:gs pos="0">
                  <a:schemeClr val="tx1">
                    <a:lumMod val="50000"/>
                    <a:lumOff val="50000"/>
                  </a:schemeClr>
                </a:gs>
                <a:gs pos="41000">
                  <a:schemeClr val="bg1"/>
                </a:gs>
                <a:gs pos="83000">
                  <a:schemeClr val="accent1">
                    <a:lumMod val="45000"/>
                    <a:lumOff val="55000"/>
                  </a:schemeClr>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7">
              <a:extLst>
                <a:ext uri="{FF2B5EF4-FFF2-40B4-BE49-F238E27FC236}">
                  <a16:creationId xmlns:a16="http://schemas.microsoft.com/office/drawing/2014/main" id="{0E19EE43-525B-4165-BC2E-FA792208C221}"/>
                </a:ext>
              </a:extLst>
            </p:cNvPr>
            <p:cNvSpPr/>
            <p:nvPr/>
          </p:nvSpPr>
          <p:spPr>
            <a:xfrm rot="18955908">
              <a:off x="1468516" y="2137466"/>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19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8">
              <a:extLst>
                <a:ext uri="{FF2B5EF4-FFF2-40B4-BE49-F238E27FC236}">
                  <a16:creationId xmlns:a16="http://schemas.microsoft.com/office/drawing/2014/main" id="{33786ED3-E4AF-48F7-B065-E11D15635B10}"/>
                </a:ext>
              </a:extLst>
            </p:cNvPr>
            <p:cNvSpPr/>
            <p:nvPr/>
          </p:nvSpPr>
          <p:spPr>
            <a:xfrm rot="2644092" flipV="1">
              <a:off x="1468517" y="2967409"/>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48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Top Corners Rounded 13">
              <a:extLst>
                <a:ext uri="{FF2B5EF4-FFF2-40B4-BE49-F238E27FC236}">
                  <a16:creationId xmlns:a16="http://schemas.microsoft.com/office/drawing/2014/main" id="{2B163307-C6F7-44CB-9406-98BE9CE45E0C}"/>
                </a:ext>
              </a:extLst>
            </p:cNvPr>
            <p:cNvSpPr/>
            <p:nvPr/>
          </p:nvSpPr>
          <p:spPr>
            <a:xfrm flipV="1">
              <a:off x="1366303" y="3091834"/>
              <a:ext cx="1286372" cy="1007165"/>
            </a:xfrm>
            <a:prstGeom prst="round2SameRect">
              <a:avLst>
                <a:gd name="adj1" fmla="val 50000"/>
                <a:gd name="adj2" fmla="val 0"/>
              </a:avLst>
            </a:prstGeom>
            <a:solidFill>
              <a:srgbClr val="72B2D8"/>
            </a:solidFill>
            <a:ln>
              <a:noFill/>
            </a:ln>
            <a:scene3d>
              <a:camera prst="isometricOffAxis2Top">
                <a:rot lat="18075715" lon="3207254" rev="1874144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6">
              <a:extLst>
                <a:ext uri="{FF2B5EF4-FFF2-40B4-BE49-F238E27FC236}">
                  <a16:creationId xmlns:a16="http://schemas.microsoft.com/office/drawing/2014/main" id="{BFB30248-EF96-4446-BB37-930B700ECD59}"/>
                </a:ext>
              </a:extLst>
            </p:cNvPr>
            <p:cNvSpPr/>
            <p:nvPr/>
          </p:nvSpPr>
          <p:spPr>
            <a:xfrm rot="16200000">
              <a:off x="7598683" y="32702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7">
              <a:extLst>
                <a:ext uri="{FF2B5EF4-FFF2-40B4-BE49-F238E27FC236}">
                  <a16:creationId xmlns:a16="http://schemas.microsoft.com/office/drawing/2014/main" id="{7CED3A4D-9292-40F9-8C84-76FE97AEBF25}"/>
                </a:ext>
              </a:extLst>
            </p:cNvPr>
            <p:cNvSpPr/>
            <p:nvPr/>
          </p:nvSpPr>
          <p:spPr>
            <a:xfrm>
              <a:off x="7978675" y="3171098"/>
              <a:ext cx="1075881" cy="479103"/>
            </a:xfrm>
            <a:prstGeom prst="rect">
              <a:avLst/>
            </a:prstGeom>
            <a:pattFill prst="openDmnd">
              <a:fgClr>
                <a:schemeClr val="bg1">
                  <a:lumMod val="50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8">
              <a:extLst>
                <a:ext uri="{FF2B5EF4-FFF2-40B4-BE49-F238E27FC236}">
                  <a16:creationId xmlns:a16="http://schemas.microsoft.com/office/drawing/2014/main" id="{B049C6AE-BCFD-4B0C-9E41-712D0D02CFAB}"/>
                </a:ext>
              </a:extLst>
            </p:cNvPr>
            <p:cNvSpPr/>
            <p:nvPr/>
          </p:nvSpPr>
          <p:spPr>
            <a:xfrm rot="5400000" flipH="1">
              <a:off x="8955446" y="32624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2">
            <a:extLst>
              <a:ext uri="{FF2B5EF4-FFF2-40B4-BE49-F238E27FC236}">
                <a16:creationId xmlns:a16="http://schemas.microsoft.com/office/drawing/2014/main" id="{7F8989E1-3F32-455B-8DB4-1A0D19C22EAD}"/>
              </a:ext>
            </a:extLst>
          </p:cNvPr>
          <p:cNvGrpSpPr/>
          <p:nvPr/>
        </p:nvGrpSpPr>
        <p:grpSpPr>
          <a:xfrm>
            <a:off x="2963550" y="2476848"/>
            <a:ext cx="1075882" cy="1431682"/>
            <a:chOff x="4004558" y="1886003"/>
            <a:chExt cx="1075882" cy="1431682"/>
          </a:xfrm>
        </p:grpSpPr>
        <p:sp>
          <p:nvSpPr>
            <p:cNvPr id="72" name="Rectangle: Top Corners Rounded 1">
              <a:extLst>
                <a:ext uri="{FF2B5EF4-FFF2-40B4-BE49-F238E27FC236}">
                  <a16:creationId xmlns:a16="http://schemas.microsoft.com/office/drawing/2014/main" id="{506B784E-6683-41A8-8B6E-73A307C01DE3}"/>
                </a:ext>
              </a:extLst>
            </p:cNvPr>
            <p:cNvSpPr/>
            <p:nvPr/>
          </p:nvSpPr>
          <p:spPr>
            <a:xfrm>
              <a:off x="4004558" y="1886003"/>
              <a:ext cx="1075881" cy="1431682"/>
            </a:xfrm>
            <a:prstGeom prst="round2SameRect">
              <a:avLst>
                <a:gd name="adj1" fmla="val 50000"/>
                <a:gd name="adj2" fmla="val 0"/>
              </a:avLst>
            </a:prstGeom>
            <a:solidFill>
              <a:srgbClr val="CC0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28">
              <a:extLst>
                <a:ext uri="{FF2B5EF4-FFF2-40B4-BE49-F238E27FC236}">
                  <a16:creationId xmlns:a16="http://schemas.microsoft.com/office/drawing/2014/main" id="{073F5166-0281-408B-9137-3386E23D700A}"/>
                </a:ext>
              </a:extLst>
            </p:cNvPr>
            <p:cNvSpPr txBox="1"/>
            <p:nvPr/>
          </p:nvSpPr>
          <p:spPr>
            <a:xfrm>
              <a:off x="4004558" y="263288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1</a:t>
              </a:r>
              <a:endParaRPr lang="en-US" sz="2400" b="1" dirty="0">
                <a:solidFill>
                  <a:schemeClr val="bg1"/>
                </a:solidFill>
                <a:latin typeface="Century Gothic" panose="020B0502020202020204" pitchFamily="34" charset="0"/>
              </a:endParaRPr>
            </a:p>
          </p:txBody>
        </p:sp>
      </p:grpSp>
      <p:grpSp>
        <p:nvGrpSpPr>
          <p:cNvPr id="75" name="Group 34">
            <a:extLst>
              <a:ext uri="{FF2B5EF4-FFF2-40B4-BE49-F238E27FC236}">
                <a16:creationId xmlns:a16="http://schemas.microsoft.com/office/drawing/2014/main" id="{97277EF4-A4DD-4156-952E-BD5333697AED}"/>
              </a:ext>
            </a:extLst>
          </p:cNvPr>
          <p:cNvGrpSpPr/>
          <p:nvPr/>
        </p:nvGrpSpPr>
        <p:grpSpPr>
          <a:xfrm>
            <a:off x="5086530" y="2476848"/>
            <a:ext cx="1075882" cy="1431682"/>
            <a:chOff x="6127538" y="1886003"/>
            <a:chExt cx="1075882" cy="1431682"/>
          </a:xfrm>
        </p:grpSpPr>
        <p:sp>
          <p:nvSpPr>
            <p:cNvPr id="76" name="Rectangle: Top Corners Rounded 26">
              <a:extLst>
                <a:ext uri="{FF2B5EF4-FFF2-40B4-BE49-F238E27FC236}">
                  <a16:creationId xmlns:a16="http://schemas.microsoft.com/office/drawing/2014/main" id="{B9CCE4DC-8CD2-4E08-8640-368BC3A756F1}"/>
                </a:ext>
              </a:extLst>
            </p:cNvPr>
            <p:cNvSpPr/>
            <p:nvPr/>
          </p:nvSpPr>
          <p:spPr>
            <a:xfrm>
              <a:off x="6127539" y="1886003"/>
              <a:ext cx="1075881" cy="1431682"/>
            </a:xfrm>
            <a:prstGeom prst="round2SameRect">
              <a:avLst>
                <a:gd name="adj1" fmla="val 50000"/>
                <a:gd name="adj2" fmla="val 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29">
              <a:extLst>
                <a:ext uri="{FF2B5EF4-FFF2-40B4-BE49-F238E27FC236}">
                  <a16:creationId xmlns:a16="http://schemas.microsoft.com/office/drawing/2014/main" id="{B380A742-87A7-4AEF-A68F-A06F372B6517}"/>
                </a:ext>
              </a:extLst>
            </p:cNvPr>
            <p:cNvSpPr txBox="1"/>
            <p:nvPr/>
          </p:nvSpPr>
          <p:spPr>
            <a:xfrm>
              <a:off x="6127538" y="265809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3</a:t>
              </a:r>
              <a:endParaRPr lang="en-US" sz="2400" b="1" dirty="0">
                <a:solidFill>
                  <a:schemeClr val="bg1"/>
                </a:solidFill>
                <a:latin typeface="Century Gothic" panose="020B0502020202020204" pitchFamily="34" charset="0"/>
              </a:endParaRPr>
            </a:p>
          </p:txBody>
        </p:sp>
      </p:grpSp>
      <p:grpSp>
        <p:nvGrpSpPr>
          <p:cNvPr id="79" name="Group 33">
            <a:extLst>
              <a:ext uri="{FF2B5EF4-FFF2-40B4-BE49-F238E27FC236}">
                <a16:creationId xmlns:a16="http://schemas.microsoft.com/office/drawing/2014/main" id="{8DE0D8EA-0C7C-4918-A17E-C7EA5D8C2904}"/>
              </a:ext>
            </a:extLst>
          </p:cNvPr>
          <p:cNvGrpSpPr/>
          <p:nvPr/>
        </p:nvGrpSpPr>
        <p:grpSpPr>
          <a:xfrm>
            <a:off x="4039431" y="4084773"/>
            <a:ext cx="1089626" cy="1435608"/>
            <a:chOff x="5080439" y="3493928"/>
            <a:chExt cx="1089626" cy="1435608"/>
          </a:xfrm>
        </p:grpSpPr>
        <p:sp>
          <p:nvSpPr>
            <p:cNvPr id="80" name="Rectangle: Top Corners Rounded 25">
              <a:extLst>
                <a:ext uri="{FF2B5EF4-FFF2-40B4-BE49-F238E27FC236}">
                  <a16:creationId xmlns:a16="http://schemas.microsoft.com/office/drawing/2014/main" id="{A39994B9-9524-462B-B1A9-C9B0930315D8}"/>
                </a:ext>
              </a:extLst>
            </p:cNvPr>
            <p:cNvSpPr/>
            <p:nvPr/>
          </p:nvSpPr>
          <p:spPr>
            <a:xfrm flipV="1">
              <a:off x="5080439" y="3493928"/>
              <a:ext cx="1075881" cy="1435608"/>
            </a:xfrm>
            <a:prstGeom prst="round2SameRect">
              <a:avLst>
                <a:gd name="adj1" fmla="val 50000"/>
                <a:gd name="adj2" fmla="val 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30">
              <a:extLst>
                <a:ext uri="{FF2B5EF4-FFF2-40B4-BE49-F238E27FC236}">
                  <a16:creationId xmlns:a16="http://schemas.microsoft.com/office/drawing/2014/main" id="{55111DD5-D17D-4D70-9A5D-EA485FF37E9B}"/>
                </a:ext>
              </a:extLst>
            </p:cNvPr>
            <p:cNvSpPr txBox="1"/>
            <p:nvPr/>
          </p:nvSpPr>
          <p:spPr>
            <a:xfrm>
              <a:off x="5094183" y="3835731"/>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2</a:t>
              </a:r>
              <a:endParaRPr lang="en-US" sz="2400" b="1" dirty="0">
                <a:solidFill>
                  <a:schemeClr val="bg1"/>
                </a:solidFill>
                <a:latin typeface="Century Gothic" panose="020B0502020202020204" pitchFamily="34" charset="0"/>
              </a:endParaRPr>
            </a:p>
          </p:txBody>
        </p:sp>
      </p:grpSp>
      <p:sp>
        <p:nvSpPr>
          <p:cNvPr id="87" name="TextBox 36">
            <a:extLst>
              <a:ext uri="{FF2B5EF4-FFF2-40B4-BE49-F238E27FC236}">
                <a16:creationId xmlns:a16="http://schemas.microsoft.com/office/drawing/2014/main" id="{C865C82F-35F9-4CCF-BFEC-1A68FEEB8AC6}"/>
              </a:ext>
            </a:extLst>
          </p:cNvPr>
          <p:cNvSpPr txBox="1"/>
          <p:nvPr/>
        </p:nvSpPr>
        <p:spPr>
          <a:xfrm>
            <a:off x="2121899" y="1545921"/>
            <a:ext cx="1801404" cy="461665"/>
          </a:xfrm>
          <a:prstGeom prst="rect">
            <a:avLst/>
          </a:prstGeom>
          <a:noFill/>
        </p:spPr>
        <p:txBody>
          <a:bodyPr wrap="square" rtlCol="0">
            <a:spAutoFit/>
          </a:bodyPr>
          <a:lstStyle/>
          <a:p>
            <a:pPr algn="ctr"/>
            <a:r>
              <a:rPr lang="ar-SY" sz="2400" b="1" dirty="0">
                <a:latin typeface="Century Gothic" panose="020B0502020202020204" pitchFamily="34" charset="0"/>
              </a:rPr>
              <a:t>معركة القادسية</a:t>
            </a:r>
            <a:endParaRPr lang="en-US" sz="2400" b="1" dirty="0">
              <a:latin typeface="Century Gothic" panose="020B0502020202020204" pitchFamily="34" charset="0"/>
            </a:endParaRPr>
          </a:p>
        </p:txBody>
      </p:sp>
      <p:sp>
        <p:nvSpPr>
          <p:cNvPr id="88" name="TextBox 37">
            <a:extLst>
              <a:ext uri="{FF2B5EF4-FFF2-40B4-BE49-F238E27FC236}">
                <a16:creationId xmlns:a16="http://schemas.microsoft.com/office/drawing/2014/main" id="{DCA47C01-424B-45AB-A788-C46CF6F64FD0}"/>
              </a:ext>
            </a:extLst>
          </p:cNvPr>
          <p:cNvSpPr txBox="1"/>
          <p:nvPr/>
        </p:nvSpPr>
        <p:spPr>
          <a:xfrm>
            <a:off x="4712695" y="1536573"/>
            <a:ext cx="1823552" cy="461665"/>
          </a:xfrm>
          <a:prstGeom prst="rect">
            <a:avLst/>
          </a:prstGeom>
          <a:noFill/>
        </p:spPr>
        <p:txBody>
          <a:bodyPr wrap="square" rtlCol="0">
            <a:spAutoFit/>
          </a:bodyPr>
          <a:lstStyle/>
          <a:p>
            <a:pPr algn="ctr"/>
            <a:r>
              <a:rPr lang="ar-SY" sz="2400" b="1" dirty="0">
                <a:latin typeface="Century Gothic" panose="020B0502020202020204" pitchFamily="34" charset="0"/>
              </a:rPr>
              <a:t>معركة نهاوند </a:t>
            </a:r>
            <a:endParaRPr lang="en-US" sz="2400" b="1" dirty="0">
              <a:latin typeface="Century Gothic" panose="020B0502020202020204" pitchFamily="34" charset="0"/>
            </a:endParaRPr>
          </a:p>
        </p:txBody>
      </p:sp>
      <p:sp>
        <p:nvSpPr>
          <p:cNvPr id="89" name="TextBox 38">
            <a:extLst>
              <a:ext uri="{FF2B5EF4-FFF2-40B4-BE49-F238E27FC236}">
                <a16:creationId xmlns:a16="http://schemas.microsoft.com/office/drawing/2014/main" id="{65F794A9-7A8A-4B94-9CFA-206855B37E54}"/>
              </a:ext>
            </a:extLst>
          </p:cNvPr>
          <p:cNvSpPr txBox="1"/>
          <p:nvPr/>
        </p:nvSpPr>
        <p:spPr>
          <a:xfrm>
            <a:off x="3379397" y="5590089"/>
            <a:ext cx="2251246" cy="461665"/>
          </a:xfrm>
          <a:prstGeom prst="rect">
            <a:avLst/>
          </a:prstGeom>
          <a:noFill/>
        </p:spPr>
        <p:txBody>
          <a:bodyPr wrap="square" rtlCol="0">
            <a:spAutoFit/>
          </a:bodyPr>
          <a:lstStyle/>
          <a:p>
            <a:pPr algn="ctr"/>
            <a:r>
              <a:rPr lang="ar-SY" sz="2400" b="1" dirty="0">
                <a:latin typeface="Century Gothic" panose="020B0502020202020204" pitchFamily="34" charset="0"/>
              </a:rPr>
              <a:t>معركة المدائن</a:t>
            </a:r>
            <a:endParaRPr lang="en-US" sz="2400" b="1" dirty="0">
              <a:latin typeface="Century Gothic" panose="020B0502020202020204" pitchFamily="34" charset="0"/>
            </a:endParaRPr>
          </a:p>
        </p:txBody>
      </p:sp>
      <p:grpSp>
        <p:nvGrpSpPr>
          <p:cNvPr id="91" name="مجموعة 90"/>
          <p:cNvGrpSpPr/>
          <p:nvPr/>
        </p:nvGrpSpPr>
        <p:grpSpPr>
          <a:xfrm>
            <a:off x="6700352" y="1379603"/>
            <a:ext cx="5204532" cy="1193406"/>
            <a:chOff x="6813698" y="3294128"/>
            <a:chExt cx="5204532" cy="1193406"/>
          </a:xfrm>
        </p:grpSpPr>
        <p:sp>
          <p:nvSpPr>
            <p:cNvPr id="9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Top Corners Rounded 16">
              <a:extLst>
                <a:ext uri="{FF2B5EF4-FFF2-40B4-BE49-F238E27FC236}">
                  <a16:creationId xmlns:a16="http://schemas.microsoft.com/office/drawing/2014/main" id="{863C240A-B417-46DD-B05E-E0B3A922C38A}"/>
                </a:ext>
              </a:extLst>
            </p:cNvPr>
            <p:cNvSpPr/>
            <p:nvPr/>
          </p:nvSpPr>
          <p:spPr>
            <a:xfrm rot="5400000">
              <a:off x="7843790" y="2324775"/>
              <a:ext cx="1193403" cy="3132115"/>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36">
              <a:extLst>
                <a:ext uri="{FF2B5EF4-FFF2-40B4-BE49-F238E27FC236}">
                  <a16:creationId xmlns:a16="http://schemas.microsoft.com/office/drawing/2014/main" id="{93E7D62B-1455-4AFF-B195-F9AA155326E3}"/>
                </a:ext>
              </a:extLst>
            </p:cNvPr>
            <p:cNvSpPr txBox="1"/>
            <p:nvPr/>
          </p:nvSpPr>
          <p:spPr>
            <a:xfrm>
              <a:off x="10804718" y="3376557"/>
              <a:ext cx="839724" cy="523220"/>
            </a:xfrm>
            <a:prstGeom prst="rect">
              <a:avLst/>
            </a:prstGeom>
            <a:noFill/>
          </p:spPr>
          <p:txBody>
            <a:bodyPr wrap="square" rtlCol="0">
              <a:spAutoFit/>
            </a:bodyPr>
            <a:lstStyle/>
            <a:p>
              <a:pPr algn="ctr"/>
              <a:endParaRPr lang="en-US" sz="2800" b="1" dirty="0">
                <a:latin typeface="Century Gothic" panose="020B0502020202020204" pitchFamily="34" charset="0"/>
              </a:endParaRPr>
            </a:p>
          </p:txBody>
        </p:sp>
        <p:pic>
          <p:nvPicPr>
            <p:cNvPr id="95"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96" name="TextBox 47">
              <a:extLst>
                <a:ext uri="{FF2B5EF4-FFF2-40B4-BE49-F238E27FC236}">
                  <a16:creationId xmlns:a16="http://schemas.microsoft.com/office/drawing/2014/main" id="{ED665529-B0D7-41B7-B7D6-AC371B427BAB}"/>
                </a:ext>
              </a:extLst>
            </p:cNvPr>
            <p:cNvSpPr txBox="1"/>
            <p:nvPr/>
          </p:nvSpPr>
          <p:spPr>
            <a:xfrm>
              <a:off x="6813698" y="3512654"/>
              <a:ext cx="2235715" cy="461665"/>
            </a:xfrm>
            <a:prstGeom prst="rect">
              <a:avLst/>
            </a:prstGeom>
            <a:noFill/>
          </p:spPr>
          <p:txBody>
            <a:bodyPr wrap="square" rtlCol="0">
              <a:spAutoFit/>
            </a:bodyPr>
            <a:lstStyle/>
            <a:p>
              <a:pPr algn="r"/>
              <a:r>
                <a:rPr lang="ar-SY" sz="2400" b="1" dirty="0">
                  <a:solidFill>
                    <a:schemeClr val="bg1"/>
                  </a:solidFill>
                  <a:latin typeface="Century Gothic" panose="020B0502020202020204" pitchFamily="34" charset="0"/>
                </a:rPr>
                <a:t>فتح العراق وفارس</a:t>
              </a:r>
              <a:endParaRPr lang="en-US" sz="2400" b="1" dirty="0">
                <a:solidFill>
                  <a:schemeClr val="bg1"/>
                </a:solidFill>
                <a:latin typeface="Century Gothic" panose="020B0502020202020204" pitchFamily="34" charset="0"/>
              </a:endParaRPr>
            </a:p>
          </p:txBody>
        </p:sp>
        <p:grpSp>
          <p:nvGrpSpPr>
            <p:cNvPr id="9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9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5386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28000">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14:bounceEnd="28000">
                                          <p:cBhvr additive="base">
                                            <p:cTn id="19" dur="500" fill="hold"/>
                                            <p:tgtEl>
                                              <p:spTgt spid="61"/>
                                            </p:tgtEl>
                                            <p:attrNameLst>
                                              <p:attrName>ppt_x</p:attrName>
                                            </p:attrNameLst>
                                          </p:cBhvr>
                                          <p:tavLst>
                                            <p:tav tm="0">
                                              <p:val>
                                                <p:strVal val="0-#ppt_w/2"/>
                                              </p:val>
                                            </p:tav>
                                            <p:tav tm="100000">
                                              <p:val>
                                                <p:strVal val="#ppt_x"/>
                                              </p:val>
                                            </p:tav>
                                          </p:tavLst>
                                        </p:anim>
                                        <p:anim calcmode="lin" valueType="num" p14:bounceEnd="28000">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ppt_x</p:attrName>
                                            </p:attrNameLst>
                                          </p:cBhvr>
                                          <p:tavLst>
                                            <p:tav tm="0">
                                              <p:val>
                                                <p:strVal val="#ppt_x"/>
                                              </p:val>
                                            </p:tav>
                                            <p:tav tm="100000">
                                              <p:val>
                                                <p:strVal val="#ppt_x"/>
                                              </p:val>
                                            </p:tav>
                                          </p:tavLst>
                                        </p:anim>
                                        <p:anim calcmode="lin" valueType="num">
                                          <p:cBhvr>
                                            <p:cTn id="51" dur="500" fill="hold"/>
                                            <p:tgtEl>
                                              <p:spTgt spid="75"/>
                                            </p:tgtEl>
                                            <p:attrNameLst>
                                              <p:attrName>ppt_y</p:attrName>
                                            </p:attrNameLst>
                                          </p:cBhvr>
                                          <p:tavLst>
                                            <p:tav tm="0">
                                              <p:val>
                                                <p:strVal val="#ppt_y+#ppt_h/2"/>
                                              </p:val>
                                            </p:tav>
                                            <p:tav tm="100000">
                                              <p:val>
                                                <p:strVal val="#ppt_y"/>
                                              </p:val>
                                            </p:tav>
                                          </p:tavLst>
                                        </p:anim>
                                        <p:anim calcmode="lin" valueType="num">
                                          <p:cBhvr>
                                            <p:cTn id="52" dur="500" fill="hold"/>
                                            <p:tgtEl>
                                              <p:spTgt spid="75"/>
                                            </p:tgtEl>
                                            <p:attrNameLst>
                                              <p:attrName>ppt_w</p:attrName>
                                            </p:attrNameLst>
                                          </p:cBhvr>
                                          <p:tavLst>
                                            <p:tav tm="0">
                                              <p:val>
                                                <p:strVal val="#ppt_w"/>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ppt_x</p:attrName>
                                            </p:attrNameLst>
                                          </p:cBhvr>
                                          <p:tavLst>
                                            <p:tav tm="0">
                                              <p:val>
                                                <p:strVal val="#ppt_x"/>
                                              </p:val>
                                            </p:tav>
                                            <p:tav tm="100000">
                                              <p:val>
                                                <p:strVal val="#ppt_x"/>
                                              </p:val>
                                            </p:tav>
                                          </p:tavLst>
                                        </p:anim>
                                        <p:anim calcmode="lin" valueType="num">
                                          <p:cBhvr>
                                            <p:cTn id="51" dur="500" fill="hold"/>
                                            <p:tgtEl>
                                              <p:spTgt spid="75"/>
                                            </p:tgtEl>
                                            <p:attrNameLst>
                                              <p:attrName>ppt_y</p:attrName>
                                            </p:attrNameLst>
                                          </p:cBhvr>
                                          <p:tavLst>
                                            <p:tav tm="0">
                                              <p:val>
                                                <p:strVal val="#ppt_y+#ppt_h/2"/>
                                              </p:val>
                                            </p:tav>
                                            <p:tav tm="100000">
                                              <p:val>
                                                <p:strVal val="#ppt_y"/>
                                              </p:val>
                                            </p:tav>
                                          </p:tavLst>
                                        </p:anim>
                                        <p:anim calcmode="lin" valueType="num">
                                          <p:cBhvr>
                                            <p:cTn id="52" dur="500" fill="hold"/>
                                            <p:tgtEl>
                                              <p:spTgt spid="75"/>
                                            </p:tgtEl>
                                            <p:attrNameLst>
                                              <p:attrName>ppt_w</p:attrName>
                                            </p:attrNameLst>
                                          </p:cBhvr>
                                          <p:tavLst>
                                            <p:tav tm="0">
                                              <p:val>
                                                <p:strVal val="#ppt_w"/>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6D5EAD8-7D21-47DF-93A3-58585531ED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B3C59832-7A13-40BE-BAA2-B1306BA335A7}"/>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3B53DF8D-750D-4B81-80B9-987A2D90B3C5}"/>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E5762DA9-68F7-460A-BDF7-E7734743785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9C5B7261-F03A-499B-A98E-6B36A5D68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358563" cy="1128959"/>
            <a:chOff x="338813" y="22303"/>
            <a:chExt cx="8358563"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346885" cy="1128959"/>
              <a:chOff x="2350491" y="22303"/>
              <a:chExt cx="6346885"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84296-FF80-419E-8703-5280B5AB1741}"/>
                  </a:ext>
                </a:extLst>
              </p:cNvPr>
              <p:cNvGrpSpPr/>
              <p:nvPr/>
            </p:nvGrpSpPr>
            <p:grpSpPr>
              <a:xfrm>
                <a:off x="2551566" y="165530"/>
                <a:ext cx="6145810" cy="871116"/>
                <a:chOff x="4333917" y="1484950"/>
                <a:chExt cx="6145810" cy="871116"/>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333917" y="1894401"/>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41">
            <a:extLst>
              <a:ext uri="{FF2B5EF4-FFF2-40B4-BE49-F238E27FC236}">
                <a16:creationId xmlns:a16="http://schemas.microsoft.com/office/drawing/2014/main" id="{D0224907-A9E5-40E0-8137-29D55C155436}"/>
              </a:ext>
            </a:extLst>
          </p:cNvPr>
          <p:cNvGrpSpPr/>
          <p:nvPr/>
        </p:nvGrpSpPr>
        <p:grpSpPr>
          <a:xfrm>
            <a:off x="1091519" y="2728311"/>
            <a:ext cx="9277806" cy="2579807"/>
            <a:chOff x="1091519" y="2137466"/>
            <a:chExt cx="9277806" cy="2579807"/>
          </a:xfrm>
          <a:effectLst/>
        </p:grpSpPr>
        <p:sp>
          <p:nvSpPr>
            <p:cNvPr id="62" name="Isosceles Triangle 19">
              <a:extLst>
                <a:ext uri="{FF2B5EF4-FFF2-40B4-BE49-F238E27FC236}">
                  <a16:creationId xmlns:a16="http://schemas.microsoft.com/office/drawing/2014/main" id="{ABDFF7DE-3909-4DA7-8D08-806829F2B108}"/>
                </a:ext>
              </a:extLst>
            </p:cNvPr>
            <p:cNvSpPr/>
            <p:nvPr/>
          </p:nvSpPr>
          <p:spPr>
            <a:xfrm rot="5400000">
              <a:off x="9679757" y="2780107"/>
              <a:ext cx="118052" cy="1261084"/>
            </a:xfrm>
            <a:prstGeom prst="triangle">
              <a:avLst/>
            </a:prstGeom>
            <a:gradFill>
              <a:gsLst>
                <a:gs pos="0">
                  <a:schemeClr val="tx1">
                    <a:lumMod val="50000"/>
                    <a:lumOff val="50000"/>
                  </a:schemeClr>
                </a:gs>
                <a:gs pos="41000">
                  <a:schemeClr val="bg1">
                    <a:lumMod val="95000"/>
                  </a:schemeClr>
                </a:gs>
                <a:gs pos="83000">
                  <a:schemeClr val="accent1">
                    <a:lumMod val="45000"/>
                    <a:lumOff val="55000"/>
                  </a:schemeClr>
                </a:gs>
                <a:gs pos="100000">
                  <a:schemeClr val="tx1">
                    <a:lumMod val="65000"/>
                    <a:lumOff val="35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14">
              <a:extLst>
                <a:ext uri="{FF2B5EF4-FFF2-40B4-BE49-F238E27FC236}">
                  <a16:creationId xmlns:a16="http://schemas.microsoft.com/office/drawing/2014/main" id="{3B441DB0-6D1D-4AEA-83D2-8A85691B7DD2}"/>
                </a:ext>
              </a:extLst>
            </p:cNvPr>
            <p:cNvSpPr/>
            <p:nvPr/>
          </p:nvSpPr>
          <p:spPr>
            <a:xfrm rot="18335724">
              <a:off x="1496800" y="2492412"/>
              <a:ext cx="565878" cy="1376439"/>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4">
              <a:extLst>
                <a:ext uri="{FF2B5EF4-FFF2-40B4-BE49-F238E27FC236}">
                  <a16:creationId xmlns:a16="http://schemas.microsoft.com/office/drawing/2014/main" id="{AEE84396-0B61-404E-B843-C690FDF79788}"/>
                </a:ext>
              </a:extLst>
            </p:cNvPr>
            <p:cNvSpPr/>
            <p:nvPr/>
          </p:nvSpPr>
          <p:spPr>
            <a:xfrm>
              <a:off x="1500350" y="3318445"/>
              <a:ext cx="6400800" cy="184410"/>
            </a:xfrm>
            <a:prstGeom prst="roundRect">
              <a:avLst>
                <a:gd name="adj" fmla="val 50000"/>
              </a:avLst>
            </a:prstGeom>
            <a:gradFill>
              <a:gsLst>
                <a:gs pos="0">
                  <a:schemeClr val="tx1">
                    <a:lumMod val="50000"/>
                    <a:lumOff val="50000"/>
                  </a:schemeClr>
                </a:gs>
                <a:gs pos="41000">
                  <a:schemeClr val="bg1"/>
                </a:gs>
                <a:gs pos="83000">
                  <a:schemeClr val="accent1">
                    <a:lumMod val="45000"/>
                    <a:lumOff val="55000"/>
                  </a:schemeClr>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7">
              <a:extLst>
                <a:ext uri="{FF2B5EF4-FFF2-40B4-BE49-F238E27FC236}">
                  <a16:creationId xmlns:a16="http://schemas.microsoft.com/office/drawing/2014/main" id="{0E19EE43-525B-4165-BC2E-FA792208C221}"/>
                </a:ext>
              </a:extLst>
            </p:cNvPr>
            <p:cNvSpPr/>
            <p:nvPr/>
          </p:nvSpPr>
          <p:spPr>
            <a:xfrm rot="18955908">
              <a:off x="1468516" y="2137466"/>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19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8">
              <a:extLst>
                <a:ext uri="{FF2B5EF4-FFF2-40B4-BE49-F238E27FC236}">
                  <a16:creationId xmlns:a16="http://schemas.microsoft.com/office/drawing/2014/main" id="{33786ED3-E4AF-48F7-B065-E11D15635B10}"/>
                </a:ext>
              </a:extLst>
            </p:cNvPr>
            <p:cNvSpPr/>
            <p:nvPr/>
          </p:nvSpPr>
          <p:spPr>
            <a:xfrm rot="2644092" flipV="1">
              <a:off x="1468517" y="2967409"/>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48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Top Corners Rounded 13">
              <a:extLst>
                <a:ext uri="{FF2B5EF4-FFF2-40B4-BE49-F238E27FC236}">
                  <a16:creationId xmlns:a16="http://schemas.microsoft.com/office/drawing/2014/main" id="{2B163307-C6F7-44CB-9406-98BE9CE45E0C}"/>
                </a:ext>
              </a:extLst>
            </p:cNvPr>
            <p:cNvSpPr/>
            <p:nvPr/>
          </p:nvSpPr>
          <p:spPr>
            <a:xfrm flipV="1">
              <a:off x="1366303" y="3091834"/>
              <a:ext cx="1286372" cy="1007165"/>
            </a:xfrm>
            <a:prstGeom prst="round2SameRect">
              <a:avLst>
                <a:gd name="adj1" fmla="val 50000"/>
                <a:gd name="adj2" fmla="val 0"/>
              </a:avLst>
            </a:prstGeom>
            <a:solidFill>
              <a:srgbClr val="72B2D8"/>
            </a:solidFill>
            <a:ln>
              <a:noFill/>
            </a:ln>
            <a:scene3d>
              <a:camera prst="isometricOffAxis2Top">
                <a:rot lat="18075715" lon="3207254" rev="1874144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6">
              <a:extLst>
                <a:ext uri="{FF2B5EF4-FFF2-40B4-BE49-F238E27FC236}">
                  <a16:creationId xmlns:a16="http://schemas.microsoft.com/office/drawing/2014/main" id="{BFB30248-EF96-4446-BB37-930B700ECD59}"/>
                </a:ext>
              </a:extLst>
            </p:cNvPr>
            <p:cNvSpPr/>
            <p:nvPr/>
          </p:nvSpPr>
          <p:spPr>
            <a:xfrm rot="16200000">
              <a:off x="7598683" y="32702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7">
              <a:extLst>
                <a:ext uri="{FF2B5EF4-FFF2-40B4-BE49-F238E27FC236}">
                  <a16:creationId xmlns:a16="http://schemas.microsoft.com/office/drawing/2014/main" id="{7CED3A4D-9292-40F9-8C84-76FE97AEBF25}"/>
                </a:ext>
              </a:extLst>
            </p:cNvPr>
            <p:cNvSpPr/>
            <p:nvPr/>
          </p:nvSpPr>
          <p:spPr>
            <a:xfrm>
              <a:off x="7978675" y="3171098"/>
              <a:ext cx="1075881" cy="479103"/>
            </a:xfrm>
            <a:prstGeom prst="rect">
              <a:avLst/>
            </a:prstGeom>
            <a:pattFill prst="openDmnd">
              <a:fgClr>
                <a:schemeClr val="bg1">
                  <a:lumMod val="50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8">
              <a:extLst>
                <a:ext uri="{FF2B5EF4-FFF2-40B4-BE49-F238E27FC236}">
                  <a16:creationId xmlns:a16="http://schemas.microsoft.com/office/drawing/2014/main" id="{B049C6AE-BCFD-4B0C-9E41-712D0D02CFAB}"/>
                </a:ext>
              </a:extLst>
            </p:cNvPr>
            <p:cNvSpPr/>
            <p:nvPr/>
          </p:nvSpPr>
          <p:spPr>
            <a:xfrm rot="5400000" flipH="1">
              <a:off x="8955446" y="32624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2">
            <a:extLst>
              <a:ext uri="{FF2B5EF4-FFF2-40B4-BE49-F238E27FC236}">
                <a16:creationId xmlns:a16="http://schemas.microsoft.com/office/drawing/2014/main" id="{7F8989E1-3F32-455B-8DB4-1A0D19C22EAD}"/>
              </a:ext>
            </a:extLst>
          </p:cNvPr>
          <p:cNvGrpSpPr/>
          <p:nvPr/>
        </p:nvGrpSpPr>
        <p:grpSpPr>
          <a:xfrm>
            <a:off x="2963550" y="2476848"/>
            <a:ext cx="1075882" cy="1431682"/>
            <a:chOff x="4004558" y="1886003"/>
            <a:chExt cx="1075882" cy="1431682"/>
          </a:xfrm>
        </p:grpSpPr>
        <p:sp>
          <p:nvSpPr>
            <p:cNvPr id="72" name="Rectangle: Top Corners Rounded 1">
              <a:extLst>
                <a:ext uri="{FF2B5EF4-FFF2-40B4-BE49-F238E27FC236}">
                  <a16:creationId xmlns:a16="http://schemas.microsoft.com/office/drawing/2014/main" id="{506B784E-6683-41A8-8B6E-73A307C01DE3}"/>
                </a:ext>
              </a:extLst>
            </p:cNvPr>
            <p:cNvSpPr/>
            <p:nvPr/>
          </p:nvSpPr>
          <p:spPr>
            <a:xfrm>
              <a:off x="4004558" y="1886003"/>
              <a:ext cx="1075881" cy="1431682"/>
            </a:xfrm>
            <a:prstGeom prst="round2SameRect">
              <a:avLst>
                <a:gd name="adj1" fmla="val 50000"/>
                <a:gd name="adj2" fmla="val 0"/>
              </a:avLst>
            </a:prstGeom>
            <a:solidFill>
              <a:srgbClr val="CC0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28">
              <a:extLst>
                <a:ext uri="{FF2B5EF4-FFF2-40B4-BE49-F238E27FC236}">
                  <a16:creationId xmlns:a16="http://schemas.microsoft.com/office/drawing/2014/main" id="{073F5166-0281-408B-9137-3386E23D700A}"/>
                </a:ext>
              </a:extLst>
            </p:cNvPr>
            <p:cNvSpPr txBox="1"/>
            <p:nvPr/>
          </p:nvSpPr>
          <p:spPr>
            <a:xfrm>
              <a:off x="4004558" y="263288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1</a:t>
              </a:r>
              <a:endParaRPr lang="en-US" sz="2400" b="1" dirty="0">
                <a:solidFill>
                  <a:schemeClr val="bg1"/>
                </a:solidFill>
                <a:latin typeface="Century Gothic" panose="020B0502020202020204" pitchFamily="34" charset="0"/>
              </a:endParaRPr>
            </a:p>
          </p:txBody>
        </p:sp>
      </p:grpSp>
      <p:grpSp>
        <p:nvGrpSpPr>
          <p:cNvPr id="75" name="Group 34">
            <a:extLst>
              <a:ext uri="{FF2B5EF4-FFF2-40B4-BE49-F238E27FC236}">
                <a16:creationId xmlns:a16="http://schemas.microsoft.com/office/drawing/2014/main" id="{97277EF4-A4DD-4156-952E-BD5333697AED}"/>
              </a:ext>
            </a:extLst>
          </p:cNvPr>
          <p:cNvGrpSpPr/>
          <p:nvPr/>
        </p:nvGrpSpPr>
        <p:grpSpPr>
          <a:xfrm>
            <a:off x="5086530" y="2476848"/>
            <a:ext cx="1075882" cy="1431682"/>
            <a:chOff x="6127538" y="1886003"/>
            <a:chExt cx="1075882" cy="1431682"/>
          </a:xfrm>
        </p:grpSpPr>
        <p:sp>
          <p:nvSpPr>
            <p:cNvPr id="76" name="Rectangle: Top Corners Rounded 26">
              <a:extLst>
                <a:ext uri="{FF2B5EF4-FFF2-40B4-BE49-F238E27FC236}">
                  <a16:creationId xmlns:a16="http://schemas.microsoft.com/office/drawing/2014/main" id="{B9CCE4DC-8CD2-4E08-8640-368BC3A756F1}"/>
                </a:ext>
              </a:extLst>
            </p:cNvPr>
            <p:cNvSpPr/>
            <p:nvPr/>
          </p:nvSpPr>
          <p:spPr>
            <a:xfrm>
              <a:off x="6127539" y="1886003"/>
              <a:ext cx="1075881" cy="1431682"/>
            </a:xfrm>
            <a:prstGeom prst="round2SameRect">
              <a:avLst>
                <a:gd name="adj1" fmla="val 50000"/>
                <a:gd name="adj2" fmla="val 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29">
              <a:extLst>
                <a:ext uri="{FF2B5EF4-FFF2-40B4-BE49-F238E27FC236}">
                  <a16:creationId xmlns:a16="http://schemas.microsoft.com/office/drawing/2014/main" id="{B380A742-87A7-4AEF-A68F-A06F372B6517}"/>
                </a:ext>
              </a:extLst>
            </p:cNvPr>
            <p:cNvSpPr txBox="1"/>
            <p:nvPr/>
          </p:nvSpPr>
          <p:spPr>
            <a:xfrm>
              <a:off x="6127538" y="265809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3</a:t>
              </a:r>
              <a:endParaRPr lang="en-US" sz="2400" b="1" dirty="0">
                <a:solidFill>
                  <a:schemeClr val="bg1"/>
                </a:solidFill>
                <a:latin typeface="Century Gothic" panose="020B0502020202020204" pitchFamily="34" charset="0"/>
              </a:endParaRPr>
            </a:p>
          </p:txBody>
        </p:sp>
      </p:grpSp>
      <p:grpSp>
        <p:nvGrpSpPr>
          <p:cNvPr id="79" name="Group 33">
            <a:extLst>
              <a:ext uri="{FF2B5EF4-FFF2-40B4-BE49-F238E27FC236}">
                <a16:creationId xmlns:a16="http://schemas.microsoft.com/office/drawing/2014/main" id="{8DE0D8EA-0C7C-4918-A17E-C7EA5D8C2904}"/>
              </a:ext>
            </a:extLst>
          </p:cNvPr>
          <p:cNvGrpSpPr/>
          <p:nvPr/>
        </p:nvGrpSpPr>
        <p:grpSpPr>
          <a:xfrm>
            <a:off x="4039431" y="4084773"/>
            <a:ext cx="1089626" cy="1435608"/>
            <a:chOff x="5080439" y="3493928"/>
            <a:chExt cx="1089626" cy="1435608"/>
          </a:xfrm>
        </p:grpSpPr>
        <p:sp>
          <p:nvSpPr>
            <p:cNvPr id="80" name="Rectangle: Top Corners Rounded 25">
              <a:extLst>
                <a:ext uri="{FF2B5EF4-FFF2-40B4-BE49-F238E27FC236}">
                  <a16:creationId xmlns:a16="http://schemas.microsoft.com/office/drawing/2014/main" id="{A39994B9-9524-462B-B1A9-C9B0930315D8}"/>
                </a:ext>
              </a:extLst>
            </p:cNvPr>
            <p:cNvSpPr/>
            <p:nvPr/>
          </p:nvSpPr>
          <p:spPr>
            <a:xfrm flipV="1">
              <a:off x="5080439" y="3493928"/>
              <a:ext cx="1075881" cy="1435608"/>
            </a:xfrm>
            <a:prstGeom prst="round2SameRect">
              <a:avLst>
                <a:gd name="adj1" fmla="val 50000"/>
                <a:gd name="adj2" fmla="val 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30">
              <a:extLst>
                <a:ext uri="{FF2B5EF4-FFF2-40B4-BE49-F238E27FC236}">
                  <a16:creationId xmlns:a16="http://schemas.microsoft.com/office/drawing/2014/main" id="{55111DD5-D17D-4D70-9A5D-EA485FF37E9B}"/>
                </a:ext>
              </a:extLst>
            </p:cNvPr>
            <p:cNvSpPr txBox="1"/>
            <p:nvPr/>
          </p:nvSpPr>
          <p:spPr>
            <a:xfrm>
              <a:off x="5094183" y="3835731"/>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2</a:t>
              </a:r>
              <a:endParaRPr lang="en-US" sz="2400" b="1" dirty="0">
                <a:solidFill>
                  <a:schemeClr val="bg1"/>
                </a:solidFill>
                <a:latin typeface="Century Gothic" panose="020B0502020202020204" pitchFamily="34" charset="0"/>
              </a:endParaRPr>
            </a:p>
          </p:txBody>
        </p:sp>
      </p:grpSp>
      <p:sp>
        <p:nvSpPr>
          <p:cNvPr id="87" name="TextBox 36">
            <a:extLst>
              <a:ext uri="{FF2B5EF4-FFF2-40B4-BE49-F238E27FC236}">
                <a16:creationId xmlns:a16="http://schemas.microsoft.com/office/drawing/2014/main" id="{C865C82F-35F9-4CCF-BFEC-1A68FEEB8AC6}"/>
              </a:ext>
            </a:extLst>
          </p:cNvPr>
          <p:cNvSpPr txBox="1"/>
          <p:nvPr/>
        </p:nvSpPr>
        <p:spPr>
          <a:xfrm>
            <a:off x="2189244" y="1542814"/>
            <a:ext cx="1801404" cy="461665"/>
          </a:xfrm>
          <a:prstGeom prst="rect">
            <a:avLst/>
          </a:prstGeom>
          <a:noFill/>
        </p:spPr>
        <p:txBody>
          <a:bodyPr wrap="square" rtlCol="0">
            <a:spAutoFit/>
          </a:bodyPr>
          <a:lstStyle/>
          <a:p>
            <a:pPr algn="ctr"/>
            <a:r>
              <a:rPr lang="ar-SY" sz="2400" b="1" dirty="0">
                <a:latin typeface="Century Gothic" panose="020B0502020202020204" pitchFamily="34" charset="0"/>
              </a:rPr>
              <a:t>معركة أجنادين</a:t>
            </a:r>
            <a:endParaRPr lang="en-US" sz="2400" b="1" dirty="0">
              <a:latin typeface="Century Gothic" panose="020B0502020202020204" pitchFamily="34" charset="0"/>
            </a:endParaRPr>
          </a:p>
        </p:txBody>
      </p:sp>
      <p:sp>
        <p:nvSpPr>
          <p:cNvPr id="88" name="TextBox 37">
            <a:extLst>
              <a:ext uri="{FF2B5EF4-FFF2-40B4-BE49-F238E27FC236}">
                <a16:creationId xmlns:a16="http://schemas.microsoft.com/office/drawing/2014/main" id="{DCA47C01-424B-45AB-A788-C46CF6F64FD0}"/>
              </a:ext>
            </a:extLst>
          </p:cNvPr>
          <p:cNvSpPr txBox="1"/>
          <p:nvPr/>
        </p:nvSpPr>
        <p:spPr>
          <a:xfrm>
            <a:off x="4712695" y="1536573"/>
            <a:ext cx="1823552" cy="461665"/>
          </a:xfrm>
          <a:prstGeom prst="rect">
            <a:avLst/>
          </a:prstGeom>
          <a:noFill/>
        </p:spPr>
        <p:txBody>
          <a:bodyPr wrap="square" rtlCol="0">
            <a:spAutoFit/>
          </a:bodyPr>
          <a:lstStyle/>
          <a:p>
            <a:pPr algn="ctr"/>
            <a:r>
              <a:rPr lang="ar-SY" sz="2400" b="1" dirty="0">
                <a:latin typeface="Century Gothic" panose="020B0502020202020204" pitchFamily="34" charset="0"/>
              </a:rPr>
              <a:t>فتح بيت المقدس</a:t>
            </a:r>
            <a:endParaRPr lang="en-US" sz="2400" b="1" dirty="0">
              <a:latin typeface="Century Gothic" panose="020B0502020202020204" pitchFamily="34" charset="0"/>
            </a:endParaRPr>
          </a:p>
        </p:txBody>
      </p:sp>
      <p:sp>
        <p:nvSpPr>
          <p:cNvPr id="89" name="TextBox 38">
            <a:extLst>
              <a:ext uri="{FF2B5EF4-FFF2-40B4-BE49-F238E27FC236}">
                <a16:creationId xmlns:a16="http://schemas.microsoft.com/office/drawing/2014/main" id="{65F794A9-7A8A-4B94-9CFA-206855B37E54}"/>
              </a:ext>
            </a:extLst>
          </p:cNvPr>
          <p:cNvSpPr txBox="1"/>
          <p:nvPr/>
        </p:nvSpPr>
        <p:spPr>
          <a:xfrm>
            <a:off x="3379397" y="5590089"/>
            <a:ext cx="2251246" cy="461665"/>
          </a:xfrm>
          <a:prstGeom prst="rect">
            <a:avLst/>
          </a:prstGeom>
          <a:noFill/>
        </p:spPr>
        <p:txBody>
          <a:bodyPr wrap="square" rtlCol="0">
            <a:spAutoFit/>
          </a:bodyPr>
          <a:lstStyle/>
          <a:p>
            <a:pPr algn="ctr"/>
            <a:r>
              <a:rPr lang="ar-SY" sz="2400" b="1" dirty="0">
                <a:latin typeface="Century Gothic" panose="020B0502020202020204" pitchFamily="34" charset="0"/>
              </a:rPr>
              <a:t>معركة اليرموك</a:t>
            </a:r>
            <a:endParaRPr lang="en-US" sz="2400" b="1" dirty="0">
              <a:latin typeface="Century Gothic" panose="020B0502020202020204" pitchFamily="34" charset="0"/>
            </a:endParaRPr>
          </a:p>
        </p:txBody>
      </p:sp>
      <p:grpSp>
        <p:nvGrpSpPr>
          <p:cNvPr id="91" name="مجموعة 90"/>
          <p:cNvGrpSpPr/>
          <p:nvPr/>
        </p:nvGrpSpPr>
        <p:grpSpPr>
          <a:xfrm>
            <a:off x="6700352" y="1379603"/>
            <a:ext cx="5204532" cy="1193406"/>
            <a:chOff x="6813698" y="3294128"/>
            <a:chExt cx="5204532" cy="1193406"/>
          </a:xfrm>
        </p:grpSpPr>
        <p:sp>
          <p:nvSpPr>
            <p:cNvPr id="9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Top Corners Rounded 16">
              <a:extLst>
                <a:ext uri="{FF2B5EF4-FFF2-40B4-BE49-F238E27FC236}">
                  <a16:creationId xmlns:a16="http://schemas.microsoft.com/office/drawing/2014/main" id="{863C240A-B417-46DD-B05E-E0B3A922C38A}"/>
                </a:ext>
              </a:extLst>
            </p:cNvPr>
            <p:cNvSpPr/>
            <p:nvPr/>
          </p:nvSpPr>
          <p:spPr>
            <a:xfrm rot="5400000">
              <a:off x="7843790" y="2324775"/>
              <a:ext cx="1193403" cy="3132115"/>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36">
              <a:extLst>
                <a:ext uri="{FF2B5EF4-FFF2-40B4-BE49-F238E27FC236}">
                  <a16:creationId xmlns:a16="http://schemas.microsoft.com/office/drawing/2014/main" id="{93E7D62B-1455-4AFF-B195-F9AA155326E3}"/>
                </a:ext>
              </a:extLst>
            </p:cNvPr>
            <p:cNvSpPr txBox="1"/>
            <p:nvPr/>
          </p:nvSpPr>
          <p:spPr>
            <a:xfrm>
              <a:off x="10804718" y="3376557"/>
              <a:ext cx="839724" cy="523220"/>
            </a:xfrm>
            <a:prstGeom prst="rect">
              <a:avLst/>
            </a:prstGeom>
            <a:noFill/>
          </p:spPr>
          <p:txBody>
            <a:bodyPr wrap="square" rtlCol="0">
              <a:spAutoFit/>
            </a:bodyPr>
            <a:lstStyle/>
            <a:p>
              <a:pPr algn="ctr"/>
              <a:endParaRPr lang="en-US" sz="2800" b="1" dirty="0">
                <a:latin typeface="Century Gothic" panose="020B0502020202020204" pitchFamily="34" charset="0"/>
              </a:endParaRPr>
            </a:p>
          </p:txBody>
        </p:sp>
        <p:pic>
          <p:nvPicPr>
            <p:cNvPr id="9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96" name="TextBox 47">
              <a:extLst>
                <a:ext uri="{FF2B5EF4-FFF2-40B4-BE49-F238E27FC236}">
                  <a16:creationId xmlns:a16="http://schemas.microsoft.com/office/drawing/2014/main" id="{ED665529-B0D7-41B7-B7D6-AC371B427BAB}"/>
                </a:ext>
              </a:extLst>
            </p:cNvPr>
            <p:cNvSpPr txBox="1"/>
            <p:nvPr/>
          </p:nvSpPr>
          <p:spPr>
            <a:xfrm>
              <a:off x="6813698" y="3512654"/>
              <a:ext cx="2235715" cy="461665"/>
            </a:xfrm>
            <a:prstGeom prst="rect">
              <a:avLst/>
            </a:prstGeom>
            <a:noFill/>
          </p:spPr>
          <p:txBody>
            <a:bodyPr wrap="square" rtlCol="0">
              <a:spAutoFit/>
            </a:bodyPr>
            <a:lstStyle/>
            <a:p>
              <a:pPr algn="r"/>
              <a:r>
                <a:rPr lang="ar-SY" sz="2400" b="1" dirty="0">
                  <a:solidFill>
                    <a:schemeClr val="bg1"/>
                  </a:solidFill>
                  <a:latin typeface="Century Gothic" panose="020B0502020202020204" pitchFamily="34" charset="0"/>
                </a:rPr>
                <a:t>فتح بلاد الشام</a:t>
              </a:r>
              <a:endParaRPr lang="en-US" sz="2400" b="1" dirty="0">
                <a:solidFill>
                  <a:schemeClr val="bg1"/>
                </a:solidFill>
                <a:latin typeface="Century Gothic" panose="020B0502020202020204" pitchFamily="34" charset="0"/>
              </a:endParaRPr>
            </a:p>
          </p:txBody>
        </p:sp>
        <p:grpSp>
          <p:nvGrpSpPr>
            <p:cNvPr id="9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9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21989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28000">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14:bounceEnd="28000">
                                          <p:cBhvr additive="base">
                                            <p:cTn id="19" dur="500" fill="hold"/>
                                            <p:tgtEl>
                                              <p:spTgt spid="61"/>
                                            </p:tgtEl>
                                            <p:attrNameLst>
                                              <p:attrName>ppt_x</p:attrName>
                                            </p:attrNameLst>
                                          </p:cBhvr>
                                          <p:tavLst>
                                            <p:tav tm="0">
                                              <p:val>
                                                <p:strVal val="0-#ppt_w/2"/>
                                              </p:val>
                                            </p:tav>
                                            <p:tav tm="100000">
                                              <p:val>
                                                <p:strVal val="#ppt_x"/>
                                              </p:val>
                                            </p:tav>
                                          </p:tavLst>
                                        </p:anim>
                                        <p:anim calcmode="lin" valueType="num" p14:bounceEnd="28000">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ppt_x</p:attrName>
                                            </p:attrNameLst>
                                          </p:cBhvr>
                                          <p:tavLst>
                                            <p:tav tm="0">
                                              <p:val>
                                                <p:strVal val="#ppt_x"/>
                                              </p:val>
                                            </p:tav>
                                            <p:tav tm="100000">
                                              <p:val>
                                                <p:strVal val="#ppt_x"/>
                                              </p:val>
                                            </p:tav>
                                          </p:tavLst>
                                        </p:anim>
                                        <p:anim calcmode="lin" valueType="num">
                                          <p:cBhvr>
                                            <p:cTn id="51" dur="500" fill="hold"/>
                                            <p:tgtEl>
                                              <p:spTgt spid="75"/>
                                            </p:tgtEl>
                                            <p:attrNameLst>
                                              <p:attrName>ppt_y</p:attrName>
                                            </p:attrNameLst>
                                          </p:cBhvr>
                                          <p:tavLst>
                                            <p:tav tm="0">
                                              <p:val>
                                                <p:strVal val="#ppt_y+#ppt_h/2"/>
                                              </p:val>
                                            </p:tav>
                                            <p:tav tm="100000">
                                              <p:val>
                                                <p:strVal val="#ppt_y"/>
                                              </p:val>
                                            </p:tav>
                                          </p:tavLst>
                                        </p:anim>
                                        <p:anim calcmode="lin" valueType="num">
                                          <p:cBhvr>
                                            <p:cTn id="52" dur="500" fill="hold"/>
                                            <p:tgtEl>
                                              <p:spTgt spid="75"/>
                                            </p:tgtEl>
                                            <p:attrNameLst>
                                              <p:attrName>ppt_w</p:attrName>
                                            </p:attrNameLst>
                                          </p:cBhvr>
                                          <p:tavLst>
                                            <p:tav tm="0">
                                              <p:val>
                                                <p:strVal val="#ppt_w"/>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nodeType="clickEffect">
                                      <p:stCondLst>
                                        <p:cond delay="0"/>
                                      </p:stCondLst>
                                      <p:childTnLst>
                                        <p:set>
                                          <p:cBhvr>
                                            <p:cTn id="49" dur="1" fill="hold">
                                              <p:stCondLst>
                                                <p:cond delay="0"/>
                                              </p:stCondLst>
                                            </p:cTn>
                                            <p:tgtEl>
                                              <p:spTgt spid="75"/>
                                            </p:tgtEl>
                                            <p:attrNameLst>
                                              <p:attrName>style.visibility</p:attrName>
                                            </p:attrNameLst>
                                          </p:cBhvr>
                                          <p:to>
                                            <p:strVal val="visible"/>
                                          </p:to>
                                        </p:set>
                                        <p:anim calcmode="lin" valueType="num">
                                          <p:cBhvr>
                                            <p:cTn id="50" dur="500" fill="hold"/>
                                            <p:tgtEl>
                                              <p:spTgt spid="75"/>
                                            </p:tgtEl>
                                            <p:attrNameLst>
                                              <p:attrName>ppt_x</p:attrName>
                                            </p:attrNameLst>
                                          </p:cBhvr>
                                          <p:tavLst>
                                            <p:tav tm="0">
                                              <p:val>
                                                <p:strVal val="#ppt_x"/>
                                              </p:val>
                                            </p:tav>
                                            <p:tav tm="100000">
                                              <p:val>
                                                <p:strVal val="#ppt_x"/>
                                              </p:val>
                                            </p:tav>
                                          </p:tavLst>
                                        </p:anim>
                                        <p:anim calcmode="lin" valueType="num">
                                          <p:cBhvr>
                                            <p:cTn id="51" dur="500" fill="hold"/>
                                            <p:tgtEl>
                                              <p:spTgt spid="75"/>
                                            </p:tgtEl>
                                            <p:attrNameLst>
                                              <p:attrName>ppt_y</p:attrName>
                                            </p:attrNameLst>
                                          </p:cBhvr>
                                          <p:tavLst>
                                            <p:tav tm="0">
                                              <p:val>
                                                <p:strVal val="#ppt_y+#ppt_h/2"/>
                                              </p:val>
                                            </p:tav>
                                            <p:tav tm="100000">
                                              <p:val>
                                                <p:strVal val="#ppt_y"/>
                                              </p:val>
                                            </p:tav>
                                          </p:tavLst>
                                        </p:anim>
                                        <p:anim calcmode="lin" valueType="num">
                                          <p:cBhvr>
                                            <p:cTn id="52" dur="500" fill="hold"/>
                                            <p:tgtEl>
                                              <p:spTgt spid="75"/>
                                            </p:tgtEl>
                                            <p:attrNameLst>
                                              <p:attrName>ppt_w</p:attrName>
                                            </p:attrNameLst>
                                          </p:cBhvr>
                                          <p:tavLst>
                                            <p:tav tm="0">
                                              <p:val>
                                                <p:strVal val="#ppt_w"/>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358563" cy="1128959"/>
            <a:chOff x="338813" y="22303"/>
            <a:chExt cx="8358563"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346885" cy="1128959"/>
              <a:chOff x="2350491" y="22303"/>
              <a:chExt cx="6346885"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551566" y="165530"/>
                <a:ext cx="6145810" cy="871116"/>
                <a:chOff x="4333917" y="1484950"/>
                <a:chExt cx="6145810" cy="871116"/>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333917" y="1894401"/>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41">
            <a:extLst>
              <a:ext uri="{FF2B5EF4-FFF2-40B4-BE49-F238E27FC236}">
                <a16:creationId xmlns:a16="http://schemas.microsoft.com/office/drawing/2014/main" id="{D0224907-A9E5-40E0-8137-29D55C155436}"/>
              </a:ext>
            </a:extLst>
          </p:cNvPr>
          <p:cNvGrpSpPr/>
          <p:nvPr/>
        </p:nvGrpSpPr>
        <p:grpSpPr>
          <a:xfrm>
            <a:off x="1091519" y="2728311"/>
            <a:ext cx="7235626" cy="2579807"/>
            <a:chOff x="1091519" y="2137466"/>
            <a:chExt cx="9277806" cy="2579807"/>
          </a:xfrm>
          <a:effectLst/>
        </p:grpSpPr>
        <p:sp>
          <p:nvSpPr>
            <p:cNvPr id="62" name="Isosceles Triangle 19">
              <a:extLst>
                <a:ext uri="{FF2B5EF4-FFF2-40B4-BE49-F238E27FC236}">
                  <a16:creationId xmlns:a16="http://schemas.microsoft.com/office/drawing/2014/main" id="{ABDFF7DE-3909-4DA7-8D08-806829F2B108}"/>
                </a:ext>
              </a:extLst>
            </p:cNvPr>
            <p:cNvSpPr/>
            <p:nvPr/>
          </p:nvSpPr>
          <p:spPr>
            <a:xfrm rot="5400000">
              <a:off x="9679757" y="2780107"/>
              <a:ext cx="118052" cy="1261084"/>
            </a:xfrm>
            <a:prstGeom prst="triangle">
              <a:avLst/>
            </a:prstGeom>
            <a:gradFill>
              <a:gsLst>
                <a:gs pos="0">
                  <a:schemeClr val="tx1">
                    <a:lumMod val="50000"/>
                    <a:lumOff val="50000"/>
                  </a:schemeClr>
                </a:gs>
                <a:gs pos="41000">
                  <a:schemeClr val="bg1">
                    <a:lumMod val="95000"/>
                  </a:schemeClr>
                </a:gs>
                <a:gs pos="83000">
                  <a:schemeClr val="accent1">
                    <a:lumMod val="45000"/>
                    <a:lumOff val="55000"/>
                  </a:schemeClr>
                </a:gs>
                <a:gs pos="100000">
                  <a:schemeClr val="tx1">
                    <a:lumMod val="65000"/>
                    <a:lumOff val="35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14">
              <a:extLst>
                <a:ext uri="{FF2B5EF4-FFF2-40B4-BE49-F238E27FC236}">
                  <a16:creationId xmlns:a16="http://schemas.microsoft.com/office/drawing/2014/main" id="{3B441DB0-6D1D-4AEA-83D2-8A85691B7DD2}"/>
                </a:ext>
              </a:extLst>
            </p:cNvPr>
            <p:cNvSpPr/>
            <p:nvPr/>
          </p:nvSpPr>
          <p:spPr>
            <a:xfrm rot="18335724">
              <a:off x="1496800" y="2492412"/>
              <a:ext cx="565878" cy="1376439"/>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4">
              <a:extLst>
                <a:ext uri="{FF2B5EF4-FFF2-40B4-BE49-F238E27FC236}">
                  <a16:creationId xmlns:a16="http://schemas.microsoft.com/office/drawing/2014/main" id="{AEE84396-0B61-404E-B843-C690FDF79788}"/>
                </a:ext>
              </a:extLst>
            </p:cNvPr>
            <p:cNvSpPr/>
            <p:nvPr/>
          </p:nvSpPr>
          <p:spPr>
            <a:xfrm>
              <a:off x="1500350" y="3318445"/>
              <a:ext cx="6400800" cy="184410"/>
            </a:xfrm>
            <a:prstGeom prst="roundRect">
              <a:avLst>
                <a:gd name="adj" fmla="val 50000"/>
              </a:avLst>
            </a:prstGeom>
            <a:gradFill>
              <a:gsLst>
                <a:gs pos="0">
                  <a:schemeClr val="tx1">
                    <a:lumMod val="50000"/>
                    <a:lumOff val="50000"/>
                  </a:schemeClr>
                </a:gs>
                <a:gs pos="41000">
                  <a:schemeClr val="bg1"/>
                </a:gs>
                <a:gs pos="83000">
                  <a:schemeClr val="accent1">
                    <a:lumMod val="45000"/>
                    <a:lumOff val="55000"/>
                  </a:schemeClr>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7">
              <a:extLst>
                <a:ext uri="{FF2B5EF4-FFF2-40B4-BE49-F238E27FC236}">
                  <a16:creationId xmlns:a16="http://schemas.microsoft.com/office/drawing/2014/main" id="{0E19EE43-525B-4165-BC2E-FA792208C221}"/>
                </a:ext>
              </a:extLst>
            </p:cNvPr>
            <p:cNvSpPr/>
            <p:nvPr/>
          </p:nvSpPr>
          <p:spPr>
            <a:xfrm rot="18955908">
              <a:off x="1468516" y="2137466"/>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19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8">
              <a:extLst>
                <a:ext uri="{FF2B5EF4-FFF2-40B4-BE49-F238E27FC236}">
                  <a16:creationId xmlns:a16="http://schemas.microsoft.com/office/drawing/2014/main" id="{33786ED3-E4AF-48F7-B065-E11D15635B10}"/>
                </a:ext>
              </a:extLst>
            </p:cNvPr>
            <p:cNvSpPr/>
            <p:nvPr/>
          </p:nvSpPr>
          <p:spPr>
            <a:xfrm rot="2644092" flipV="1">
              <a:off x="1468517" y="2967409"/>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48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Top Corners Rounded 13">
              <a:extLst>
                <a:ext uri="{FF2B5EF4-FFF2-40B4-BE49-F238E27FC236}">
                  <a16:creationId xmlns:a16="http://schemas.microsoft.com/office/drawing/2014/main" id="{2B163307-C6F7-44CB-9406-98BE9CE45E0C}"/>
                </a:ext>
              </a:extLst>
            </p:cNvPr>
            <p:cNvSpPr/>
            <p:nvPr/>
          </p:nvSpPr>
          <p:spPr>
            <a:xfrm flipV="1">
              <a:off x="1366303" y="3091834"/>
              <a:ext cx="1286372" cy="1007165"/>
            </a:xfrm>
            <a:prstGeom prst="round2SameRect">
              <a:avLst>
                <a:gd name="adj1" fmla="val 50000"/>
                <a:gd name="adj2" fmla="val 0"/>
              </a:avLst>
            </a:prstGeom>
            <a:solidFill>
              <a:srgbClr val="72B2D8"/>
            </a:solidFill>
            <a:ln>
              <a:noFill/>
            </a:ln>
            <a:scene3d>
              <a:camera prst="isometricOffAxis2Top">
                <a:rot lat="18075715" lon="3207254" rev="1874144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6">
              <a:extLst>
                <a:ext uri="{FF2B5EF4-FFF2-40B4-BE49-F238E27FC236}">
                  <a16:creationId xmlns:a16="http://schemas.microsoft.com/office/drawing/2014/main" id="{BFB30248-EF96-4446-BB37-930B700ECD59}"/>
                </a:ext>
              </a:extLst>
            </p:cNvPr>
            <p:cNvSpPr/>
            <p:nvPr/>
          </p:nvSpPr>
          <p:spPr>
            <a:xfrm rot="16200000">
              <a:off x="7598683" y="32702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7">
              <a:extLst>
                <a:ext uri="{FF2B5EF4-FFF2-40B4-BE49-F238E27FC236}">
                  <a16:creationId xmlns:a16="http://schemas.microsoft.com/office/drawing/2014/main" id="{7CED3A4D-9292-40F9-8C84-76FE97AEBF25}"/>
                </a:ext>
              </a:extLst>
            </p:cNvPr>
            <p:cNvSpPr/>
            <p:nvPr/>
          </p:nvSpPr>
          <p:spPr>
            <a:xfrm>
              <a:off x="7978675" y="3171098"/>
              <a:ext cx="1075881" cy="479103"/>
            </a:xfrm>
            <a:prstGeom prst="rect">
              <a:avLst/>
            </a:prstGeom>
            <a:pattFill prst="openDmnd">
              <a:fgClr>
                <a:schemeClr val="bg1">
                  <a:lumMod val="50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8">
              <a:extLst>
                <a:ext uri="{FF2B5EF4-FFF2-40B4-BE49-F238E27FC236}">
                  <a16:creationId xmlns:a16="http://schemas.microsoft.com/office/drawing/2014/main" id="{B049C6AE-BCFD-4B0C-9E41-712D0D02CFAB}"/>
                </a:ext>
              </a:extLst>
            </p:cNvPr>
            <p:cNvSpPr/>
            <p:nvPr/>
          </p:nvSpPr>
          <p:spPr>
            <a:xfrm rot="5400000" flipH="1">
              <a:off x="8955446" y="32624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2">
            <a:extLst>
              <a:ext uri="{FF2B5EF4-FFF2-40B4-BE49-F238E27FC236}">
                <a16:creationId xmlns:a16="http://schemas.microsoft.com/office/drawing/2014/main" id="{7F8989E1-3F32-455B-8DB4-1A0D19C22EAD}"/>
              </a:ext>
            </a:extLst>
          </p:cNvPr>
          <p:cNvGrpSpPr/>
          <p:nvPr/>
        </p:nvGrpSpPr>
        <p:grpSpPr>
          <a:xfrm>
            <a:off x="2963550" y="2476848"/>
            <a:ext cx="1075882" cy="1431682"/>
            <a:chOff x="4004558" y="1886003"/>
            <a:chExt cx="1075882" cy="1431682"/>
          </a:xfrm>
        </p:grpSpPr>
        <p:sp>
          <p:nvSpPr>
            <p:cNvPr id="72" name="Rectangle: Top Corners Rounded 1">
              <a:extLst>
                <a:ext uri="{FF2B5EF4-FFF2-40B4-BE49-F238E27FC236}">
                  <a16:creationId xmlns:a16="http://schemas.microsoft.com/office/drawing/2014/main" id="{506B784E-6683-41A8-8B6E-73A307C01DE3}"/>
                </a:ext>
              </a:extLst>
            </p:cNvPr>
            <p:cNvSpPr/>
            <p:nvPr/>
          </p:nvSpPr>
          <p:spPr>
            <a:xfrm>
              <a:off x="4004558" y="1886003"/>
              <a:ext cx="1075881" cy="1431682"/>
            </a:xfrm>
            <a:prstGeom prst="round2SameRect">
              <a:avLst>
                <a:gd name="adj1" fmla="val 50000"/>
                <a:gd name="adj2" fmla="val 0"/>
              </a:avLst>
            </a:prstGeom>
            <a:solidFill>
              <a:srgbClr val="CC0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28">
              <a:extLst>
                <a:ext uri="{FF2B5EF4-FFF2-40B4-BE49-F238E27FC236}">
                  <a16:creationId xmlns:a16="http://schemas.microsoft.com/office/drawing/2014/main" id="{073F5166-0281-408B-9137-3386E23D700A}"/>
                </a:ext>
              </a:extLst>
            </p:cNvPr>
            <p:cNvSpPr txBox="1"/>
            <p:nvPr/>
          </p:nvSpPr>
          <p:spPr>
            <a:xfrm>
              <a:off x="4004558" y="2632883"/>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1</a:t>
              </a:r>
              <a:endParaRPr lang="en-US" sz="2400" b="1" dirty="0">
                <a:solidFill>
                  <a:schemeClr val="bg1"/>
                </a:solidFill>
                <a:latin typeface="Century Gothic" panose="020B0502020202020204" pitchFamily="34" charset="0"/>
              </a:endParaRPr>
            </a:p>
          </p:txBody>
        </p:sp>
      </p:grpSp>
      <p:grpSp>
        <p:nvGrpSpPr>
          <p:cNvPr id="79" name="Group 33">
            <a:extLst>
              <a:ext uri="{FF2B5EF4-FFF2-40B4-BE49-F238E27FC236}">
                <a16:creationId xmlns:a16="http://schemas.microsoft.com/office/drawing/2014/main" id="{8DE0D8EA-0C7C-4918-A17E-C7EA5D8C2904}"/>
              </a:ext>
            </a:extLst>
          </p:cNvPr>
          <p:cNvGrpSpPr/>
          <p:nvPr/>
        </p:nvGrpSpPr>
        <p:grpSpPr>
          <a:xfrm>
            <a:off x="4039431" y="4084773"/>
            <a:ext cx="1089626" cy="1435608"/>
            <a:chOff x="5080439" y="3493928"/>
            <a:chExt cx="1089626" cy="1435608"/>
          </a:xfrm>
        </p:grpSpPr>
        <p:sp>
          <p:nvSpPr>
            <p:cNvPr id="80" name="Rectangle: Top Corners Rounded 25">
              <a:extLst>
                <a:ext uri="{FF2B5EF4-FFF2-40B4-BE49-F238E27FC236}">
                  <a16:creationId xmlns:a16="http://schemas.microsoft.com/office/drawing/2014/main" id="{A39994B9-9524-462B-B1A9-C9B0930315D8}"/>
                </a:ext>
              </a:extLst>
            </p:cNvPr>
            <p:cNvSpPr/>
            <p:nvPr/>
          </p:nvSpPr>
          <p:spPr>
            <a:xfrm flipV="1">
              <a:off x="5080439" y="3493928"/>
              <a:ext cx="1075881" cy="1435608"/>
            </a:xfrm>
            <a:prstGeom prst="round2SameRect">
              <a:avLst>
                <a:gd name="adj1" fmla="val 50000"/>
                <a:gd name="adj2" fmla="val 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30">
              <a:extLst>
                <a:ext uri="{FF2B5EF4-FFF2-40B4-BE49-F238E27FC236}">
                  <a16:creationId xmlns:a16="http://schemas.microsoft.com/office/drawing/2014/main" id="{55111DD5-D17D-4D70-9A5D-EA485FF37E9B}"/>
                </a:ext>
              </a:extLst>
            </p:cNvPr>
            <p:cNvSpPr txBox="1"/>
            <p:nvPr/>
          </p:nvSpPr>
          <p:spPr>
            <a:xfrm>
              <a:off x="5094183" y="3835731"/>
              <a:ext cx="1075882" cy="461665"/>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2</a:t>
              </a:r>
              <a:endParaRPr lang="en-US" sz="2400" b="1" dirty="0">
                <a:solidFill>
                  <a:schemeClr val="bg1"/>
                </a:solidFill>
                <a:latin typeface="Century Gothic" panose="020B0502020202020204" pitchFamily="34" charset="0"/>
              </a:endParaRPr>
            </a:p>
          </p:txBody>
        </p:sp>
      </p:grpSp>
      <p:sp>
        <p:nvSpPr>
          <p:cNvPr id="87" name="TextBox 36">
            <a:extLst>
              <a:ext uri="{FF2B5EF4-FFF2-40B4-BE49-F238E27FC236}">
                <a16:creationId xmlns:a16="http://schemas.microsoft.com/office/drawing/2014/main" id="{C865C82F-35F9-4CCF-BFEC-1A68FEEB8AC6}"/>
              </a:ext>
            </a:extLst>
          </p:cNvPr>
          <p:cNvSpPr txBox="1"/>
          <p:nvPr/>
        </p:nvSpPr>
        <p:spPr>
          <a:xfrm>
            <a:off x="2043350" y="1423970"/>
            <a:ext cx="1801404" cy="461665"/>
          </a:xfrm>
          <a:prstGeom prst="rect">
            <a:avLst/>
          </a:prstGeom>
          <a:noFill/>
        </p:spPr>
        <p:txBody>
          <a:bodyPr wrap="square" rtlCol="0">
            <a:spAutoFit/>
          </a:bodyPr>
          <a:lstStyle/>
          <a:p>
            <a:pPr algn="ctr"/>
            <a:r>
              <a:rPr lang="ar-SY" sz="2400" b="1" dirty="0">
                <a:latin typeface="Century Gothic" panose="020B0502020202020204" pitchFamily="34" charset="0"/>
              </a:rPr>
              <a:t>فتح مصر</a:t>
            </a:r>
            <a:endParaRPr lang="en-US" sz="2400" b="1" dirty="0">
              <a:latin typeface="Century Gothic" panose="020B0502020202020204" pitchFamily="34" charset="0"/>
            </a:endParaRPr>
          </a:p>
        </p:txBody>
      </p:sp>
      <p:sp>
        <p:nvSpPr>
          <p:cNvPr id="89" name="TextBox 38">
            <a:extLst>
              <a:ext uri="{FF2B5EF4-FFF2-40B4-BE49-F238E27FC236}">
                <a16:creationId xmlns:a16="http://schemas.microsoft.com/office/drawing/2014/main" id="{65F794A9-7A8A-4B94-9CFA-206855B37E54}"/>
              </a:ext>
            </a:extLst>
          </p:cNvPr>
          <p:cNvSpPr txBox="1"/>
          <p:nvPr/>
        </p:nvSpPr>
        <p:spPr>
          <a:xfrm>
            <a:off x="3379397" y="5590089"/>
            <a:ext cx="2251246" cy="830997"/>
          </a:xfrm>
          <a:prstGeom prst="rect">
            <a:avLst/>
          </a:prstGeom>
          <a:noFill/>
        </p:spPr>
        <p:txBody>
          <a:bodyPr wrap="square" rtlCol="0">
            <a:spAutoFit/>
          </a:bodyPr>
          <a:lstStyle/>
          <a:p>
            <a:pPr algn="ctr"/>
            <a:r>
              <a:rPr lang="ar-SY" sz="2400" b="1" dirty="0">
                <a:latin typeface="Century Gothic" panose="020B0502020202020204" pitchFamily="34" charset="0"/>
              </a:rPr>
              <a:t>شمال افريقيا وقبرص</a:t>
            </a:r>
            <a:endParaRPr lang="en-US" sz="2400" b="1" dirty="0">
              <a:latin typeface="Century Gothic" panose="020B0502020202020204" pitchFamily="34" charset="0"/>
            </a:endParaRPr>
          </a:p>
        </p:txBody>
      </p:sp>
      <p:grpSp>
        <p:nvGrpSpPr>
          <p:cNvPr id="91" name="مجموعة 90"/>
          <p:cNvGrpSpPr/>
          <p:nvPr/>
        </p:nvGrpSpPr>
        <p:grpSpPr>
          <a:xfrm>
            <a:off x="6700352" y="1379603"/>
            <a:ext cx="5204532" cy="1193406"/>
            <a:chOff x="6813698" y="3294128"/>
            <a:chExt cx="5204532" cy="1193406"/>
          </a:xfrm>
        </p:grpSpPr>
        <p:sp>
          <p:nvSpPr>
            <p:cNvPr id="9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Top Corners Rounded 16">
              <a:extLst>
                <a:ext uri="{FF2B5EF4-FFF2-40B4-BE49-F238E27FC236}">
                  <a16:creationId xmlns:a16="http://schemas.microsoft.com/office/drawing/2014/main" id="{863C240A-B417-46DD-B05E-E0B3A922C38A}"/>
                </a:ext>
              </a:extLst>
            </p:cNvPr>
            <p:cNvSpPr/>
            <p:nvPr/>
          </p:nvSpPr>
          <p:spPr>
            <a:xfrm rot="5400000">
              <a:off x="7843790" y="2324775"/>
              <a:ext cx="1193403" cy="3132115"/>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36">
              <a:extLst>
                <a:ext uri="{FF2B5EF4-FFF2-40B4-BE49-F238E27FC236}">
                  <a16:creationId xmlns:a16="http://schemas.microsoft.com/office/drawing/2014/main" id="{93E7D62B-1455-4AFF-B195-F9AA155326E3}"/>
                </a:ext>
              </a:extLst>
            </p:cNvPr>
            <p:cNvSpPr txBox="1"/>
            <p:nvPr/>
          </p:nvSpPr>
          <p:spPr>
            <a:xfrm>
              <a:off x="10804718" y="3376557"/>
              <a:ext cx="839724" cy="523220"/>
            </a:xfrm>
            <a:prstGeom prst="rect">
              <a:avLst/>
            </a:prstGeom>
            <a:noFill/>
          </p:spPr>
          <p:txBody>
            <a:bodyPr wrap="square" rtlCol="0">
              <a:spAutoFit/>
            </a:bodyPr>
            <a:lstStyle/>
            <a:p>
              <a:pPr algn="ctr"/>
              <a:endParaRPr lang="en-US" sz="2800" b="1" dirty="0">
                <a:latin typeface="Century Gothic" panose="020B0502020202020204" pitchFamily="34" charset="0"/>
              </a:endParaRPr>
            </a:p>
          </p:txBody>
        </p:sp>
        <p:pic>
          <p:nvPicPr>
            <p:cNvPr id="95"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96" name="TextBox 47">
              <a:extLst>
                <a:ext uri="{FF2B5EF4-FFF2-40B4-BE49-F238E27FC236}">
                  <a16:creationId xmlns:a16="http://schemas.microsoft.com/office/drawing/2014/main" id="{ED665529-B0D7-41B7-B7D6-AC371B427BAB}"/>
                </a:ext>
              </a:extLst>
            </p:cNvPr>
            <p:cNvSpPr txBox="1"/>
            <p:nvPr/>
          </p:nvSpPr>
          <p:spPr>
            <a:xfrm>
              <a:off x="6813698" y="3512654"/>
              <a:ext cx="2235715" cy="830997"/>
            </a:xfrm>
            <a:prstGeom prst="rect">
              <a:avLst/>
            </a:prstGeom>
            <a:noFill/>
          </p:spPr>
          <p:txBody>
            <a:bodyPr wrap="square" rtlCol="0">
              <a:spAutoFit/>
            </a:bodyPr>
            <a:lstStyle/>
            <a:p>
              <a:pPr algn="r"/>
              <a:r>
                <a:rPr lang="ar-SY" sz="2400" b="1" dirty="0">
                  <a:solidFill>
                    <a:schemeClr val="bg1"/>
                  </a:solidFill>
                  <a:latin typeface="Century Gothic" panose="020B0502020202020204" pitchFamily="34" charset="0"/>
                </a:rPr>
                <a:t>فتح مصر وشمال افريقيا وقبرص</a:t>
              </a:r>
              <a:endParaRPr lang="en-US" sz="2400" b="1" dirty="0">
                <a:solidFill>
                  <a:schemeClr val="bg1"/>
                </a:solidFill>
                <a:latin typeface="Century Gothic" panose="020B0502020202020204" pitchFamily="34" charset="0"/>
              </a:endParaRPr>
            </a:p>
          </p:txBody>
        </p:sp>
        <p:grpSp>
          <p:nvGrpSpPr>
            <p:cNvPr id="9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9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2850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28000">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14:bounceEnd="28000">
                                          <p:cBhvr additive="base">
                                            <p:cTn id="19" dur="500" fill="hold"/>
                                            <p:tgtEl>
                                              <p:spTgt spid="61"/>
                                            </p:tgtEl>
                                            <p:attrNameLst>
                                              <p:attrName>ppt_x</p:attrName>
                                            </p:attrNameLst>
                                          </p:cBhvr>
                                          <p:tavLst>
                                            <p:tav tm="0">
                                              <p:val>
                                                <p:strVal val="0-#ppt_w/2"/>
                                              </p:val>
                                            </p:tav>
                                            <p:tav tm="100000">
                                              <p:val>
                                                <p:strVal val="#ppt_x"/>
                                              </p:val>
                                            </p:tav>
                                          </p:tavLst>
                                        </p:anim>
                                        <p:anim calcmode="lin" valueType="num" p14:bounceEnd="28000">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ppt_x</p:attrName>
                                            </p:attrNameLst>
                                          </p:cBhvr>
                                          <p:tavLst>
                                            <p:tav tm="0">
                                              <p:val>
                                                <p:strVal val="#ppt_x"/>
                                              </p:val>
                                            </p:tav>
                                            <p:tav tm="100000">
                                              <p:val>
                                                <p:strVal val="#ppt_x"/>
                                              </p:val>
                                            </p:tav>
                                          </p:tavLst>
                                        </p:anim>
                                        <p:anim calcmode="lin" valueType="num">
                                          <p:cBhvr>
                                            <p:cTn id="26" dur="500" fill="hold"/>
                                            <p:tgtEl>
                                              <p:spTgt spid="71"/>
                                            </p:tgtEl>
                                            <p:attrNameLst>
                                              <p:attrName>ppt_y</p:attrName>
                                            </p:attrNameLst>
                                          </p:cBhvr>
                                          <p:tavLst>
                                            <p:tav tm="0">
                                              <p:val>
                                                <p:strVal val="#ppt_y+#ppt_h/2"/>
                                              </p:val>
                                            </p:tav>
                                            <p:tav tm="100000">
                                              <p:val>
                                                <p:strVal val="#ppt_y"/>
                                              </p:val>
                                            </p:tav>
                                          </p:tavLst>
                                        </p:anim>
                                        <p:anim calcmode="lin" valueType="num">
                                          <p:cBhvr>
                                            <p:cTn id="27" dur="500" fill="hold"/>
                                            <p:tgtEl>
                                              <p:spTgt spid="71"/>
                                            </p:tgtEl>
                                            <p:attrNameLst>
                                              <p:attrName>ppt_w</p:attrName>
                                            </p:attrNameLst>
                                          </p:cBhvr>
                                          <p:tavLst>
                                            <p:tav tm="0">
                                              <p:val>
                                                <p:strVal val="#ppt_w"/>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ppt_x</p:attrName>
                                            </p:attrNameLst>
                                          </p:cBhvr>
                                          <p:tavLst>
                                            <p:tav tm="0">
                                              <p:val>
                                                <p:strVal val="#ppt_x"/>
                                              </p:val>
                                            </p:tav>
                                            <p:tav tm="100000">
                                              <p:val>
                                                <p:strVal val="#ppt_x"/>
                                              </p:val>
                                            </p:tav>
                                          </p:tavLst>
                                        </p:anim>
                                        <p:anim calcmode="lin" valueType="num">
                                          <p:cBhvr>
                                            <p:cTn id="39" dur="500" fill="hold"/>
                                            <p:tgtEl>
                                              <p:spTgt spid="79"/>
                                            </p:tgtEl>
                                            <p:attrNameLst>
                                              <p:attrName>ppt_y</p:attrName>
                                            </p:attrNameLst>
                                          </p:cBhvr>
                                          <p:tavLst>
                                            <p:tav tm="0">
                                              <p:val>
                                                <p:strVal val="#ppt_y-#ppt_h/2"/>
                                              </p:val>
                                            </p:tav>
                                            <p:tav tm="100000">
                                              <p:val>
                                                <p:strVal val="#ppt_y"/>
                                              </p:val>
                                            </p:tav>
                                          </p:tavLst>
                                        </p:anim>
                                        <p:anim calcmode="lin" valueType="num">
                                          <p:cBhvr>
                                            <p:cTn id="40" dur="500" fill="hold"/>
                                            <p:tgtEl>
                                              <p:spTgt spid="79"/>
                                            </p:tgtEl>
                                            <p:attrNameLst>
                                              <p:attrName>ppt_w</p:attrName>
                                            </p:attrNameLst>
                                          </p:cBhvr>
                                          <p:tavLst>
                                            <p:tav tm="0">
                                              <p:val>
                                                <p:strVal val="#ppt_w"/>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381500" y="1587768"/>
            <a:ext cx="3855601" cy="400110"/>
          </a:xfrm>
          <a:prstGeom prst="rect">
            <a:avLst/>
          </a:prstGeom>
          <a:noFill/>
        </p:spPr>
        <p:txBody>
          <a:bodyPr wrap="square" rtlCol="0">
            <a:spAutoFit/>
          </a:bodyPr>
          <a:lstStyle/>
          <a:p>
            <a:pPr algn="r"/>
            <a:r>
              <a:rPr lang="ar-SY" sz="2000" b="1" dirty="0">
                <a:solidFill>
                  <a:schemeClr val="accent2"/>
                </a:solidFill>
                <a:latin typeface="Century Gothic" panose="020B0502020202020204" pitchFamily="34" charset="0"/>
              </a:rPr>
              <a:t> أولاً : حرب المرتدين :</a:t>
            </a:r>
            <a:endParaRPr lang="en-US" sz="2000"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746601" y="2316760"/>
            <a:ext cx="7025798" cy="707886"/>
          </a:xfrm>
          <a:prstGeom prst="rect">
            <a:avLst/>
          </a:prstGeom>
          <a:noFill/>
        </p:spPr>
        <p:txBody>
          <a:bodyPr wrap="square" rtlCol="0">
            <a:spAutoFit/>
          </a:bodyPr>
          <a:lstStyle/>
          <a:p>
            <a:pPr algn="r"/>
            <a:r>
              <a:rPr lang="ar-SY" sz="2000" b="1" dirty="0">
                <a:latin typeface="Century Gothic" panose="020B0502020202020204" pitchFamily="34" charset="0"/>
              </a:rPr>
              <a:t>بعد وفاة الرسول صلى الله عليه وسلم ارتدَّ بعض المسلمين , وتركوا الإسلام , وهذا العمل يُسمى ( الرِّدَّة ) ومنهم من رفض أداء الزكاة , بل إن منهم ادَّعى النبوة ذلك</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17141"/>
                <a:chOff x="4193103" y="1484950"/>
                <a:chExt cx="6145810" cy="817141"/>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43340" y="4818230"/>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4953000" y="4230206"/>
            <a:ext cx="383482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وكان ذلك لأسباب منها  :</a:t>
            </a:r>
            <a:endParaRPr lang="en-US" b="1" dirty="0">
              <a:solidFill>
                <a:schemeClr val="accent2"/>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639983" y="4599538"/>
            <a:ext cx="6121477" cy="2031325"/>
          </a:xfrm>
          <a:prstGeom prst="rect">
            <a:avLst/>
          </a:prstGeom>
          <a:noFill/>
        </p:spPr>
        <p:txBody>
          <a:bodyPr wrap="square" rtlCol="0">
            <a:spAutoFit/>
          </a:bodyPr>
          <a:lstStyle/>
          <a:p>
            <a:pPr algn="r"/>
            <a:r>
              <a:rPr lang="ar-SY" b="1" dirty="0">
                <a:latin typeface="Century Gothic" panose="020B0502020202020204" pitchFamily="34" charset="0"/>
              </a:rPr>
              <a:t>وقد وقف أبو بكر الصديق موقفاً حازماً ضد من ترك الإسلام , وقال مقولته المشهورة &lt; والله لو منعوني عناقاً كانوا يؤدونها إلى رسول الله صلى الله عليه وسلم لقاتلتهم على منعها &gt; ولهذا بعث أبو بكر الصديق أحد عشر جيشاً لقتال من ترك الإسلام وقد نجحت هذه الجيوش في القضاء على هذه الفتنة و وقد أسهمت قبيلة بني حنيفة في اليمامة بوسط شبه الجزيرة العربية مع جيوش المسلمين في محاربة المرتدين , وكان من زعمائهم : الأسود العنسي , طليحة الأسدي , مسيلمة بن حبيب ( مسيلمة الكذاب )</a:t>
            </a:r>
          </a:p>
        </p:txBody>
      </p:sp>
    </p:spTree>
    <p:extLst>
      <p:ext uri="{BB962C8B-B14F-4D97-AF65-F5344CB8AC3E}">
        <p14:creationId xmlns:p14="http://schemas.microsoft.com/office/powerpoint/2010/main" val="27958225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2000">
                                          <p:cBhvr additive="base">
                                            <p:cTn id="38"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مجموعة 53"/>
          <p:cNvGrpSpPr/>
          <p:nvPr/>
        </p:nvGrpSpPr>
        <p:grpSpPr>
          <a:xfrm>
            <a:off x="1218318" y="1164492"/>
            <a:ext cx="2588653" cy="5553053"/>
            <a:chOff x="1870440" y="1151264"/>
            <a:chExt cx="2588653" cy="5553053"/>
          </a:xfrm>
        </p:grpSpPr>
        <p:sp>
          <p:nvSpPr>
            <p:cNvPr id="55" name="Circle: Hollow 22">
              <a:extLst>
                <a:ext uri="{FF2B5EF4-FFF2-40B4-BE49-F238E27FC236}">
                  <a16:creationId xmlns:a16="http://schemas.microsoft.com/office/drawing/2014/main" id="{01F5C569-4EEA-4C32-A2FD-EBEBF37828E2}"/>
                </a:ext>
              </a:extLst>
            </p:cNvPr>
            <p:cNvSpPr/>
            <p:nvPr/>
          </p:nvSpPr>
          <p:spPr>
            <a:xfrm>
              <a:off x="1870440" y="4115664"/>
              <a:ext cx="2588653" cy="2588653"/>
            </a:xfrm>
            <a:prstGeom prst="donut">
              <a:avLst>
                <a:gd name="adj" fmla="val 47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56" name="Group 23">
              <a:extLst>
                <a:ext uri="{FF2B5EF4-FFF2-40B4-BE49-F238E27FC236}">
                  <a16:creationId xmlns:a16="http://schemas.microsoft.com/office/drawing/2014/main" id="{4F4876E3-FA33-4954-A642-A146521F2627}"/>
                </a:ext>
              </a:extLst>
            </p:cNvPr>
            <p:cNvGrpSpPr/>
            <p:nvPr/>
          </p:nvGrpSpPr>
          <p:grpSpPr>
            <a:xfrm>
              <a:off x="2710550" y="3322095"/>
              <a:ext cx="1030310" cy="1076905"/>
              <a:chOff x="2356834" y="1022351"/>
              <a:chExt cx="1030310" cy="1076905"/>
            </a:xfrm>
          </p:grpSpPr>
          <p:sp>
            <p:nvSpPr>
              <p:cNvPr id="60" name="Freeform: Shape 24">
                <a:extLst>
                  <a:ext uri="{FF2B5EF4-FFF2-40B4-BE49-F238E27FC236}">
                    <a16:creationId xmlns:a16="http://schemas.microsoft.com/office/drawing/2014/main" id="{384DEDD7-45CF-40E9-88A5-3ECF2037E07B}"/>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Freeform: Shape 25">
                <a:extLst>
                  <a:ext uri="{FF2B5EF4-FFF2-40B4-BE49-F238E27FC236}">
                    <a16:creationId xmlns:a16="http://schemas.microsoft.com/office/drawing/2014/main" id="{7FA58C50-1BC2-4142-A1BA-790996B4F8E4}"/>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57" name="Freeform: Shape 38">
              <a:extLst>
                <a:ext uri="{FF2B5EF4-FFF2-40B4-BE49-F238E27FC236}">
                  <a16:creationId xmlns:a16="http://schemas.microsoft.com/office/drawing/2014/main" id="{5C4FCA14-A69D-45D8-A317-F8561B0624AC}"/>
                </a:ext>
              </a:extLst>
            </p:cNvPr>
            <p:cNvSpPr/>
            <p:nvPr/>
          </p:nvSpPr>
          <p:spPr>
            <a:xfrm flipH="1">
              <a:off x="3227378" y="1151264"/>
              <a:ext cx="45719" cy="2170831"/>
            </a:xfrm>
            <a:custGeom>
              <a:avLst/>
              <a:gdLst>
                <a:gd name="connsiteX0" fmla="*/ 0 w 27432"/>
                <a:gd name="connsiteY0" fmla="*/ 0 h 1511748"/>
                <a:gd name="connsiteX1" fmla="*/ 27432 w 27432"/>
                <a:gd name="connsiteY1" fmla="*/ 0 h 1511748"/>
                <a:gd name="connsiteX2" fmla="*/ 27432 w 27432"/>
                <a:gd name="connsiteY2" fmla="*/ 1511748 h 1511748"/>
                <a:gd name="connsiteX3" fmla="*/ 0 w 27432"/>
                <a:gd name="connsiteY3" fmla="*/ 1511748 h 1511748"/>
              </a:gdLst>
              <a:ahLst/>
              <a:cxnLst>
                <a:cxn ang="0">
                  <a:pos x="connsiteX0" y="connsiteY0"/>
                </a:cxn>
                <a:cxn ang="0">
                  <a:pos x="connsiteX1" y="connsiteY1"/>
                </a:cxn>
                <a:cxn ang="0">
                  <a:pos x="connsiteX2" y="connsiteY2"/>
                </a:cxn>
                <a:cxn ang="0">
                  <a:pos x="connsiteX3" y="connsiteY3"/>
                </a:cxn>
              </a:cxnLst>
              <a:rect l="l" t="t" r="r" b="b"/>
              <a:pathLst>
                <a:path w="27432" h="1511748">
                  <a:moveTo>
                    <a:pt x="0" y="0"/>
                  </a:moveTo>
                  <a:lnTo>
                    <a:pt x="27432" y="0"/>
                  </a:lnTo>
                  <a:lnTo>
                    <a:pt x="27432" y="1511748"/>
                  </a:lnTo>
                  <a:lnTo>
                    <a:pt x="0" y="151174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58" name="Rectangle: Rounded Corners 42">
              <a:extLst>
                <a:ext uri="{FF2B5EF4-FFF2-40B4-BE49-F238E27FC236}">
                  <a16:creationId xmlns:a16="http://schemas.microsoft.com/office/drawing/2014/main" id="{D1CED7DB-1356-40B9-A4DC-C1378C2E9988}"/>
                </a:ext>
              </a:extLst>
            </p:cNvPr>
            <p:cNvSpPr/>
            <p:nvPr/>
          </p:nvSpPr>
          <p:spPr>
            <a:xfrm>
              <a:off x="2498048" y="5979882"/>
              <a:ext cx="1455313" cy="30265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IN" dirty="0"/>
            </a:p>
          </p:txBody>
        </p:sp>
        <p:sp>
          <p:nvSpPr>
            <p:cNvPr id="59" name="TextBox 47">
              <a:extLst>
                <a:ext uri="{FF2B5EF4-FFF2-40B4-BE49-F238E27FC236}">
                  <a16:creationId xmlns:a16="http://schemas.microsoft.com/office/drawing/2014/main" id="{80ABF759-C292-4A7A-AB74-04BEB3951450}"/>
                </a:ext>
              </a:extLst>
            </p:cNvPr>
            <p:cNvSpPr txBox="1"/>
            <p:nvPr/>
          </p:nvSpPr>
          <p:spPr>
            <a:xfrm>
              <a:off x="2375392" y="4503963"/>
              <a:ext cx="1795409" cy="1200329"/>
            </a:xfrm>
            <a:prstGeom prst="rect">
              <a:avLst/>
            </a:prstGeom>
            <a:noFill/>
          </p:spPr>
          <p:txBody>
            <a:bodyPr wrap="square" rtlCol="0">
              <a:spAutoFit/>
            </a:bodyPr>
            <a:lstStyle/>
            <a:p>
              <a:pPr algn="ctr"/>
              <a:r>
                <a:rPr lang="ar-SY" b="1" dirty="0"/>
                <a:t>أنهم لم يفقهوا بعض التكاليف الشرعية مثل الصلاة والزكاة و الصوم</a:t>
              </a:r>
              <a:endParaRPr lang="en-IN" b="1" dirty="0"/>
            </a:p>
          </p:txBody>
        </p:sp>
      </p:grpSp>
      <p:sp>
        <p:nvSpPr>
          <p:cNvPr id="81"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مجموعة 66"/>
          <p:cNvGrpSpPr/>
          <p:nvPr/>
        </p:nvGrpSpPr>
        <p:grpSpPr>
          <a:xfrm>
            <a:off x="338813" y="22303"/>
            <a:ext cx="8201466" cy="1128959"/>
            <a:chOff x="338813" y="22303"/>
            <a:chExt cx="8201466" cy="1128959"/>
          </a:xfrm>
        </p:grpSpPr>
        <p:grpSp>
          <p:nvGrpSpPr>
            <p:cNvPr id="68" name="مجموعة 67"/>
            <p:cNvGrpSpPr/>
            <p:nvPr/>
          </p:nvGrpSpPr>
          <p:grpSpPr>
            <a:xfrm>
              <a:off x="338813" y="22303"/>
              <a:ext cx="1704537" cy="1128957"/>
              <a:chOff x="338813" y="22303"/>
              <a:chExt cx="1704537" cy="1128957"/>
            </a:xfrm>
          </p:grpSpPr>
          <p:sp>
            <p:nvSpPr>
              <p:cNvPr id="79"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6</a:t>
                </a:r>
                <a:endParaRPr lang="en-US" sz="2400" b="1" dirty="0">
                  <a:latin typeface="Century Gothic" panose="020B0502020202020204" pitchFamily="34" charset="0"/>
                </a:endParaRPr>
              </a:p>
            </p:txBody>
          </p:sp>
        </p:grpSp>
        <p:grpSp>
          <p:nvGrpSpPr>
            <p:cNvPr id="69" name="مجموعة 68"/>
            <p:cNvGrpSpPr/>
            <p:nvPr/>
          </p:nvGrpSpPr>
          <p:grpSpPr>
            <a:xfrm>
              <a:off x="2350491" y="22303"/>
              <a:ext cx="6189788" cy="1128959"/>
              <a:chOff x="2350491" y="22303"/>
              <a:chExt cx="6189788" cy="1128959"/>
            </a:xfrm>
          </p:grpSpPr>
          <p:sp>
            <p:nvSpPr>
              <p:cNvPr id="74"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76" name="Group 52">
                <a:extLst>
                  <a:ext uri="{FF2B5EF4-FFF2-40B4-BE49-F238E27FC236}">
                    <a16:creationId xmlns:a16="http://schemas.microsoft.com/office/drawing/2014/main" id="{27984296-FF80-419E-8703-5280B5AB1741}"/>
                  </a:ext>
                </a:extLst>
              </p:cNvPr>
              <p:cNvGrpSpPr/>
              <p:nvPr/>
            </p:nvGrpSpPr>
            <p:grpSpPr>
              <a:xfrm>
                <a:off x="2575344" y="165530"/>
                <a:ext cx="5920956" cy="789002"/>
                <a:chOff x="4357695" y="1484950"/>
                <a:chExt cx="5920956" cy="789002"/>
              </a:xfrm>
            </p:grpSpPr>
            <p:sp>
              <p:nvSpPr>
                <p:cNvPr id="77"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78" name="TextBox 54">
                  <a:extLst>
                    <a:ext uri="{FF2B5EF4-FFF2-40B4-BE49-F238E27FC236}">
                      <a16:creationId xmlns:a16="http://schemas.microsoft.com/office/drawing/2014/main" id="{77083AD1-19E7-47DD-AD18-FA3E1ABEF6F5}"/>
                    </a:ext>
                  </a:extLst>
                </p:cNvPr>
                <p:cNvSpPr txBox="1"/>
                <p:nvPr/>
              </p:nvSpPr>
              <p:spPr>
                <a:xfrm>
                  <a:off x="4357695" y="1812287"/>
                  <a:ext cx="5920956" cy="461665"/>
                </a:xfrm>
                <a:prstGeom prst="rect">
                  <a:avLst/>
                </a:prstGeom>
                <a:noFill/>
              </p:spPr>
              <p:txBody>
                <a:bodyPr wrap="square" rtlCol="0">
                  <a:spAutoFit/>
                </a:bodyPr>
                <a:lstStyle/>
                <a:p>
                  <a:pPr algn="r"/>
                  <a:r>
                    <a:rPr lang="ar-SY" sz="2400" b="1" dirty="0">
                      <a:latin typeface="Century Gothic" panose="020B0502020202020204" pitchFamily="34" charset="0"/>
                    </a:rPr>
                    <a:t> جهود الخلفاء الراشدين رضي الله عنهم في نشر الإسلام </a:t>
                  </a:r>
                </a:p>
              </p:txBody>
            </p:sp>
          </p:grpSp>
        </p:grpSp>
        <p:grpSp>
          <p:nvGrpSpPr>
            <p:cNvPr id="70"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71"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مجموعة 18"/>
          <p:cNvGrpSpPr/>
          <p:nvPr/>
        </p:nvGrpSpPr>
        <p:grpSpPr>
          <a:xfrm>
            <a:off x="3899019" y="1262214"/>
            <a:ext cx="2588653" cy="5553053"/>
            <a:chOff x="1870440" y="1151264"/>
            <a:chExt cx="2588653" cy="5553053"/>
          </a:xfrm>
        </p:grpSpPr>
        <p:sp>
          <p:nvSpPr>
            <p:cNvPr id="83" name="Circle: Hollow 22">
              <a:extLst>
                <a:ext uri="{FF2B5EF4-FFF2-40B4-BE49-F238E27FC236}">
                  <a16:creationId xmlns:a16="http://schemas.microsoft.com/office/drawing/2014/main" id="{01F5C569-4EEA-4C32-A2FD-EBEBF37828E2}"/>
                </a:ext>
              </a:extLst>
            </p:cNvPr>
            <p:cNvSpPr/>
            <p:nvPr/>
          </p:nvSpPr>
          <p:spPr>
            <a:xfrm>
              <a:off x="1870440" y="4115664"/>
              <a:ext cx="2588653" cy="2588653"/>
            </a:xfrm>
            <a:prstGeom prst="donut">
              <a:avLst>
                <a:gd name="adj" fmla="val 47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84" name="Group 23">
              <a:extLst>
                <a:ext uri="{FF2B5EF4-FFF2-40B4-BE49-F238E27FC236}">
                  <a16:creationId xmlns:a16="http://schemas.microsoft.com/office/drawing/2014/main" id="{4F4876E3-FA33-4954-A642-A146521F2627}"/>
                </a:ext>
              </a:extLst>
            </p:cNvPr>
            <p:cNvGrpSpPr/>
            <p:nvPr/>
          </p:nvGrpSpPr>
          <p:grpSpPr>
            <a:xfrm>
              <a:off x="2710550" y="3322095"/>
              <a:ext cx="1030310" cy="1076905"/>
              <a:chOff x="2356834" y="1022351"/>
              <a:chExt cx="1030310" cy="1076905"/>
            </a:xfrm>
          </p:grpSpPr>
          <p:sp>
            <p:nvSpPr>
              <p:cNvPr id="85" name="Freeform: Shape 24">
                <a:extLst>
                  <a:ext uri="{FF2B5EF4-FFF2-40B4-BE49-F238E27FC236}">
                    <a16:creationId xmlns:a16="http://schemas.microsoft.com/office/drawing/2014/main" id="{384DEDD7-45CF-40E9-88A5-3ECF2037E07B}"/>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Freeform: Shape 25">
                <a:extLst>
                  <a:ext uri="{FF2B5EF4-FFF2-40B4-BE49-F238E27FC236}">
                    <a16:creationId xmlns:a16="http://schemas.microsoft.com/office/drawing/2014/main" id="{7FA58C50-1BC2-4142-A1BA-790996B4F8E4}"/>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95" name="Freeform: Shape 38">
              <a:extLst>
                <a:ext uri="{FF2B5EF4-FFF2-40B4-BE49-F238E27FC236}">
                  <a16:creationId xmlns:a16="http://schemas.microsoft.com/office/drawing/2014/main" id="{5C4FCA14-A69D-45D8-A317-F8561B0624AC}"/>
                </a:ext>
              </a:extLst>
            </p:cNvPr>
            <p:cNvSpPr/>
            <p:nvPr/>
          </p:nvSpPr>
          <p:spPr>
            <a:xfrm flipH="1">
              <a:off x="3227378" y="1151264"/>
              <a:ext cx="45719" cy="2170831"/>
            </a:xfrm>
            <a:custGeom>
              <a:avLst/>
              <a:gdLst>
                <a:gd name="connsiteX0" fmla="*/ 0 w 27432"/>
                <a:gd name="connsiteY0" fmla="*/ 0 h 1511748"/>
                <a:gd name="connsiteX1" fmla="*/ 27432 w 27432"/>
                <a:gd name="connsiteY1" fmla="*/ 0 h 1511748"/>
                <a:gd name="connsiteX2" fmla="*/ 27432 w 27432"/>
                <a:gd name="connsiteY2" fmla="*/ 1511748 h 1511748"/>
                <a:gd name="connsiteX3" fmla="*/ 0 w 27432"/>
                <a:gd name="connsiteY3" fmla="*/ 1511748 h 1511748"/>
              </a:gdLst>
              <a:ahLst/>
              <a:cxnLst>
                <a:cxn ang="0">
                  <a:pos x="connsiteX0" y="connsiteY0"/>
                </a:cxn>
                <a:cxn ang="0">
                  <a:pos x="connsiteX1" y="connsiteY1"/>
                </a:cxn>
                <a:cxn ang="0">
                  <a:pos x="connsiteX2" y="connsiteY2"/>
                </a:cxn>
                <a:cxn ang="0">
                  <a:pos x="connsiteX3" y="connsiteY3"/>
                </a:cxn>
              </a:cxnLst>
              <a:rect l="l" t="t" r="r" b="b"/>
              <a:pathLst>
                <a:path w="27432" h="1511748">
                  <a:moveTo>
                    <a:pt x="0" y="0"/>
                  </a:moveTo>
                  <a:lnTo>
                    <a:pt x="27432" y="0"/>
                  </a:lnTo>
                  <a:lnTo>
                    <a:pt x="27432" y="1511748"/>
                  </a:lnTo>
                  <a:lnTo>
                    <a:pt x="0" y="151174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98" name="Rectangle: Rounded Corners 42">
              <a:extLst>
                <a:ext uri="{FF2B5EF4-FFF2-40B4-BE49-F238E27FC236}">
                  <a16:creationId xmlns:a16="http://schemas.microsoft.com/office/drawing/2014/main" id="{D1CED7DB-1356-40B9-A4DC-C1378C2E9988}"/>
                </a:ext>
              </a:extLst>
            </p:cNvPr>
            <p:cNvSpPr/>
            <p:nvPr/>
          </p:nvSpPr>
          <p:spPr>
            <a:xfrm>
              <a:off x="2498048" y="5979882"/>
              <a:ext cx="1455313" cy="30265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IN" dirty="0"/>
            </a:p>
          </p:txBody>
        </p:sp>
        <p:sp>
          <p:nvSpPr>
            <p:cNvPr id="102" name="TextBox 47">
              <a:extLst>
                <a:ext uri="{FF2B5EF4-FFF2-40B4-BE49-F238E27FC236}">
                  <a16:creationId xmlns:a16="http://schemas.microsoft.com/office/drawing/2014/main" id="{80ABF759-C292-4A7A-AB74-04BEB3951450}"/>
                </a:ext>
              </a:extLst>
            </p:cNvPr>
            <p:cNvSpPr txBox="1"/>
            <p:nvPr/>
          </p:nvSpPr>
          <p:spPr>
            <a:xfrm>
              <a:off x="2375392" y="4615435"/>
              <a:ext cx="1795409" cy="923330"/>
            </a:xfrm>
            <a:prstGeom prst="rect">
              <a:avLst/>
            </a:prstGeom>
            <a:noFill/>
          </p:spPr>
          <p:txBody>
            <a:bodyPr wrap="square" rtlCol="0">
              <a:spAutoFit/>
            </a:bodyPr>
            <a:lstStyle/>
            <a:p>
              <a:pPr algn="ctr"/>
              <a:r>
                <a:rPr lang="ar-SY" b="1" dirty="0"/>
                <a:t>تعمق العصبية القبلية في نفوس كثير من تاركي الإسلام</a:t>
              </a:r>
              <a:endParaRPr lang="en-IN" b="1" dirty="0"/>
            </a:p>
          </p:txBody>
        </p:sp>
      </p:grpSp>
      <p:grpSp>
        <p:nvGrpSpPr>
          <p:cNvPr id="5" name="مجموعة 4"/>
          <p:cNvGrpSpPr/>
          <p:nvPr/>
        </p:nvGrpSpPr>
        <p:grpSpPr>
          <a:xfrm>
            <a:off x="6591427" y="1189635"/>
            <a:ext cx="2588653" cy="5569369"/>
            <a:chOff x="4790488" y="1151264"/>
            <a:chExt cx="2588653" cy="5569369"/>
          </a:xfrm>
        </p:grpSpPr>
        <p:sp>
          <p:nvSpPr>
            <p:cNvPr id="87" name="Circle: Hollow 26">
              <a:extLst>
                <a:ext uri="{FF2B5EF4-FFF2-40B4-BE49-F238E27FC236}">
                  <a16:creationId xmlns:a16="http://schemas.microsoft.com/office/drawing/2014/main" id="{72E5E446-954F-4CFC-9559-5457FB20B773}"/>
                </a:ext>
              </a:extLst>
            </p:cNvPr>
            <p:cNvSpPr/>
            <p:nvPr/>
          </p:nvSpPr>
          <p:spPr>
            <a:xfrm>
              <a:off x="4790488" y="4131980"/>
              <a:ext cx="2588653" cy="2588653"/>
            </a:xfrm>
            <a:prstGeom prst="donut">
              <a:avLst>
                <a:gd name="adj" fmla="val 470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88" name="Group 27">
              <a:extLst>
                <a:ext uri="{FF2B5EF4-FFF2-40B4-BE49-F238E27FC236}">
                  <a16:creationId xmlns:a16="http://schemas.microsoft.com/office/drawing/2014/main" id="{374B251B-255E-45BC-A545-6577C37F49B8}"/>
                </a:ext>
              </a:extLst>
            </p:cNvPr>
            <p:cNvGrpSpPr/>
            <p:nvPr/>
          </p:nvGrpSpPr>
          <p:grpSpPr>
            <a:xfrm>
              <a:off x="5608296" y="3338411"/>
              <a:ext cx="1030310" cy="1076905"/>
              <a:chOff x="2356834" y="1022351"/>
              <a:chExt cx="1030310" cy="1076905"/>
            </a:xfrm>
          </p:grpSpPr>
          <p:sp>
            <p:nvSpPr>
              <p:cNvPr id="89" name="Freeform: Shape 28">
                <a:extLst>
                  <a:ext uri="{FF2B5EF4-FFF2-40B4-BE49-F238E27FC236}">
                    <a16:creationId xmlns:a16="http://schemas.microsoft.com/office/drawing/2014/main" id="{22BB0601-9C82-41E0-862D-667097A64D88}"/>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29">
                <a:extLst>
                  <a:ext uri="{FF2B5EF4-FFF2-40B4-BE49-F238E27FC236}">
                    <a16:creationId xmlns:a16="http://schemas.microsoft.com/office/drawing/2014/main" id="{6BAE14D9-3E17-49F0-ABAF-12F848B38CD9}"/>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97" name="Freeform: Shape 41">
              <a:extLst>
                <a:ext uri="{FF2B5EF4-FFF2-40B4-BE49-F238E27FC236}">
                  <a16:creationId xmlns:a16="http://schemas.microsoft.com/office/drawing/2014/main" id="{104399B4-5306-4096-BB9B-E2527F27B5D8}"/>
                </a:ext>
              </a:extLst>
            </p:cNvPr>
            <p:cNvSpPr/>
            <p:nvPr/>
          </p:nvSpPr>
          <p:spPr>
            <a:xfrm flipH="1">
              <a:off x="6083105" y="1151264"/>
              <a:ext cx="45719" cy="2193684"/>
            </a:xfrm>
            <a:custGeom>
              <a:avLst/>
              <a:gdLst>
                <a:gd name="connsiteX0" fmla="*/ 27432 w 27432"/>
                <a:gd name="connsiteY0" fmla="*/ 0 h 632489"/>
                <a:gd name="connsiteX1" fmla="*/ 0 w 27432"/>
                <a:gd name="connsiteY1" fmla="*/ 0 h 632489"/>
                <a:gd name="connsiteX2" fmla="*/ 0 w 27432"/>
                <a:gd name="connsiteY2" fmla="*/ 632489 h 632489"/>
                <a:gd name="connsiteX3" fmla="*/ 27432 w 27432"/>
                <a:gd name="connsiteY3" fmla="*/ 632489 h 632489"/>
              </a:gdLst>
              <a:ahLst/>
              <a:cxnLst>
                <a:cxn ang="0">
                  <a:pos x="connsiteX0" y="connsiteY0"/>
                </a:cxn>
                <a:cxn ang="0">
                  <a:pos x="connsiteX1" y="connsiteY1"/>
                </a:cxn>
                <a:cxn ang="0">
                  <a:pos x="connsiteX2" y="connsiteY2"/>
                </a:cxn>
                <a:cxn ang="0">
                  <a:pos x="connsiteX3" y="connsiteY3"/>
                </a:cxn>
              </a:cxnLst>
              <a:rect l="l" t="t" r="r" b="b"/>
              <a:pathLst>
                <a:path w="27432" h="632489">
                  <a:moveTo>
                    <a:pt x="27432" y="0"/>
                  </a:moveTo>
                  <a:lnTo>
                    <a:pt x="0" y="0"/>
                  </a:lnTo>
                  <a:lnTo>
                    <a:pt x="0" y="632489"/>
                  </a:lnTo>
                  <a:lnTo>
                    <a:pt x="27432" y="63248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99" name="Rectangle: Rounded Corners 43">
              <a:extLst>
                <a:ext uri="{FF2B5EF4-FFF2-40B4-BE49-F238E27FC236}">
                  <a16:creationId xmlns:a16="http://schemas.microsoft.com/office/drawing/2014/main" id="{23FFC84B-1834-4992-A3BD-AC2993F34F50}"/>
                </a:ext>
              </a:extLst>
            </p:cNvPr>
            <p:cNvSpPr/>
            <p:nvPr/>
          </p:nvSpPr>
          <p:spPr>
            <a:xfrm>
              <a:off x="5395794" y="5982942"/>
              <a:ext cx="1455313" cy="302658"/>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IN" dirty="0"/>
            </a:p>
          </p:txBody>
        </p:sp>
        <p:sp>
          <p:nvSpPr>
            <p:cNvPr id="104" name="TextBox 49">
              <a:extLst>
                <a:ext uri="{FF2B5EF4-FFF2-40B4-BE49-F238E27FC236}">
                  <a16:creationId xmlns:a16="http://schemas.microsoft.com/office/drawing/2014/main" id="{DA435646-92EF-45BC-8D60-C11106915012}"/>
                </a:ext>
              </a:extLst>
            </p:cNvPr>
            <p:cNvSpPr txBox="1"/>
            <p:nvPr/>
          </p:nvSpPr>
          <p:spPr>
            <a:xfrm>
              <a:off x="5092242" y="4740429"/>
              <a:ext cx="2133481" cy="1015663"/>
            </a:xfrm>
            <a:prstGeom prst="rect">
              <a:avLst/>
            </a:prstGeom>
            <a:noFill/>
          </p:spPr>
          <p:txBody>
            <a:bodyPr wrap="square" rtlCol="0">
              <a:spAutoFit/>
            </a:bodyPr>
            <a:lstStyle/>
            <a:p>
              <a:pPr algn="ctr"/>
              <a:r>
                <a:rPr lang="ar-SY" sz="2000" b="1" dirty="0"/>
                <a:t>ربط بعضهم الإسلام بشخص الرسول صلى الله عليه وسلم</a:t>
              </a:r>
              <a:endParaRPr lang="en-IN" sz="2000" b="1" dirty="0"/>
            </a:p>
          </p:txBody>
        </p:sp>
      </p:grpSp>
      <p:grpSp>
        <p:nvGrpSpPr>
          <p:cNvPr id="2" name="مجموعة 1"/>
          <p:cNvGrpSpPr/>
          <p:nvPr/>
        </p:nvGrpSpPr>
        <p:grpSpPr>
          <a:xfrm>
            <a:off x="9229528" y="1151260"/>
            <a:ext cx="2588653" cy="5566285"/>
            <a:chOff x="7781200" y="1151264"/>
            <a:chExt cx="2588653" cy="5566285"/>
          </a:xfrm>
        </p:grpSpPr>
        <p:sp>
          <p:nvSpPr>
            <p:cNvPr id="91" name="Circle: Hollow 30">
              <a:extLst>
                <a:ext uri="{FF2B5EF4-FFF2-40B4-BE49-F238E27FC236}">
                  <a16:creationId xmlns:a16="http://schemas.microsoft.com/office/drawing/2014/main" id="{647A158F-E66E-4F2B-836D-01D28D64E430}"/>
                </a:ext>
              </a:extLst>
            </p:cNvPr>
            <p:cNvSpPr/>
            <p:nvPr/>
          </p:nvSpPr>
          <p:spPr>
            <a:xfrm>
              <a:off x="7781200" y="4128896"/>
              <a:ext cx="2588653" cy="2588653"/>
            </a:xfrm>
            <a:prstGeom prst="donut">
              <a:avLst>
                <a:gd name="adj" fmla="val 47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92" name="Group 31">
              <a:extLst>
                <a:ext uri="{FF2B5EF4-FFF2-40B4-BE49-F238E27FC236}">
                  <a16:creationId xmlns:a16="http://schemas.microsoft.com/office/drawing/2014/main" id="{0322B796-1C2F-474E-9FAE-3B110336D66B}"/>
                </a:ext>
              </a:extLst>
            </p:cNvPr>
            <p:cNvGrpSpPr/>
            <p:nvPr/>
          </p:nvGrpSpPr>
          <p:grpSpPr>
            <a:xfrm>
              <a:off x="8599008" y="3335327"/>
              <a:ext cx="1030310" cy="1076905"/>
              <a:chOff x="2356834" y="1022351"/>
              <a:chExt cx="1030310" cy="1076905"/>
            </a:xfrm>
          </p:grpSpPr>
          <p:sp>
            <p:nvSpPr>
              <p:cNvPr id="93" name="Freeform: Shape 32">
                <a:extLst>
                  <a:ext uri="{FF2B5EF4-FFF2-40B4-BE49-F238E27FC236}">
                    <a16:creationId xmlns:a16="http://schemas.microsoft.com/office/drawing/2014/main" id="{4E9EFA00-FC02-4084-8111-AB849892E4CF}"/>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Freeform: Shape 33">
                <a:extLst>
                  <a:ext uri="{FF2B5EF4-FFF2-40B4-BE49-F238E27FC236}">
                    <a16:creationId xmlns:a16="http://schemas.microsoft.com/office/drawing/2014/main" id="{D74E3744-0958-4E3D-8245-A5C2E2F2C83F}"/>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96" name="Freeform: Shape 39">
              <a:extLst>
                <a:ext uri="{FF2B5EF4-FFF2-40B4-BE49-F238E27FC236}">
                  <a16:creationId xmlns:a16="http://schemas.microsoft.com/office/drawing/2014/main" id="{C60A9F4A-9E80-471A-9607-B0BEF4374B4C}"/>
                </a:ext>
              </a:extLst>
            </p:cNvPr>
            <p:cNvSpPr/>
            <p:nvPr/>
          </p:nvSpPr>
          <p:spPr>
            <a:xfrm flipH="1">
              <a:off x="9084667" y="1151264"/>
              <a:ext cx="45719" cy="2220628"/>
            </a:xfrm>
            <a:custGeom>
              <a:avLst/>
              <a:gdLst>
                <a:gd name="connsiteX0" fmla="*/ 27432 w 27432"/>
                <a:gd name="connsiteY0" fmla="*/ 0 h 2542834"/>
                <a:gd name="connsiteX1" fmla="*/ 0 w 27432"/>
                <a:gd name="connsiteY1" fmla="*/ 0 h 2542834"/>
                <a:gd name="connsiteX2" fmla="*/ 0 w 27432"/>
                <a:gd name="connsiteY2" fmla="*/ 2542834 h 2542834"/>
                <a:gd name="connsiteX3" fmla="*/ 27432 w 27432"/>
                <a:gd name="connsiteY3" fmla="*/ 2542834 h 2542834"/>
              </a:gdLst>
              <a:ahLst/>
              <a:cxnLst>
                <a:cxn ang="0">
                  <a:pos x="connsiteX0" y="connsiteY0"/>
                </a:cxn>
                <a:cxn ang="0">
                  <a:pos x="connsiteX1" y="connsiteY1"/>
                </a:cxn>
                <a:cxn ang="0">
                  <a:pos x="connsiteX2" y="connsiteY2"/>
                </a:cxn>
                <a:cxn ang="0">
                  <a:pos x="connsiteX3" y="connsiteY3"/>
                </a:cxn>
              </a:cxnLst>
              <a:rect l="l" t="t" r="r" b="b"/>
              <a:pathLst>
                <a:path w="27432" h="2542834">
                  <a:moveTo>
                    <a:pt x="27432" y="0"/>
                  </a:moveTo>
                  <a:lnTo>
                    <a:pt x="0" y="0"/>
                  </a:lnTo>
                  <a:lnTo>
                    <a:pt x="0" y="2542834"/>
                  </a:lnTo>
                  <a:lnTo>
                    <a:pt x="27432" y="25428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Rectangle: Rounded Corners 44">
              <a:extLst>
                <a:ext uri="{FF2B5EF4-FFF2-40B4-BE49-F238E27FC236}">
                  <a16:creationId xmlns:a16="http://schemas.microsoft.com/office/drawing/2014/main" id="{43C74C04-86AB-4C14-9607-36599BB0DE63}"/>
                </a:ext>
              </a:extLst>
            </p:cNvPr>
            <p:cNvSpPr/>
            <p:nvPr/>
          </p:nvSpPr>
          <p:spPr>
            <a:xfrm>
              <a:off x="8384443" y="6082519"/>
              <a:ext cx="1455313" cy="302658"/>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IN" dirty="0"/>
            </a:p>
          </p:txBody>
        </p:sp>
        <p:sp>
          <p:nvSpPr>
            <p:cNvPr id="106" name="TextBox 51">
              <a:extLst>
                <a:ext uri="{FF2B5EF4-FFF2-40B4-BE49-F238E27FC236}">
                  <a16:creationId xmlns:a16="http://schemas.microsoft.com/office/drawing/2014/main" id="{8B8A98F2-BAE8-4B05-9A98-F0612DED7FF6}"/>
                </a:ext>
              </a:extLst>
            </p:cNvPr>
            <p:cNvSpPr txBox="1"/>
            <p:nvPr/>
          </p:nvSpPr>
          <p:spPr>
            <a:xfrm>
              <a:off x="8177821" y="4932693"/>
              <a:ext cx="1795409" cy="707886"/>
            </a:xfrm>
            <a:prstGeom prst="rect">
              <a:avLst/>
            </a:prstGeom>
            <a:noFill/>
          </p:spPr>
          <p:txBody>
            <a:bodyPr wrap="square" rtlCol="0">
              <a:spAutoFit/>
            </a:bodyPr>
            <a:lstStyle/>
            <a:p>
              <a:pPr algn="ctr"/>
              <a:r>
                <a:rPr lang="ar-SY" sz="2000" b="1" dirty="0"/>
                <a:t>أن معظمهم أسلموا حديثاً</a:t>
              </a:r>
              <a:endParaRPr lang="en-IN" sz="2000" b="1" dirty="0"/>
            </a:p>
          </p:txBody>
        </p:sp>
      </p:grpSp>
      <p:grpSp>
        <p:nvGrpSpPr>
          <p:cNvPr id="107" name="مجموعة 106"/>
          <p:cNvGrpSpPr/>
          <p:nvPr/>
        </p:nvGrpSpPr>
        <p:grpSpPr>
          <a:xfrm>
            <a:off x="338813" y="1735874"/>
            <a:ext cx="8841267" cy="1128959"/>
            <a:chOff x="338813" y="22303"/>
            <a:chExt cx="8201466" cy="1128959"/>
          </a:xfrm>
        </p:grpSpPr>
        <p:sp>
          <p:nvSpPr>
            <p:cNvPr id="117"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مجموعة 108"/>
            <p:cNvGrpSpPr/>
            <p:nvPr/>
          </p:nvGrpSpPr>
          <p:grpSpPr>
            <a:xfrm>
              <a:off x="2350491" y="22303"/>
              <a:ext cx="6189788" cy="1128959"/>
              <a:chOff x="2350491" y="22303"/>
              <a:chExt cx="6189788" cy="1128959"/>
            </a:xfrm>
          </p:grpSpPr>
          <p:sp>
            <p:nvSpPr>
              <p:cNvPr id="114"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sp>
            <p:nvSpPr>
              <p:cNvPr id="116" name="TextBox 54">
                <a:extLst>
                  <a:ext uri="{FF2B5EF4-FFF2-40B4-BE49-F238E27FC236}">
                    <a16:creationId xmlns:a16="http://schemas.microsoft.com/office/drawing/2014/main" id="{77083AD1-19E7-47DD-AD18-FA3E1ABEF6F5}"/>
                  </a:ext>
                </a:extLst>
              </p:cNvPr>
              <p:cNvSpPr txBox="1"/>
              <p:nvPr/>
            </p:nvSpPr>
            <p:spPr>
              <a:xfrm>
                <a:off x="3316788" y="361932"/>
                <a:ext cx="4513571" cy="461665"/>
              </a:xfrm>
              <a:prstGeom prst="rect">
                <a:avLst/>
              </a:prstGeom>
              <a:noFill/>
            </p:spPr>
            <p:txBody>
              <a:bodyPr wrap="square" rtlCol="0">
                <a:spAutoFit/>
              </a:bodyPr>
              <a:lstStyle/>
              <a:p>
                <a:pPr algn="r"/>
                <a:r>
                  <a:rPr lang="ar-SY" sz="2400" b="1" dirty="0">
                    <a:latin typeface="Century Gothic" panose="020B0502020202020204" pitchFamily="34" charset="0"/>
                  </a:rPr>
                  <a:t> والرِّدَّة عن الإسلام كانت لأسباب عدَّة : </a:t>
                </a:r>
              </a:p>
            </p:txBody>
          </p:sp>
        </p:grpSp>
        <p:grpSp>
          <p:nvGrpSpPr>
            <p:cNvPr id="110"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111"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2462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0-#ppt_w/2"/>
                                              </p:val>
                                            </p:tav>
                                            <p:tav tm="100000">
                                              <p:val>
                                                <p:strVal val="#ppt_x"/>
                                              </p:val>
                                            </p:tav>
                                          </p:tavLst>
                                        </p:anim>
                                        <p:anim calcmode="lin" valueType="num">
                                          <p:cBhvr additive="base">
                                            <p:cTn id="14"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8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8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48000">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48000">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14:bounceEnd="48000">
                                          <p:cBhvr additive="base">
                                            <p:cTn id="31"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8000">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14:bounceEnd="48000">
                                          <p:cBhvr additive="base">
                                            <p:cTn id="37" dur="500" fill="hold"/>
                                            <p:tgtEl>
                                              <p:spTgt spid="54"/>
                                            </p:tgtEl>
                                            <p:attrNameLst>
                                              <p:attrName>ppt_x</p:attrName>
                                            </p:attrNameLst>
                                          </p:cBhvr>
                                          <p:tavLst>
                                            <p:tav tm="0">
                                              <p:val>
                                                <p:strVal val="#ppt_x"/>
                                              </p:val>
                                            </p:tav>
                                            <p:tav tm="100000">
                                              <p:val>
                                                <p:strVal val="#ppt_x"/>
                                              </p:val>
                                            </p:tav>
                                          </p:tavLst>
                                        </p:anim>
                                        <p:anim calcmode="lin" valueType="num" p14:bounceEnd="48000">
                                          <p:cBhvr additive="base">
                                            <p:cTn id="38"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0-#ppt_w/2"/>
                                              </p:val>
                                            </p:tav>
                                            <p:tav tm="100000">
                                              <p:val>
                                                <p:strVal val="#ppt_x"/>
                                              </p:val>
                                            </p:tav>
                                          </p:tavLst>
                                        </p:anim>
                                        <p:anim calcmode="lin" valueType="num">
                                          <p:cBhvr additive="base">
                                            <p:cTn id="14"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2824</TotalTime>
  <Words>1711</Words>
  <Application>Microsoft Office PowerPoint</Application>
  <PresentationFormat>شاشة عريضة</PresentationFormat>
  <Paragraphs>177</Paragraphs>
  <Slides>21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21</vt:i4>
      </vt:variant>
    </vt:vector>
  </HeadingPairs>
  <TitlesOfParts>
    <vt:vector size="29" baseType="lpstr">
      <vt:lpstr>Arial</vt:lpstr>
      <vt:lpstr>Calibri</vt:lpstr>
      <vt:lpstr>Calibri Light</vt:lpstr>
      <vt:lpstr>Century Gothic</vt:lpstr>
      <vt:lpstr>Cooper Black</vt:lpstr>
      <vt:lpstr>Helvetica</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1590</cp:revision>
  <dcterms:created xsi:type="dcterms:W3CDTF">2020-11-11T11:02:52Z</dcterms:created>
  <dcterms:modified xsi:type="dcterms:W3CDTF">2021-01-23T13:46:18Z</dcterms:modified>
</cp:coreProperties>
</file>