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85" r:id="rId3"/>
    <p:sldId id="286" r:id="rId4"/>
    <p:sldId id="28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" y="8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72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19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56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34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622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71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45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766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56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870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12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16/06/1442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03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38100" y="329149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نص الاستماع                  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*********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الحنين إلى الوطن         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آداب الاستماع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                           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النظر إلى المتحدث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                          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إظهار ملامح الفهم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                             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تجنب المقاطعة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                                       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الاستجابة للمحدث للمتحدث والتفاعل معه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استمع ثم أجيب 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١</a:t>
            </a:r>
            <a:r>
              <a:rPr lang="ar-SA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استمع الى النص الحنين الى الوطن بتركيز وانتباه للإجابة عن الأسئلة الآتية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ما هواية ريم المفضلة؟ وماذا كانت تطلب من رسومها؟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0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ما الوسائل التي استخدمتها ريم في رحلتها؟ وما نوع كل منها؟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490ED8-8BA0-4239-878F-924DAB726E29}"/>
              </a:ext>
            </a:extLst>
          </p:cNvPr>
          <p:cNvSpPr/>
          <p:nvPr/>
        </p:nvSpPr>
        <p:spPr>
          <a:xfrm>
            <a:off x="3525655" y="4974393"/>
            <a:ext cx="924961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800" b="1" i="1" baseline="30000" dirty="0">
                <a:solidFill>
                  <a:srgbClr val="2C4A99"/>
                </a:solidFill>
                <a:latin typeface="AdobeArabic-BoldItalic"/>
              </a:rPr>
              <a:t>الرسم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773758-2B13-4B0D-8BEA-64F8D4EC91EE}"/>
              </a:ext>
            </a:extLst>
          </p:cNvPr>
          <p:cNvSpPr/>
          <p:nvPr/>
        </p:nvSpPr>
        <p:spPr>
          <a:xfrm>
            <a:off x="1745671" y="4974393"/>
            <a:ext cx="1779984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800" b="1" i="1" baseline="30000" dirty="0">
                <a:solidFill>
                  <a:srgbClr val="2C4A99"/>
                </a:solidFill>
                <a:latin typeface="AdobeArabic-BoldItalic"/>
              </a:rPr>
              <a:t>أن تحقق أحلامها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DF6038-35D6-4DDD-830C-94EE26F64907}"/>
              </a:ext>
            </a:extLst>
          </p:cNvPr>
          <p:cNvSpPr/>
          <p:nvPr/>
        </p:nvSpPr>
        <p:spPr>
          <a:xfrm>
            <a:off x="3691911" y="5880836"/>
            <a:ext cx="5082639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800" b="1" i="1" baseline="30000" dirty="0">
                <a:solidFill>
                  <a:srgbClr val="2C4A99"/>
                </a:solidFill>
                <a:latin typeface="AdobeArabic-BoldItalic"/>
              </a:rPr>
              <a:t>الحصان ( حيوان ) – طائر ( طيور ) – سمكة ( أسماك )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1199433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492" y="368701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كانت رحلات ريم خيالية فما الدليل على ذلك؟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بما كانت ريم تشعر كلما سافرت إلى مكان بعيد؟ على ما يدل ذلك الشعور؟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بما أجابت جدة ريم عن السؤال الذي حيرها؟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يحل الطالب الأنشطة بمفرده خلال زمن محدد لتنمية مهارات الاستماع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٢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أكمل الفراغ في العبارة الآتية بكلمات مناسبة وفق ما استمعت إليه من النص وأكتبها 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وقد كان النبي صلى الله عليه وسلم يحن الى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…...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كثيرا مع انه خرج منها وهو غير 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…...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عن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……..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لمعاداتهم و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…...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له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26E45D-A7E2-4B0B-913F-3D86A0617381}"/>
              </a:ext>
            </a:extLst>
          </p:cNvPr>
          <p:cNvSpPr/>
          <p:nvPr/>
        </p:nvSpPr>
        <p:spPr>
          <a:xfrm>
            <a:off x="3960950" y="4374295"/>
            <a:ext cx="5082639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800" b="1" i="1" baseline="30000" dirty="0">
                <a:solidFill>
                  <a:srgbClr val="2C4A99"/>
                </a:solidFill>
                <a:latin typeface="AdobeArabic-BoldItalic"/>
              </a:rPr>
              <a:t>أنها كانت تطلب من الحصان أو الطائر أو السمكة أن يحملوها ويطيروا بها لتشاهد العالم من حوالها.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F52C57-3248-41B0-A43B-FEC9C3DBC2A6}"/>
              </a:ext>
            </a:extLst>
          </p:cNvPr>
          <p:cNvSpPr/>
          <p:nvPr/>
        </p:nvSpPr>
        <p:spPr>
          <a:xfrm>
            <a:off x="3960949" y="5076420"/>
            <a:ext cx="5082639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800" b="1" i="1" baseline="30000" dirty="0">
                <a:solidFill>
                  <a:srgbClr val="2C4A99"/>
                </a:solidFill>
                <a:latin typeface="AdobeArabic-BoldItalic"/>
              </a:rPr>
              <a:t>كانت تشعر بالشوق والحنين إلى وطنها – أن حب الوطن شعور فطري وإحساس طبيعي.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E11ECA-7770-432A-B1DB-2F47050DA708}"/>
              </a:ext>
            </a:extLst>
          </p:cNvPr>
          <p:cNvSpPr/>
          <p:nvPr/>
        </p:nvSpPr>
        <p:spPr>
          <a:xfrm>
            <a:off x="3960949" y="5684290"/>
            <a:ext cx="5082639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800" b="1" i="1" baseline="30000" dirty="0">
                <a:solidFill>
                  <a:srgbClr val="2C4A99"/>
                </a:solidFill>
                <a:latin typeface="AdobeArabic-BoldItalic"/>
              </a:rPr>
              <a:t>اجابتها الجدة أن حب الوطن شعور فطري وإحساس طبيعي يجده كل إنسان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C44C79-1D7C-4D1E-8A46-9D119B8429CE}"/>
              </a:ext>
            </a:extLst>
          </p:cNvPr>
          <p:cNvSpPr/>
          <p:nvPr/>
        </p:nvSpPr>
        <p:spPr>
          <a:xfrm>
            <a:off x="4073237" y="3339284"/>
            <a:ext cx="72308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800" b="1" i="1" baseline="30000" dirty="0">
                <a:solidFill>
                  <a:srgbClr val="2C4A99"/>
                </a:solidFill>
                <a:latin typeface="AdobeArabic-BoldItalic"/>
              </a:rPr>
              <a:t>مكة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53F2F38-92A0-4F09-99CD-00D189FEE5DD}"/>
              </a:ext>
            </a:extLst>
          </p:cNvPr>
          <p:cNvSpPr/>
          <p:nvPr/>
        </p:nvSpPr>
        <p:spPr>
          <a:xfrm>
            <a:off x="8320508" y="3880565"/>
            <a:ext cx="72308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800" b="1" i="1" baseline="30000" dirty="0">
                <a:solidFill>
                  <a:srgbClr val="2C4A99"/>
                </a:solidFill>
                <a:latin typeface="AdobeArabic-BoldItalic"/>
              </a:rPr>
              <a:t>راغب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0E2562B-E369-487B-ADE4-C2854FF30133}"/>
              </a:ext>
            </a:extLst>
          </p:cNvPr>
          <p:cNvSpPr/>
          <p:nvPr/>
        </p:nvSpPr>
        <p:spPr>
          <a:xfrm>
            <a:off x="7459524" y="3877479"/>
            <a:ext cx="72308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800" b="1" i="1" baseline="30000" dirty="0">
                <a:solidFill>
                  <a:srgbClr val="2C4A99"/>
                </a:solidFill>
                <a:latin typeface="AdobeArabic-BoldItalic"/>
              </a:rPr>
              <a:t>أهلها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9DA8104-8941-45B0-87D3-6C86F6C9E8AF}"/>
              </a:ext>
            </a:extLst>
          </p:cNvPr>
          <p:cNvSpPr/>
          <p:nvPr/>
        </p:nvSpPr>
        <p:spPr>
          <a:xfrm>
            <a:off x="5591612" y="3754431"/>
            <a:ext cx="72308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800" b="1" i="1" baseline="30000" dirty="0">
                <a:solidFill>
                  <a:srgbClr val="2C4A99"/>
                </a:solidFill>
                <a:latin typeface="AdobeArabic-BoldItalic"/>
              </a:rPr>
              <a:t>إيذائهم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8968958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  <p:bldP spid="9" grpId="0"/>
      <p:bldP spid="10" grpId="0"/>
      <p:bldP spid="11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80592" y="424315"/>
            <a:ext cx="706340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٣</a:t>
            </a:r>
            <a:r>
              <a:rPr lang="ar-SA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أضع إشارة </a:t>
            </a:r>
            <a:r>
              <a:rPr lang="ar-SA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⁦☑️⁩ </a:t>
            </a: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يمين الإجابة الصحيحة فيما يأتي 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طلبت ريم من رسومها ان تعيدها إلى وطنها بسبب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تعبها الشديد من السفر 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شوقها وحنينها إلى وطنها 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حبها لجدتها واسرتها 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الطيور تحن إلى أوطانها ودليل أنها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تغني ما تغرد شوقا إليها 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تنتقل بين الاشجار والاغصان </a:t>
            </a: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8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تعود إليها بعد رحيلها عنها عند انقضاء فصل الشتاء 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FE5D901-8162-46BB-82D8-08A2FFFFC9C4}"/>
              </a:ext>
            </a:extLst>
          </p:cNvPr>
          <p:cNvSpPr/>
          <p:nvPr/>
        </p:nvSpPr>
        <p:spPr>
          <a:xfrm>
            <a:off x="4987636" y="2481943"/>
            <a:ext cx="3503221" cy="5937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EG" dirty="0">
              <a:solidFill>
                <a:prstClr val="white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132A6D2-5721-4B1F-AAE2-9F67ADA57A4E}"/>
              </a:ext>
            </a:extLst>
          </p:cNvPr>
          <p:cNvSpPr/>
          <p:nvPr/>
        </p:nvSpPr>
        <p:spPr>
          <a:xfrm>
            <a:off x="2080593" y="5669100"/>
            <a:ext cx="6410264" cy="5937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EG" dirty="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3212403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دبوس زينة 7"/>
          <p:cNvSpPr/>
          <p:nvPr/>
        </p:nvSpPr>
        <p:spPr>
          <a:xfrm>
            <a:off x="0" y="0"/>
            <a:ext cx="1146267" cy="765477"/>
          </a:xfrm>
          <a:prstGeom prst="plaqu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كتاب الطالب ص</a:t>
            </a: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13" name="شارة رتبة 12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شارة رتبة 13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effectLst>
            <a:glow rad="101600">
              <a:srgbClr val="00B0F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EG" b="1" dirty="0">
              <a:solidFill>
                <a:srgbClr val="FF0000"/>
              </a:solidFill>
              <a:cs typeface="PT Bold Heading" pitchFamily="2" charset="-78"/>
            </a:endParaRPr>
          </a:p>
          <a:p>
            <a:pPr algn="ctr" rtl="1"/>
            <a:r>
              <a:rPr lang="ar-SA" sz="2800" b="1" dirty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 rtl="1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72158" y="382738"/>
            <a:ext cx="8271842" cy="5933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4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استخرج من النص الذي استمعت إليه عبارة أعجبتني ثم اذكر سبب إعجابي بها 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العبارة                     سبب الإعجاب </a:t>
            </a:r>
          </a:p>
          <a:p>
            <a:pPr algn="r" rtl="1">
              <a:lnSpc>
                <a:spcPct val="150000"/>
              </a:lnSpc>
            </a:pPr>
            <a:endParaRPr lang="ar-EG" sz="24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**********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أقوم استماعي 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إن أجبت عن جميع الفقرات أجابه صحيحة فمستوى استماعي جيد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إن أجبت عن ست فقرات فأكثر أجابه صحيحة فمستوى استماعي متوسط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إن أجبت عن خمس فقرات في اقل أجابه صحيحة فأنا أحتاج إلى زيادة تركيز 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en-US" sz="16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r" rtl="1">
              <a:lnSpc>
                <a:spcPct val="150000"/>
              </a:lnSpc>
            </a:pP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٥</a:t>
            </a:r>
            <a:r>
              <a:rPr lang="ar-SA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ar-EG" sz="2400" b="1" dirty="0">
                <a:solidFill>
                  <a:prstClr val="black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أشارك مجموعتي ونكتب الفوائد التي استفدناها من النص الذي استمعنا إليه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12C8C1-D7E3-4551-9A78-9E08924D77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24384" y="1719385"/>
            <a:ext cx="4657725" cy="14954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71170164"/>
      </p:ext>
    </p:extLst>
  </p:cSld>
  <p:clrMapOvr>
    <a:masterClrMapping/>
  </p:clrMapOvr>
  <p:transition spd="slow">
    <p:push dir="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373</Words>
  <Application>Microsoft Office PowerPoint</Application>
  <PresentationFormat>عرض على الشاشة (4:3)</PresentationFormat>
  <Paragraphs>67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AdobeArabic-BoldItalic</vt:lpstr>
      <vt:lpstr>Arial</vt:lpstr>
      <vt:lpstr>Calibri</vt:lpstr>
      <vt:lpstr>1_نسق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Wld-Otiba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حمود حاتم الناصر</cp:lastModifiedBy>
  <cp:revision>6</cp:revision>
  <dcterms:created xsi:type="dcterms:W3CDTF">2019-12-24T06:35:52Z</dcterms:created>
  <dcterms:modified xsi:type="dcterms:W3CDTF">2021-01-29T03:17:22Z</dcterms:modified>
</cp:coreProperties>
</file>