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545" r:id="rId3"/>
    <p:sldId id="524" r:id="rId4"/>
    <p:sldId id="335" r:id="rId5"/>
    <p:sldId id="546" r:id="rId6"/>
    <p:sldId id="547" r:id="rId7"/>
    <p:sldId id="548" r:id="rId8"/>
    <p:sldId id="552" r:id="rId9"/>
    <p:sldId id="553" r:id="rId10"/>
    <p:sldId id="554" r:id="rId11"/>
    <p:sldId id="555" r:id="rId12"/>
    <p:sldId id="556" r:id="rId13"/>
    <p:sldId id="557" r:id="rId14"/>
    <p:sldId id="495" r:id="rId15"/>
    <p:sldId id="340" r:id="rId16"/>
    <p:sldId id="334" r:id="rId1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47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9364" autoAdjust="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>
        <p:guide orient="horz" pos="2183"/>
        <p:guide pos="3840"/>
        <p:guide orient="horz" pos="1168"/>
        <p:guide pos="4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7DA963-B0F8-419E-A21E-D3CBE396CA5D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B33D20-02B7-421D-B21A-D7C661F7740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154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33D20-02B7-421D-B21A-D7C661F77408}" type="slidenum">
              <a:rPr lang="ar-SY" smtClean="0"/>
              <a:t>2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9231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تعاملي في مدرستي</a:t>
              </a:r>
              <a:endParaRPr lang="en-US" sz="28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790913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3483429" y="1020140"/>
            <a:ext cx="8204632" cy="883404"/>
            <a:chOff x="1431943" y="2643419"/>
            <a:chExt cx="8204632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8204632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83430" y="1451865"/>
            <a:ext cx="7778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chemeClr val="bg1"/>
                </a:solidFill>
              </a:rPr>
              <a:t>عزيزي الأب / الأم ساعد ابنتك في الإجابة عن السؤال الآتي : ما دور العاملات في المدرسة 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4001682"/>
              <a:ext cx="1569364" cy="10868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914385" y="1996463"/>
            <a:ext cx="783458" cy="787489"/>
            <a:chOff x="1431941" y="2643421"/>
            <a:chExt cx="783458" cy="787489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21"/>
              <a:ext cx="572416" cy="78748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19882" y="2666986"/>
              <a:ext cx="695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869851" y="2368426"/>
            <a:ext cx="302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المحافظة على نظافة المدرسة</a:t>
            </a:r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3411" y="3029274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69248" y="3297689"/>
            <a:ext cx="46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مساعدة المعلمات المناوبات في مراقبة الطالبات</a:t>
            </a: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86752" y="3941973"/>
            <a:ext cx="1782373" cy="635092"/>
            <a:chOff x="1431941" y="2643417"/>
            <a:chExt cx="1782373" cy="635092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63428" y="2643417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269248" y="4257422"/>
            <a:ext cx="4687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القيام بأي أعمال أخرى تكلّفها بها المديرة أو الوكيلة</a:t>
            </a:r>
          </a:p>
        </p:txBody>
      </p:sp>
      <p:sp>
        <p:nvSpPr>
          <p:cNvPr id="5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63747" y="3132561"/>
            <a:ext cx="2942051" cy="2735480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4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056986" y="3158339"/>
            <a:ext cx="355572" cy="480034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408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5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3" grpId="0"/>
      <p:bldP spid="50" grpId="0"/>
      <p:bldP spid="52" grpId="0"/>
      <p:bldP spid="53" grpId="0" animBg="1"/>
      <p:bldP spid="5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790913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155543" y="1020140"/>
            <a:ext cx="4532518" cy="883404"/>
            <a:chOff x="1431943" y="2643419"/>
            <a:chExt cx="4532518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4532518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155543" y="1451865"/>
            <a:ext cx="3969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chemeClr val="bg1"/>
                </a:solidFill>
              </a:rPr>
              <a:t>أضع صح أمام التصرف الحسن مع العاملات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4001682"/>
              <a:ext cx="1569364" cy="10868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3849" y="1990771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603939" y="2275099"/>
            <a:ext cx="3333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أحترم العاملة و أقدّر جهودها</a:t>
            </a: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7197" y="2612705"/>
            <a:ext cx="1834212" cy="635091"/>
            <a:chOff x="1431941" y="2643418"/>
            <a:chExt cx="1834212" cy="635091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837136" y="2802893"/>
            <a:ext cx="4109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أقدّم المساعدة لها و لا أرهقها بالأعمال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9271" y="3247796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837136" y="3482777"/>
            <a:ext cx="407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أناديها يا خادمة</a:t>
            </a: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3849" y="3924781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589384" y="4110991"/>
            <a:ext cx="3393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أرفع صوتي عليها</a:t>
            </a:r>
          </a:p>
        </p:txBody>
      </p:sp>
      <p:grpSp>
        <p:nvGrpSpPr>
          <p:cNvPr id="6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3849" y="4616755"/>
            <a:ext cx="1834212" cy="635091"/>
            <a:chOff x="1431941" y="2643418"/>
            <a:chExt cx="1834212" cy="635091"/>
          </a:xfrm>
        </p:grpSpPr>
        <p:sp>
          <p:nvSpPr>
            <p:cNvPr id="6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622392" y="4851737"/>
            <a:ext cx="2385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أتعمّد رمي الأوساخ</a:t>
            </a:r>
          </a:p>
        </p:txBody>
      </p:sp>
      <p:grpSp>
        <p:nvGrpSpPr>
          <p:cNvPr id="6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2567" y="5325641"/>
            <a:ext cx="1834212" cy="635091"/>
            <a:chOff x="1431941" y="2643418"/>
            <a:chExt cx="1834212" cy="635091"/>
          </a:xfrm>
        </p:grpSpPr>
        <p:sp>
          <p:nvSpPr>
            <p:cNvPr id="6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358165" y="5518016"/>
            <a:ext cx="4558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إذا فقدت شيئاً أسألها بلطف دون اتهام لها</a:t>
            </a:r>
          </a:p>
        </p:txBody>
      </p:sp>
      <p:sp>
        <p:nvSpPr>
          <p:cNvPr id="69" name="مربع نص 68"/>
          <p:cNvSpPr txBox="1"/>
          <p:nvPr/>
        </p:nvSpPr>
        <p:spPr>
          <a:xfrm>
            <a:off x="4414579" y="2193802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4414579" y="2788727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</a:t>
            </a:r>
          </a:p>
        </p:txBody>
      </p:sp>
      <p:sp>
        <p:nvSpPr>
          <p:cNvPr id="74" name="مربع نص 73"/>
          <p:cNvSpPr txBox="1"/>
          <p:nvPr/>
        </p:nvSpPr>
        <p:spPr>
          <a:xfrm>
            <a:off x="4414579" y="3428196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خطا</a:t>
            </a:r>
          </a:p>
        </p:txBody>
      </p:sp>
      <p:sp>
        <p:nvSpPr>
          <p:cNvPr id="75" name="مربع نص 74"/>
          <p:cNvSpPr txBox="1"/>
          <p:nvPr/>
        </p:nvSpPr>
        <p:spPr>
          <a:xfrm>
            <a:off x="4414579" y="4126380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خطأ</a:t>
            </a:r>
          </a:p>
        </p:txBody>
      </p:sp>
      <p:sp>
        <p:nvSpPr>
          <p:cNvPr id="76" name="مربع نص 75"/>
          <p:cNvSpPr txBox="1"/>
          <p:nvPr/>
        </p:nvSpPr>
        <p:spPr>
          <a:xfrm>
            <a:off x="4414579" y="4811440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خطأ</a:t>
            </a:r>
          </a:p>
        </p:txBody>
      </p:sp>
      <p:sp>
        <p:nvSpPr>
          <p:cNvPr id="77" name="مربع نص 76"/>
          <p:cNvSpPr txBox="1"/>
          <p:nvPr/>
        </p:nvSpPr>
        <p:spPr>
          <a:xfrm>
            <a:off x="4414579" y="5458521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</a:t>
            </a:r>
          </a:p>
        </p:txBody>
      </p:sp>
      <p:grpSp>
        <p:nvGrpSpPr>
          <p:cNvPr id="7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632461" y="5928734"/>
            <a:ext cx="1834212" cy="635091"/>
            <a:chOff x="1431941" y="2643418"/>
            <a:chExt cx="1834212" cy="635091"/>
          </a:xfrm>
        </p:grpSpPr>
        <p:sp>
          <p:nvSpPr>
            <p:cNvPr id="7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10020" y="6134310"/>
            <a:ext cx="4558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أشكرها عندما تقدّم لي المساعدة</a:t>
            </a:r>
          </a:p>
        </p:txBody>
      </p:sp>
      <p:sp>
        <p:nvSpPr>
          <p:cNvPr id="82" name="مربع نص 81"/>
          <p:cNvSpPr txBox="1"/>
          <p:nvPr/>
        </p:nvSpPr>
        <p:spPr>
          <a:xfrm>
            <a:off x="4414579" y="6102314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صح</a:t>
            </a:r>
          </a:p>
        </p:txBody>
      </p:sp>
    </p:spTree>
    <p:extLst>
      <p:ext uri="{BB962C8B-B14F-4D97-AF65-F5344CB8AC3E}">
        <p14:creationId xmlns:p14="http://schemas.microsoft.com/office/powerpoint/2010/main" val="32503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50" grpId="0"/>
      <p:bldP spid="52" grpId="0"/>
      <p:bldP spid="56" grpId="0"/>
      <p:bldP spid="60" grpId="0"/>
      <p:bldP spid="64" grpId="0"/>
      <p:bldP spid="68" grpId="0"/>
      <p:bldP spid="69" grpId="0" animBg="1"/>
      <p:bldP spid="70" grpId="0" animBg="1"/>
      <p:bldP spid="74" grpId="0" animBg="1"/>
      <p:bldP spid="75" grpId="0" animBg="1"/>
      <p:bldP spid="76" grpId="0" animBg="1"/>
      <p:bldP spid="77" grpId="0" animBg="1"/>
      <p:bldP spid="81" grpId="0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4711352" y="1934876"/>
            <a:ext cx="5050642" cy="20848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SECNaskhArabic"/>
              </a:rPr>
              <a:t>قال نبينا محمد صلى الله عليه و سلم : </a:t>
            </a:r>
          </a:p>
          <a:p>
            <a:pPr algn="ctr"/>
            <a:r>
              <a:rPr lang="ar-SY" sz="2000" b="1" dirty="0">
                <a:solidFill>
                  <a:srgbClr val="FFFF00"/>
                </a:solidFill>
                <a:latin typeface="SECNaskhArabic"/>
              </a:rPr>
              <a:t>&lt; أكمل المؤمنين إيماناً أحسنهم خلقاً و خياركم خياركم لنسائهم &gt;</a:t>
            </a:r>
          </a:p>
          <a:p>
            <a:pPr algn="ctr"/>
            <a:endParaRPr lang="ar-SY" sz="2000" b="1" dirty="0">
              <a:solidFill>
                <a:srgbClr val="FFFF00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331101" y="1174702"/>
            <a:ext cx="3328780" cy="702141"/>
            <a:chOff x="1437356" y="1240018"/>
            <a:chExt cx="6927270" cy="70214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66250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94657" y="1480494"/>
              <a:ext cx="536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من السنة النبوية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4098" y="3413271"/>
            <a:ext cx="1884145" cy="2325729"/>
            <a:chOff x="10081280" y="2824975"/>
            <a:chExt cx="1884145" cy="232572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1280" y="2824975"/>
              <a:ext cx="1884145" cy="2325729"/>
              <a:chOff x="395817" y="4308237"/>
              <a:chExt cx="1884145" cy="23257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8293" y="4725751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86222" y="3821118"/>
              <a:ext cx="1557668" cy="107872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1177" y="4784686"/>
            <a:ext cx="1166934" cy="2018481"/>
          </a:xfrm>
          <a:prstGeom prst="rect">
            <a:avLst/>
          </a:prstGeom>
        </p:spPr>
      </p:pic>
      <p:sp>
        <p:nvSpPr>
          <p:cNvPr id="33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2128920">
            <a:off x="8158771" y="4006998"/>
            <a:ext cx="883554" cy="574613"/>
          </a:xfrm>
          <a:custGeom>
            <a:avLst/>
            <a:gdLst>
              <a:gd name="connsiteX0" fmla="*/ 883553 w 883554"/>
              <a:gd name="connsiteY0" fmla="*/ 456771 h 574613"/>
              <a:gd name="connsiteX1" fmla="*/ 484255 w 883554"/>
              <a:gd name="connsiteY1" fmla="*/ 548537 h 574613"/>
              <a:gd name="connsiteX2" fmla="*/ 271862 w 883554"/>
              <a:gd name="connsiteY2" fmla="*/ 43826 h 574613"/>
              <a:gd name="connsiteX3" fmla="*/ 0 w 883554"/>
              <a:gd name="connsiteY3" fmla="*/ 59121 h 57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554" h="574613" extrusionOk="0">
                <a:moveTo>
                  <a:pt x="883553" y="456771"/>
                </a:moveTo>
                <a:cubicBezTo>
                  <a:pt x="725459" y="577963"/>
                  <a:pt x="626802" y="619619"/>
                  <a:pt x="484255" y="548537"/>
                </a:cubicBezTo>
                <a:cubicBezTo>
                  <a:pt x="330087" y="469223"/>
                  <a:pt x="365837" y="157476"/>
                  <a:pt x="271862" y="43826"/>
                </a:cubicBezTo>
                <a:cubicBezTo>
                  <a:pt x="158175" y="-83579"/>
                  <a:pt x="123506" y="61250"/>
                  <a:pt x="0" y="59121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70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4711352" y="1934876"/>
            <a:ext cx="5050642" cy="20848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SECNaskhArabic"/>
              </a:rPr>
              <a:t>إن من احترامك للآخرين هو من حُسن الخُلُق الذي أوصانا به الرسول صلى الله عليه و سلم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331101" y="1174702"/>
            <a:ext cx="3328780" cy="702141"/>
            <a:chOff x="1437356" y="1240018"/>
            <a:chExt cx="6927270" cy="70214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66250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94657" y="1480494"/>
              <a:ext cx="536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صغيرتي الحبيبة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4098" y="3413271"/>
            <a:ext cx="1884145" cy="2325729"/>
            <a:chOff x="10081280" y="2824975"/>
            <a:chExt cx="1884145" cy="232572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1280" y="2824975"/>
              <a:ext cx="1884145" cy="2325729"/>
              <a:chOff x="395817" y="4308237"/>
              <a:chExt cx="1884145" cy="23257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8293" y="4725751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86222" y="3821118"/>
              <a:ext cx="1557668" cy="107872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208641"/>
            <a:chOff x="7624954" y="1603531"/>
            <a:chExt cx="2244499" cy="220864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208641"/>
              <a:chOff x="2728686" y="1944914"/>
              <a:chExt cx="3055724" cy="300690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431411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1177" y="4784686"/>
            <a:ext cx="1166934" cy="2018481"/>
          </a:xfrm>
          <a:prstGeom prst="rect">
            <a:avLst/>
          </a:prstGeom>
        </p:spPr>
      </p:pic>
      <p:sp>
        <p:nvSpPr>
          <p:cNvPr id="33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2128920">
            <a:off x="8158771" y="4006998"/>
            <a:ext cx="883554" cy="574613"/>
          </a:xfrm>
          <a:custGeom>
            <a:avLst/>
            <a:gdLst>
              <a:gd name="connsiteX0" fmla="*/ 883553 w 883554"/>
              <a:gd name="connsiteY0" fmla="*/ 456771 h 574613"/>
              <a:gd name="connsiteX1" fmla="*/ 484255 w 883554"/>
              <a:gd name="connsiteY1" fmla="*/ 548537 h 574613"/>
              <a:gd name="connsiteX2" fmla="*/ 271862 w 883554"/>
              <a:gd name="connsiteY2" fmla="*/ 43826 h 574613"/>
              <a:gd name="connsiteX3" fmla="*/ 0 w 883554"/>
              <a:gd name="connsiteY3" fmla="*/ 59121 h 57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3554" h="574613" extrusionOk="0">
                <a:moveTo>
                  <a:pt x="883553" y="456771"/>
                </a:moveTo>
                <a:cubicBezTo>
                  <a:pt x="725459" y="577963"/>
                  <a:pt x="626802" y="619619"/>
                  <a:pt x="484255" y="548537"/>
                </a:cubicBezTo>
                <a:cubicBezTo>
                  <a:pt x="330087" y="469223"/>
                  <a:pt x="365837" y="157476"/>
                  <a:pt x="271862" y="43826"/>
                </a:cubicBezTo>
                <a:cubicBezTo>
                  <a:pt x="158175" y="-83579"/>
                  <a:pt x="123506" y="61250"/>
                  <a:pt x="0" y="59121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70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06986" y="1929216"/>
            <a:ext cx="1072586" cy="883404"/>
            <a:chOff x="1431943" y="2643419"/>
            <a:chExt cx="1105972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96490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062210" y="613902"/>
            <a:ext cx="2651687" cy="1222155"/>
            <a:chOff x="1437359" y="652943"/>
            <a:chExt cx="2651687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9" y="652943"/>
              <a:ext cx="2651687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85135" y="1264022"/>
              <a:ext cx="2003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إرشادات عامة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313712" y="2391805"/>
            <a:ext cx="4546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المدرسة بيتك الثاني فحافظي عليها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7" y="3457639"/>
            <a:ext cx="1887814" cy="2662430"/>
            <a:chOff x="10091414" y="2809145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4" y="2809145"/>
              <a:ext cx="1887814" cy="2662430"/>
              <a:chOff x="395816" y="4292850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50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1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49019" y="4008356"/>
              <a:ext cx="1336236" cy="925382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10439" y="2870770"/>
            <a:ext cx="1065680" cy="883404"/>
            <a:chOff x="1431943" y="2643419"/>
            <a:chExt cx="1098851" cy="883404"/>
          </a:xfrm>
        </p:grpSpPr>
        <p:sp>
          <p:nvSpPr>
            <p:cNvPr id="3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89369" y="2650194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981006" y="3357845"/>
            <a:ext cx="4994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الإصغاء لإجابة زميلتك يزيد من معلوماتك</a:t>
            </a:r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10439" y="3812717"/>
            <a:ext cx="1069133" cy="883405"/>
            <a:chOff x="1431943" y="2643418"/>
            <a:chExt cx="1102412" cy="883405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92930" y="2643418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238170" y="4299792"/>
            <a:ext cx="6740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 المعلمة تساعدك في فهم ما يصعب عليك ، فاسأليها باحترام دون خجل</a:t>
            </a: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28831" y="4699902"/>
            <a:ext cx="1038696" cy="883404"/>
            <a:chOff x="1431943" y="2643419"/>
            <a:chExt cx="1071027" cy="883404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61545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092964" y="5121641"/>
            <a:ext cx="466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الزميلات أخوات لك فتعاوني معهن</a:t>
            </a:r>
          </a:p>
        </p:txBody>
      </p:sp>
      <p:grpSp>
        <p:nvGrpSpPr>
          <p:cNvPr id="5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610438" y="5583307"/>
            <a:ext cx="1014860" cy="883404"/>
            <a:chOff x="1431943" y="2643419"/>
            <a:chExt cx="1046449" cy="883404"/>
          </a:xfrm>
        </p:grpSpPr>
        <p:sp>
          <p:nvSpPr>
            <p:cNvPr id="5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63169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36967" y="2674197"/>
              <a:ext cx="9414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050735" y="6005046"/>
            <a:ext cx="466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 المزاح في غرفة الصف غير لائق</a:t>
            </a:r>
          </a:p>
        </p:txBody>
      </p:sp>
      <p:sp>
        <p:nvSpPr>
          <p:cNvPr id="55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947953" y="1518600"/>
            <a:ext cx="2873524" cy="27361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6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238170" y="1513718"/>
            <a:ext cx="288670" cy="513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45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7" dur="200" fill="hold"/>
                                        <p:tgtEl>
                                          <p:spTgt spid="5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9" grpId="0"/>
      <p:bldP spid="47" grpId="0"/>
      <p:bldP spid="50" grpId="0"/>
      <p:bldP spid="54" grpId="0"/>
      <p:bldP spid="55" grpId="0" animBg="1"/>
      <p:bldP spid="5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E8934CCF-644C-4F3D-B2B2-0A9F61E98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9870"/>
            <a:ext cx="12192000" cy="8615487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A9B035-4367-461F-8DB4-974B9C8E609B}"/>
              </a:ext>
            </a:extLst>
          </p:cNvPr>
          <p:cNvSpPr/>
          <p:nvPr/>
        </p:nvSpPr>
        <p:spPr>
          <a:xfrm>
            <a:off x="2181736" y="118049"/>
            <a:ext cx="7211918" cy="4550490"/>
          </a:xfrm>
          <a:custGeom>
            <a:avLst/>
            <a:gdLst>
              <a:gd name="connsiteX0" fmla="*/ 3945440 w 7211918"/>
              <a:gd name="connsiteY0" fmla="*/ 0 h 4550490"/>
              <a:gd name="connsiteX1" fmla="*/ 5329342 w 7211918"/>
              <a:gd name="connsiteY1" fmla="*/ 550177 h 4550490"/>
              <a:gd name="connsiteX2" fmla="*/ 5408370 w 7211918"/>
              <a:gd name="connsiteY2" fmla="*/ 633633 h 4550490"/>
              <a:gd name="connsiteX3" fmla="*/ 5454892 w 7211918"/>
              <a:gd name="connsiteY3" fmla="*/ 635888 h 4550490"/>
              <a:gd name="connsiteX4" fmla="*/ 7211918 w 7211918"/>
              <a:gd name="connsiteY4" fmla="*/ 2504611 h 4550490"/>
              <a:gd name="connsiteX5" fmla="*/ 5254786 w 7211918"/>
              <a:gd name="connsiteY5" fmla="*/ 4383032 h 4550490"/>
              <a:gd name="connsiteX6" fmla="*/ 3870885 w 7211918"/>
              <a:gd name="connsiteY6" fmla="*/ 3832855 h 4550490"/>
              <a:gd name="connsiteX7" fmla="*/ 3791856 w 7211918"/>
              <a:gd name="connsiteY7" fmla="*/ 3749399 h 4550490"/>
              <a:gd name="connsiteX8" fmla="*/ 3745335 w 7211918"/>
              <a:gd name="connsiteY8" fmla="*/ 3747144 h 4550490"/>
              <a:gd name="connsiteX9" fmla="*/ 3579586 w 7211918"/>
              <a:gd name="connsiteY9" fmla="*/ 3722865 h 4550490"/>
              <a:gd name="connsiteX10" fmla="*/ 3467350 w 7211918"/>
              <a:gd name="connsiteY10" fmla="*/ 3866919 h 4550490"/>
              <a:gd name="connsiteX11" fmla="*/ 1957132 w 7211918"/>
              <a:gd name="connsiteY11" fmla="*/ 4550490 h 4550490"/>
              <a:gd name="connsiteX12" fmla="*/ 0 w 7211918"/>
              <a:gd name="connsiteY12" fmla="*/ 2672069 h 4550490"/>
              <a:gd name="connsiteX13" fmla="*/ 1957132 w 7211918"/>
              <a:gd name="connsiteY13" fmla="*/ 793648 h 4550490"/>
              <a:gd name="connsiteX14" fmla="*/ 2157238 w 7211918"/>
              <a:gd name="connsiteY14" fmla="*/ 803346 h 4550490"/>
              <a:gd name="connsiteX15" fmla="*/ 2322987 w 7211918"/>
              <a:gd name="connsiteY15" fmla="*/ 827625 h 4550490"/>
              <a:gd name="connsiteX16" fmla="*/ 2435222 w 7211918"/>
              <a:gd name="connsiteY16" fmla="*/ 683571 h 4550490"/>
              <a:gd name="connsiteX17" fmla="*/ 3945440 w 7211918"/>
              <a:gd name="connsiteY17" fmla="*/ 0 h 455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11918" h="4550490">
                <a:moveTo>
                  <a:pt x="3945440" y="0"/>
                </a:moveTo>
                <a:cubicBezTo>
                  <a:pt x="4485887" y="0"/>
                  <a:pt x="4975170" y="210250"/>
                  <a:pt x="5329342" y="550177"/>
                </a:cubicBezTo>
                <a:lnTo>
                  <a:pt x="5408370" y="633633"/>
                </a:lnTo>
                <a:lnTo>
                  <a:pt x="5454892" y="635888"/>
                </a:lnTo>
                <a:cubicBezTo>
                  <a:pt x="6441787" y="732082"/>
                  <a:pt x="7211918" y="1532027"/>
                  <a:pt x="7211918" y="2504611"/>
                </a:cubicBezTo>
                <a:cubicBezTo>
                  <a:pt x="7211918" y="3542034"/>
                  <a:pt x="6335680" y="4383032"/>
                  <a:pt x="5254786" y="4383032"/>
                </a:cubicBezTo>
                <a:cubicBezTo>
                  <a:pt x="4714339" y="4383032"/>
                  <a:pt x="4225056" y="4172783"/>
                  <a:pt x="3870885" y="3832855"/>
                </a:cubicBezTo>
                <a:lnTo>
                  <a:pt x="3791856" y="3749399"/>
                </a:lnTo>
                <a:lnTo>
                  <a:pt x="3745335" y="3747144"/>
                </a:lnTo>
                <a:lnTo>
                  <a:pt x="3579586" y="3722865"/>
                </a:lnTo>
                <a:lnTo>
                  <a:pt x="3467350" y="3866919"/>
                </a:lnTo>
                <a:cubicBezTo>
                  <a:pt x="3108384" y="4284393"/>
                  <a:pt x="2565135" y="4550490"/>
                  <a:pt x="1957132" y="4550490"/>
                </a:cubicBezTo>
                <a:cubicBezTo>
                  <a:pt x="876238" y="4550490"/>
                  <a:pt x="0" y="3709492"/>
                  <a:pt x="0" y="2672069"/>
                </a:cubicBezTo>
                <a:cubicBezTo>
                  <a:pt x="0" y="1634646"/>
                  <a:pt x="876238" y="793648"/>
                  <a:pt x="1957132" y="793648"/>
                </a:cubicBezTo>
                <a:cubicBezTo>
                  <a:pt x="2024688" y="793648"/>
                  <a:pt x="2091445" y="796933"/>
                  <a:pt x="2157238" y="803346"/>
                </a:cubicBezTo>
                <a:lnTo>
                  <a:pt x="2322987" y="827625"/>
                </a:lnTo>
                <a:lnTo>
                  <a:pt x="2435222" y="683571"/>
                </a:lnTo>
                <a:cubicBezTo>
                  <a:pt x="2794189" y="266097"/>
                  <a:pt x="3337437" y="0"/>
                  <a:pt x="3945440" y="0"/>
                </a:cubicBez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52C549-C83F-4424-8009-11AAD2102274}"/>
              </a:ext>
            </a:extLst>
          </p:cNvPr>
          <p:cNvSpPr/>
          <p:nvPr/>
        </p:nvSpPr>
        <p:spPr>
          <a:xfrm flipH="1">
            <a:off x="8021956" y="1512464"/>
            <a:ext cx="1091491" cy="815801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046560F-4FA5-44B2-B759-322114DAFCDB}"/>
              </a:ext>
            </a:extLst>
          </p:cNvPr>
          <p:cNvSpPr/>
          <p:nvPr/>
        </p:nvSpPr>
        <p:spPr>
          <a:xfrm flipH="1">
            <a:off x="3031660" y="1124697"/>
            <a:ext cx="1145345" cy="856052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756FFFF-E2F1-40B9-A1B7-5ED9FC0F92F5}"/>
              </a:ext>
            </a:extLst>
          </p:cNvPr>
          <p:cNvSpPr/>
          <p:nvPr/>
        </p:nvSpPr>
        <p:spPr>
          <a:xfrm flipH="1">
            <a:off x="7813671" y="3701680"/>
            <a:ext cx="668857" cy="499916"/>
          </a:xfrm>
          <a:custGeom>
            <a:avLst/>
            <a:gdLst>
              <a:gd name="connsiteX0" fmla="*/ 361078 w 3587261"/>
              <a:gd name="connsiteY0" fmla="*/ 0 h 2166424"/>
              <a:gd name="connsiteX1" fmla="*/ 2846356 w 3587261"/>
              <a:gd name="connsiteY1" fmla="*/ 0 h 2166424"/>
              <a:gd name="connsiteX2" fmla="*/ 2846366 w 3587261"/>
              <a:gd name="connsiteY2" fmla="*/ 1 h 2166424"/>
              <a:gd name="connsiteX3" fmla="*/ 3290683 w 3587261"/>
              <a:gd name="connsiteY3" fmla="*/ 1 h 2166424"/>
              <a:gd name="connsiteX4" fmla="*/ 3587261 w 3587261"/>
              <a:gd name="connsiteY4" fmla="*/ 296579 h 2166424"/>
              <a:gd name="connsiteX5" fmla="*/ 3587261 w 3587261"/>
              <a:gd name="connsiteY5" fmla="*/ 1145363 h 2166424"/>
              <a:gd name="connsiteX6" fmla="*/ 3290683 w 3587261"/>
              <a:gd name="connsiteY6" fmla="*/ 1441941 h 2166424"/>
              <a:gd name="connsiteX7" fmla="*/ 1464196 w 3587261"/>
              <a:gd name="connsiteY7" fmla="*/ 1441941 h 2166424"/>
              <a:gd name="connsiteX8" fmla="*/ 1404425 w 3587261"/>
              <a:gd name="connsiteY8" fmla="*/ 1435916 h 2166424"/>
              <a:gd name="connsiteX9" fmla="*/ 1401170 w 3587261"/>
              <a:gd name="connsiteY9" fmla="*/ 1434905 h 2166424"/>
              <a:gd name="connsiteX10" fmla="*/ 1202787 w 3587261"/>
              <a:gd name="connsiteY10" fmla="*/ 1434905 h 2166424"/>
              <a:gd name="connsiteX11" fmla="*/ 815926 w 3587261"/>
              <a:gd name="connsiteY11" fmla="*/ 1821766 h 2166424"/>
              <a:gd name="connsiteX12" fmla="*/ 986490 w 3587261"/>
              <a:gd name="connsiteY12" fmla="*/ 2142557 h 2166424"/>
              <a:gd name="connsiteX13" fmla="*/ 1030461 w 3587261"/>
              <a:gd name="connsiteY13" fmla="*/ 2166424 h 2166424"/>
              <a:gd name="connsiteX14" fmla="*/ 361078 w 3587261"/>
              <a:gd name="connsiteY14" fmla="*/ 2166424 h 2166424"/>
              <a:gd name="connsiteX15" fmla="*/ 0 w 3587261"/>
              <a:gd name="connsiteY15" fmla="*/ 1805346 h 2166424"/>
              <a:gd name="connsiteX16" fmla="*/ 0 w 3587261"/>
              <a:gd name="connsiteY16" fmla="*/ 361078 h 2166424"/>
              <a:gd name="connsiteX17" fmla="*/ 361078 w 3587261"/>
              <a:gd name="connsiteY17" fmla="*/ 0 h 216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87261" h="2166424">
                <a:moveTo>
                  <a:pt x="361078" y="0"/>
                </a:moveTo>
                <a:lnTo>
                  <a:pt x="2846356" y="0"/>
                </a:lnTo>
                <a:lnTo>
                  <a:pt x="2846366" y="1"/>
                </a:lnTo>
                <a:lnTo>
                  <a:pt x="3290683" y="1"/>
                </a:lnTo>
                <a:cubicBezTo>
                  <a:pt x="3454479" y="1"/>
                  <a:pt x="3587261" y="132783"/>
                  <a:pt x="3587261" y="296579"/>
                </a:cubicBezTo>
                <a:lnTo>
                  <a:pt x="3587261" y="1145363"/>
                </a:lnTo>
                <a:cubicBezTo>
                  <a:pt x="3587261" y="1309159"/>
                  <a:pt x="3454479" y="1441941"/>
                  <a:pt x="3290683" y="1441941"/>
                </a:cubicBezTo>
                <a:lnTo>
                  <a:pt x="1464196" y="1441941"/>
                </a:lnTo>
                <a:cubicBezTo>
                  <a:pt x="1443722" y="1441941"/>
                  <a:pt x="1423732" y="1439866"/>
                  <a:pt x="1404425" y="1435916"/>
                </a:cubicBezTo>
                <a:lnTo>
                  <a:pt x="1401170" y="1434905"/>
                </a:lnTo>
                <a:lnTo>
                  <a:pt x="1202787" y="1434905"/>
                </a:lnTo>
                <a:cubicBezTo>
                  <a:pt x="989130" y="1434905"/>
                  <a:pt x="815926" y="1608109"/>
                  <a:pt x="815926" y="1821766"/>
                </a:cubicBezTo>
                <a:cubicBezTo>
                  <a:pt x="815926" y="1955302"/>
                  <a:pt x="883584" y="2073035"/>
                  <a:pt x="986490" y="2142557"/>
                </a:cubicBezTo>
                <a:lnTo>
                  <a:pt x="1030461" y="2166424"/>
                </a:lnTo>
                <a:lnTo>
                  <a:pt x="361078" y="2166424"/>
                </a:lnTo>
                <a:cubicBezTo>
                  <a:pt x="161660" y="2166424"/>
                  <a:pt x="0" y="2004764"/>
                  <a:pt x="0" y="1805346"/>
                </a:cubicBezTo>
                <a:lnTo>
                  <a:pt x="0" y="361078"/>
                </a:lnTo>
                <a:cubicBezTo>
                  <a:pt x="0" y="161660"/>
                  <a:pt x="161660" y="0"/>
                  <a:pt x="361078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A20A6F-E60D-438B-999C-78A825448A44}"/>
              </a:ext>
            </a:extLst>
          </p:cNvPr>
          <p:cNvGrpSpPr/>
          <p:nvPr/>
        </p:nvGrpSpPr>
        <p:grpSpPr>
          <a:xfrm>
            <a:off x="4443046" y="534572"/>
            <a:ext cx="3406726" cy="2546252"/>
            <a:chOff x="4443046" y="534572"/>
            <a:chExt cx="3406726" cy="254625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C9AB9CD-839A-44E4-8046-6DC38B5C352F}"/>
                </a:ext>
              </a:extLst>
            </p:cNvPr>
            <p:cNvSpPr/>
            <p:nvPr/>
          </p:nvSpPr>
          <p:spPr>
            <a:xfrm>
              <a:off x="4443046" y="534572"/>
              <a:ext cx="3406726" cy="2546252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3503AC6-6D62-4E65-9D00-914AC45AC514}"/>
                </a:ext>
              </a:extLst>
            </p:cNvPr>
            <p:cNvSpPr txBox="1"/>
            <p:nvPr/>
          </p:nvSpPr>
          <p:spPr>
            <a:xfrm>
              <a:off x="4493553" y="640003"/>
              <a:ext cx="795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040B22-7C3F-4CD7-9574-3A202C482F99}"/>
                </a:ext>
              </a:extLst>
            </p:cNvPr>
            <p:cNvSpPr txBox="1"/>
            <p:nvPr/>
          </p:nvSpPr>
          <p:spPr>
            <a:xfrm>
              <a:off x="5162843" y="893864"/>
              <a:ext cx="2500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تعاملي في مدرستي 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167114-3B7E-4CAB-A96F-84D094C83F86}"/>
                </a:ext>
              </a:extLst>
            </p:cNvPr>
            <p:cNvSpPr txBox="1"/>
            <p:nvPr/>
          </p:nvSpPr>
          <p:spPr>
            <a:xfrm>
              <a:off x="4611533" y="1555701"/>
              <a:ext cx="3169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لم نذهب كل يوم للمدرسة ؟</a:t>
              </a:r>
              <a:endParaRPr lang="en-US" sz="2400" b="1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95EAF5B-94F2-41A1-8A8C-98FA60442AA8}"/>
              </a:ext>
            </a:extLst>
          </p:cNvPr>
          <p:cNvGrpSpPr/>
          <p:nvPr/>
        </p:nvGrpSpPr>
        <p:grpSpPr>
          <a:xfrm>
            <a:off x="7112528" y="2560321"/>
            <a:ext cx="2000920" cy="1491301"/>
            <a:chOff x="7112528" y="2560321"/>
            <a:chExt cx="2000920" cy="14913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33EAB65-7568-4FA1-8BC4-11173751FEE1}"/>
                </a:ext>
              </a:extLst>
            </p:cNvPr>
            <p:cNvSpPr/>
            <p:nvPr/>
          </p:nvSpPr>
          <p:spPr>
            <a:xfrm>
              <a:off x="7118179" y="2560321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40C2120-BFAC-4A8F-B5D4-E4E9C1EF15C9}"/>
                </a:ext>
              </a:extLst>
            </p:cNvPr>
            <p:cNvSpPr txBox="1"/>
            <p:nvPr/>
          </p:nvSpPr>
          <p:spPr>
            <a:xfrm>
              <a:off x="7112528" y="2576007"/>
              <a:ext cx="6688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38D3461-7216-4AFC-8CB9-0B155AC8B7F6}"/>
                </a:ext>
              </a:extLst>
            </p:cNvPr>
            <p:cNvSpPr txBox="1"/>
            <p:nvPr/>
          </p:nvSpPr>
          <p:spPr>
            <a:xfrm>
              <a:off x="7513616" y="2678262"/>
              <a:ext cx="1587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5AE94B7-8643-42A1-84A4-C5EBFBB991CA}"/>
                </a:ext>
              </a:extLst>
            </p:cNvPr>
            <p:cNvSpPr txBox="1"/>
            <p:nvPr/>
          </p:nvSpPr>
          <p:spPr>
            <a:xfrm>
              <a:off x="7547874" y="2620811"/>
              <a:ext cx="15655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لنتعلم فيها ما ينفعنا و يفيدنا في مستقبلنا </a:t>
              </a:r>
              <a:endParaRPr lang="en-US" b="1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26DA3-EC55-42E5-9BD6-ECB8C3538E90}"/>
              </a:ext>
            </a:extLst>
          </p:cNvPr>
          <p:cNvGrpSpPr/>
          <p:nvPr/>
        </p:nvGrpSpPr>
        <p:grpSpPr>
          <a:xfrm>
            <a:off x="2181737" y="2117120"/>
            <a:ext cx="2069847" cy="1510127"/>
            <a:chOff x="2181737" y="2117120"/>
            <a:chExt cx="2069847" cy="151012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71A679D-F41A-4794-83BE-83CC7ABF07C7}"/>
                </a:ext>
              </a:extLst>
            </p:cNvPr>
            <p:cNvSpPr/>
            <p:nvPr/>
          </p:nvSpPr>
          <p:spPr>
            <a:xfrm>
              <a:off x="2181737" y="2135946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D6D44C0-EBE1-4EC5-9DBD-215056A2C648}"/>
                </a:ext>
              </a:extLst>
            </p:cNvPr>
            <p:cNvSpPr txBox="1"/>
            <p:nvPr/>
          </p:nvSpPr>
          <p:spPr>
            <a:xfrm>
              <a:off x="2184019" y="2117120"/>
              <a:ext cx="6688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89312F-6EB0-4544-A2E5-20718B6F4CC9}"/>
                </a:ext>
              </a:extLst>
            </p:cNvPr>
            <p:cNvSpPr txBox="1"/>
            <p:nvPr/>
          </p:nvSpPr>
          <p:spPr>
            <a:xfrm>
              <a:off x="2585107" y="2219375"/>
              <a:ext cx="1587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9FAF1E-FA7F-4771-A2C0-B1DB220ABB7E}"/>
                </a:ext>
              </a:extLst>
            </p:cNvPr>
            <p:cNvSpPr txBox="1"/>
            <p:nvPr/>
          </p:nvSpPr>
          <p:spPr>
            <a:xfrm>
              <a:off x="2248381" y="2363246"/>
              <a:ext cx="2003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مدرستي فيها</a:t>
              </a:r>
            </a:p>
            <a:p>
              <a:pPr algn="ctr"/>
              <a:r>
                <a:rPr lang="ar-SY" b="1" dirty="0"/>
                <a:t> معلماتي و زميلاتي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F454537-1470-4DFF-B2B2-7B807833C32C}"/>
              </a:ext>
            </a:extLst>
          </p:cNvPr>
          <p:cNvGrpSpPr/>
          <p:nvPr/>
        </p:nvGrpSpPr>
        <p:grpSpPr>
          <a:xfrm>
            <a:off x="2807677" y="3256591"/>
            <a:ext cx="2007880" cy="1537103"/>
            <a:chOff x="2807677" y="3256591"/>
            <a:chExt cx="2007880" cy="153710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85642EF-662E-45DF-B5C4-506970FD4D14}"/>
                </a:ext>
              </a:extLst>
            </p:cNvPr>
            <p:cNvSpPr/>
            <p:nvPr/>
          </p:nvSpPr>
          <p:spPr>
            <a:xfrm flipH="1">
              <a:off x="2807677" y="3302393"/>
              <a:ext cx="1995268" cy="1491301"/>
            </a:xfrm>
            <a:custGeom>
              <a:avLst/>
              <a:gdLst>
                <a:gd name="connsiteX0" fmla="*/ 361078 w 3587261"/>
                <a:gd name="connsiteY0" fmla="*/ 0 h 2166424"/>
                <a:gd name="connsiteX1" fmla="*/ 2846356 w 3587261"/>
                <a:gd name="connsiteY1" fmla="*/ 0 h 2166424"/>
                <a:gd name="connsiteX2" fmla="*/ 2846366 w 3587261"/>
                <a:gd name="connsiteY2" fmla="*/ 1 h 2166424"/>
                <a:gd name="connsiteX3" fmla="*/ 3290683 w 3587261"/>
                <a:gd name="connsiteY3" fmla="*/ 1 h 2166424"/>
                <a:gd name="connsiteX4" fmla="*/ 3587261 w 3587261"/>
                <a:gd name="connsiteY4" fmla="*/ 296579 h 2166424"/>
                <a:gd name="connsiteX5" fmla="*/ 3587261 w 3587261"/>
                <a:gd name="connsiteY5" fmla="*/ 1145363 h 2166424"/>
                <a:gd name="connsiteX6" fmla="*/ 3290683 w 3587261"/>
                <a:gd name="connsiteY6" fmla="*/ 1441941 h 2166424"/>
                <a:gd name="connsiteX7" fmla="*/ 1464196 w 3587261"/>
                <a:gd name="connsiteY7" fmla="*/ 1441941 h 2166424"/>
                <a:gd name="connsiteX8" fmla="*/ 1404425 w 3587261"/>
                <a:gd name="connsiteY8" fmla="*/ 1435916 h 2166424"/>
                <a:gd name="connsiteX9" fmla="*/ 1401170 w 3587261"/>
                <a:gd name="connsiteY9" fmla="*/ 1434905 h 2166424"/>
                <a:gd name="connsiteX10" fmla="*/ 1202787 w 3587261"/>
                <a:gd name="connsiteY10" fmla="*/ 1434905 h 2166424"/>
                <a:gd name="connsiteX11" fmla="*/ 815926 w 3587261"/>
                <a:gd name="connsiteY11" fmla="*/ 1821766 h 2166424"/>
                <a:gd name="connsiteX12" fmla="*/ 986490 w 3587261"/>
                <a:gd name="connsiteY12" fmla="*/ 2142557 h 2166424"/>
                <a:gd name="connsiteX13" fmla="*/ 1030461 w 3587261"/>
                <a:gd name="connsiteY13" fmla="*/ 2166424 h 2166424"/>
                <a:gd name="connsiteX14" fmla="*/ 361078 w 3587261"/>
                <a:gd name="connsiteY14" fmla="*/ 2166424 h 2166424"/>
                <a:gd name="connsiteX15" fmla="*/ 0 w 3587261"/>
                <a:gd name="connsiteY15" fmla="*/ 1805346 h 2166424"/>
                <a:gd name="connsiteX16" fmla="*/ 0 w 3587261"/>
                <a:gd name="connsiteY16" fmla="*/ 361078 h 2166424"/>
                <a:gd name="connsiteX17" fmla="*/ 361078 w 3587261"/>
                <a:gd name="connsiteY17" fmla="*/ 0 h 21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7261" h="2166424">
                  <a:moveTo>
                    <a:pt x="361078" y="0"/>
                  </a:moveTo>
                  <a:lnTo>
                    <a:pt x="2846356" y="0"/>
                  </a:lnTo>
                  <a:lnTo>
                    <a:pt x="2846366" y="1"/>
                  </a:lnTo>
                  <a:lnTo>
                    <a:pt x="3290683" y="1"/>
                  </a:lnTo>
                  <a:cubicBezTo>
                    <a:pt x="3454479" y="1"/>
                    <a:pt x="3587261" y="132783"/>
                    <a:pt x="3587261" y="296579"/>
                  </a:cubicBezTo>
                  <a:lnTo>
                    <a:pt x="3587261" y="1145363"/>
                  </a:lnTo>
                  <a:cubicBezTo>
                    <a:pt x="3587261" y="1309159"/>
                    <a:pt x="3454479" y="1441941"/>
                    <a:pt x="3290683" y="1441941"/>
                  </a:cubicBezTo>
                  <a:lnTo>
                    <a:pt x="1464196" y="1441941"/>
                  </a:lnTo>
                  <a:cubicBezTo>
                    <a:pt x="1443722" y="1441941"/>
                    <a:pt x="1423732" y="1439866"/>
                    <a:pt x="1404425" y="1435916"/>
                  </a:cubicBezTo>
                  <a:lnTo>
                    <a:pt x="1401170" y="1434905"/>
                  </a:lnTo>
                  <a:lnTo>
                    <a:pt x="1202787" y="1434905"/>
                  </a:lnTo>
                  <a:cubicBezTo>
                    <a:pt x="989130" y="1434905"/>
                    <a:pt x="815926" y="1608109"/>
                    <a:pt x="815926" y="1821766"/>
                  </a:cubicBezTo>
                  <a:cubicBezTo>
                    <a:pt x="815926" y="1955302"/>
                    <a:pt x="883584" y="2073035"/>
                    <a:pt x="986490" y="2142557"/>
                  </a:cubicBezTo>
                  <a:lnTo>
                    <a:pt x="1030461" y="2166424"/>
                  </a:lnTo>
                  <a:lnTo>
                    <a:pt x="361078" y="2166424"/>
                  </a:lnTo>
                  <a:cubicBezTo>
                    <a:pt x="161660" y="2166424"/>
                    <a:pt x="0" y="2004764"/>
                    <a:pt x="0" y="1805346"/>
                  </a:cubicBezTo>
                  <a:lnTo>
                    <a:pt x="0" y="361078"/>
                  </a:lnTo>
                  <a:cubicBezTo>
                    <a:pt x="0" y="161660"/>
                    <a:pt x="161660" y="0"/>
                    <a:pt x="361078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4A48528-7734-4CF1-A9F5-B7BA09209B74}"/>
                </a:ext>
              </a:extLst>
            </p:cNvPr>
            <p:cNvSpPr txBox="1"/>
            <p:nvPr/>
          </p:nvSpPr>
          <p:spPr>
            <a:xfrm>
              <a:off x="2814637" y="3256591"/>
              <a:ext cx="66885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011042-AEAB-4618-972D-2DAEC88A1DEA}"/>
                </a:ext>
              </a:extLst>
            </p:cNvPr>
            <p:cNvSpPr txBox="1"/>
            <p:nvPr/>
          </p:nvSpPr>
          <p:spPr>
            <a:xfrm>
              <a:off x="3215725" y="3358846"/>
              <a:ext cx="15872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26DB9E-3C8A-4767-82D0-FB81A3A4FC08}"/>
                </a:ext>
              </a:extLst>
            </p:cNvPr>
            <p:cNvSpPr txBox="1"/>
            <p:nvPr/>
          </p:nvSpPr>
          <p:spPr>
            <a:xfrm>
              <a:off x="3249983" y="3626786"/>
              <a:ext cx="1565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b="1" dirty="0"/>
                <a:t>أحبّ معلماتي</a:t>
              </a:r>
            </a:p>
            <a:p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B20C1BE-485D-49E0-B186-224F90B01BBE}"/>
              </a:ext>
            </a:extLst>
          </p:cNvPr>
          <p:cNvGrpSpPr/>
          <p:nvPr/>
        </p:nvGrpSpPr>
        <p:grpSpPr>
          <a:xfrm>
            <a:off x="5162843" y="2560321"/>
            <a:ext cx="2790269" cy="4297680"/>
            <a:chOff x="5162843" y="2560321"/>
            <a:chExt cx="2790269" cy="4297680"/>
          </a:xfrm>
        </p:grpSpPr>
        <p:sp>
          <p:nvSpPr>
            <p:cNvPr id="7" name="Rectangle: Top Corners Rounded 6">
              <a:extLst>
                <a:ext uri="{FF2B5EF4-FFF2-40B4-BE49-F238E27FC236}">
                  <a16:creationId xmlns:a16="http://schemas.microsoft.com/office/drawing/2014/main" id="{9A032334-2C10-4EAE-BD7C-30691D3FB900}"/>
                </a:ext>
              </a:extLst>
            </p:cNvPr>
            <p:cNvSpPr/>
            <p:nvPr/>
          </p:nvSpPr>
          <p:spPr>
            <a:xfrm>
              <a:off x="5162843" y="2560321"/>
              <a:ext cx="2154847" cy="4297680"/>
            </a:xfrm>
            <a:custGeom>
              <a:avLst/>
              <a:gdLst>
                <a:gd name="connsiteX0" fmla="*/ 264947 w 1589650"/>
                <a:gd name="connsiteY0" fmla="*/ 0 h 4058529"/>
                <a:gd name="connsiteX1" fmla="*/ 1324703 w 1589650"/>
                <a:gd name="connsiteY1" fmla="*/ 0 h 4058529"/>
                <a:gd name="connsiteX2" fmla="*/ 1589650 w 1589650"/>
                <a:gd name="connsiteY2" fmla="*/ 264947 h 4058529"/>
                <a:gd name="connsiteX3" fmla="*/ 1589650 w 1589650"/>
                <a:gd name="connsiteY3" fmla="*/ 4058529 h 4058529"/>
                <a:gd name="connsiteX4" fmla="*/ 1589650 w 1589650"/>
                <a:gd name="connsiteY4" fmla="*/ 4058529 h 4058529"/>
                <a:gd name="connsiteX5" fmla="*/ 0 w 1589650"/>
                <a:gd name="connsiteY5" fmla="*/ 4058529 h 4058529"/>
                <a:gd name="connsiteX6" fmla="*/ 0 w 1589650"/>
                <a:gd name="connsiteY6" fmla="*/ 4058529 h 4058529"/>
                <a:gd name="connsiteX7" fmla="*/ 0 w 1589650"/>
                <a:gd name="connsiteY7" fmla="*/ 264947 h 4058529"/>
                <a:gd name="connsiteX8" fmla="*/ 264947 w 1589650"/>
                <a:gd name="connsiteY8" fmla="*/ 0 h 4058529"/>
                <a:gd name="connsiteX0" fmla="*/ 381211 w 1705914"/>
                <a:gd name="connsiteY0" fmla="*/ 0 h 4058529"/>
                <a:gd name="connsiteX1" fmla="*/ 1440967 w 1705914"/>
                <a:gd name="connsiteY1" fmla="*/ 0 h 4058529"/>
                <a:gd name="connsiteX2" fmla="*/ 1705914 w 1705914"/>
                <a:gd name="connsiteY2" fmla="*/ 264947 h 4058529"/>
                <a:gd name="connsiteX3" fmla="*/ 1705914 w 1705914"/>
                <a:gd name="connsiteY3" fmla="*/ 4058529 h 4058529"/>
                <a:gd name="connsiteX4" fmla="*/ 1705914 w 1705914"/>
                <a:gd name="connsiteY4" fmla="*/ 4058529 h 4058529"/>
                <a:gd name="connsiteX5" fmla="*/ 116264 w 1705914"/>
                <a:gd name="connsiteY5" fmla="*/ 4058529 h 4058529"/>
                <a:gd name="connsiteX6" fmla="*/ 0 w 1705914"/>
                <a:gd name="connsiteY6" fmla="*/ 4058529 h 4058529"/>
                <a:gd name="connsiteX7" fmla="*/ 116264 w 1705914"/>
                <a:gd name="connsiteY7" fmla="*/ 264947 h 4058529"/>
                <a:gd name="connsiteX8" fmla="*/ 381211 w 1705914"/>
                <a:gd name="connsiteY8" fmla="*/ 0 h 4058529"/>
                <a:gd name="connsiteX0" fmla="*/ 462910 w 1787613"/>
                <a:gd name="connsiteY0" fmla="*/ 0 h 4058529"/>
                <a:gd name="connsiteX1" fmla="*/ 1522666 w 1787613"/>
                <a:gd name="connsiteY1" fmla="*/ 0 h 4058529"/>
                <a:gd name="connsiteX2" fmla="*/ 1787613 w 1787613"/>
                <a:gd name="connsiteY2" fmla="*/ 264947 h 4058529"/>
                <a:gd name="connsiteX3" fmla="*/ 1787613 w 1787613"/>
                <a:gd name="connsiteY3" fmla="*/ 4058529 h 4058529"/>
                <a:gd name="connsiteX4" fmla="*/ 1787613 w 1787613"/>
                <a:gd name="connsiteY4" fmla="*/ 4058529 h 4058529"/>
                <a:gd name="connsiteX5" fmla="*/ 197963 w 1787613"/>
                <a:gd name="connsiteY5" fmla="*/ 4058529 h 4058529"/>
                <a:gd name="connsiteX6" fmla="*/ 0 w 1787613"/>
                <a:gd name="connsiteY6" fmla="*/ 4058529 h 4058529"/>
                <a:gd name="connsiteX7" fmla="*/ 197963 w 1787613"/>
                <a:gd name="connsiteY7" fmla="*/ 264947 h 4058529"/>
                <a:gd name="connsiteX8" fmla="*/ 462910 w 1787613"/>
                <a:gd name="connsiteY8" fmla="*/ 0 h 4058529"/>
                <a:gd name="connsiteX0" fmla="*/ 462910 w 1919588"/>
                <a:gd name="connsiteY0" fmla="*/ 0 h 4058529"/>
                <a:gd name="connsiteX1" fmla="*/ 1522666 w 1919588"/>
                <a:gd name="connsiteY1" fmla="*/ 0 h 4058529"/>
                <a:gd name="connsiteX2" fmla="*/ 1787613 w 1919588"/>
                <a:gd name="connsiteY2" fmla="*/ 264947 h 4058529"/>
                <a:gd name="connsiteX3" fmla="*/ 1787613 w 1919588"/>
                <a:gd name="connsiteY3" fmla="*/ 4058529 h 4058529"/>
                <a:gd name="connsiteX4" fmla="*/ 1919588 w 1919588"/>
                <a:gd name="connsiteY4" fmla="*/ 4055387 h 4058529"/>
                <a:gd name="connsiteX5" fmla="*/ 197963 w 1919588"/>
                <a:gd name="connsiteY5" fmla="*/ 4058529 h 4058529"/>
                <a:gd name="connsiteX6" fmla="*/ 0 w 1919588"/>
                <a:gd name="connsiteY6" fmla="*/ 4058529 h 4058529"/>
                <a:gd name="connsiteX7" fmla="*/ 197963 w 1919588"/>
                <a:gd name="connsiteY7" fmla="*/ 264947 h 4058529"/>
                <a:gd name="connsiteX8" fmla="*/ 462910 w 1919588"/>
                <a:gd name="connsiteY8" fmla="*/ 0 h 4058529"/>
                <a:gd name="connsiteX0" fmla="*/ 462910 w 1787613"/>
                <a:gd name="connsiteY0" fmla="*/ 0 h 4058529"/>
                <a:gd name="connsiteX1" fmla="*/ 1522666 w 1787613"/>
                <a:gd name="connsiteY1" fmla="*/ 0 h 4058529"/>
                <a:gd name="connsiteX2" fmla="*/ 1787613 w 1787613"/>
                <a:gd name="connsiteY2" fmla="*/ 264947 h 4058529"/>
                <a:gd name="connsiteX3" fmla="*/ 1787613 w 1787613"/>
                <a:gd name="connsiteY3" fmla="*/ 4058529 h 4058529"/>
                <a:gd name="connsiteX4" fmla="*/ 197963 w 1787613"/>
                <a:gd name="connsiteY4" fmla="*/ 4058529 h 4058529"/>
                <a:gd name="connsiteX5" fmla="*/ 0 w 1787613"/>
                <a:gd name="connsiteY5" fmla="*/ 4058529 h 4058529"/>
                <a:gd name="connsiteX6" fmla="*/ 197963 w 1787613"/>
                <a:gd name="connsiteY6" fmla="*/ 264947 h 4058529"/>
                <a:gd name="connsiteX7" fmla="*/ 462910 w 1787613"/>
                <a:gd name="connsiteY7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197963 w 1951011"/>
                <a:gd name="connsiteY4" fmla="*/ 4058529 h 4058529"/>
                <a:gd name="connsiteX5" fmla="*/ 0 w 1951011"/>
                <a:gd name="connsiteY5" fmla="*/ 4058529 h 4058529"/>
                <a:gd name="connsiteX6" fmla="*/ 197963 w 1951011"/>
                <a:gd name="connsiteY6" fmla="*/ 264947 h 4058529"/>
                <a:gd name="connsiteX7" fmla="*/ 462910 w 1951011"/>
                <a:gd name="connsiteY7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462910 w 1951011"/>
                <a:gd name="connsiteY0" fmla="*/ 0 h 4058529"/>
                <a:gd name="connsiteX1" fmla="*/ 1522666 w 1951011"/>
                <a:gd name="connsiteY1" fmla="*/ 0 h 4058529"/>
                <a:gd name="connsiteX2" fmla="*/ 1787613 w 1951011"/>
                <a:gd name="connsiteY2" fmla="*/ 264947 h 4058529"/>
                <a:gd name="connsiteX3" fmla="*/ 1951011 w 1951011"/>
                <a:gd name="connsiteY3" fmla="*/ 4058529 h 4058529"/>
                <a:gd name="connsiteX4" fmla="*/ 0 w 1951011"/>
                <a:gd name="connsiteY4" fmla="*/ 4058529 h 4058529"/>
                <a:gd name="connsiteX5" fmla="*/ 197963 w 1951011"/>
                <a:gd name="connsiteY5" fmla="*/ 264947 h 4058529"/>
                <a:gd name="connsiteX6" fmla="*/ 462910 w 1951011"/>
                <a:gd name="connsiteY6" fmla="*/ 0 h 4058529"/>
                <a:gd name="connsiteX0" fmla="*/ 702061 w 2190162"/>
                <a:gd name="connsiteY0" fmla="*/ 0 h 4058529"/>
                <a:gd name="connsiteX1" fmla="*/ 1761817 w 2190162"/>
                <a:gd name="connsiteY1" fmla="*/ 0 h 4058529"/>
                <a:gd name="connsiteX2" fmla="*/ 2026764 w 2190162"/>
                <a:gd name="connsiteY2" fmla="*/ 264947 h 4058529"/>
                <a:gd name="connsiteX3" fmla="*/ 2190162 w 2190162"/>
                <a:gd name="connsiteY3" fmla="*/ 4058529 h 4058529"/>
                <a:gd name="connsiteX4" fmla="*/ 0 w 2190162"/>
                <a:gd name="connsiteY4" fmla="*/ 4030394 h 4058529"/>
                <a:gd name="connsiteX5" fmla="*/ 437114 w 2190162"/>
                <a:gd name="connsiteY5" fmla="*/ 264947 h 4058529"/>
                <a:gd name="connsiteX6" fmla="*/ 702061 w 2190162"/>
                <a:gd name="connsiteY6" fmla="*/ 0 h 4058529"/>
                <a:gd name="connsiteX0" fmla="*/ 702061 w 2190162"/>
                <a:gd name="connsiteY0" fmla="*/ 0 h 4058529"/>
                <a:gd name="connsiteX1" fmla="*/ 1761817 w 2190162"/>
                <a:gd name="connsiteY1" fmla="*/ 0 h 4058529"/>
                <a:gd name="connsiteX2" fmla="*/ 2026764 w 2190162"/>
                <a:gd name="connsiteY2" fmla="*/ 264947 h 4058529"/>
                <a:gd name="connsiteX3" fmla="*/ 2190162 w 2190162"/>
                <a:gd name="connsiteY3" fmla="*/ 4058529 h 4058529"/>
                <a:gd name="connsiteX4" fmla="*/ 0 w 2190162"/>
                <a:gd name="connsiteY4" fmla="*/ 4030394 h 4058529"/>
                <a:gd name="connsiteX5" fmla="*/ 437114 w 2190162"/>
                <a:gd name="connsiteY5" fmla="*/ 264947 h 4058529"/>
                <a:gd name="connsiteX6" fmla="*/ 702061 w 2190162"/>
                <a:gd name="connsiteY6" fmla="*/ 0 h 4058529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30394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  <a:gd name="connsiteX0" fmla="*/ 702061 w 2443381"/>
                <a:gd name="connsiteY0" fmla="*/ 0 h 4072597"/>
                <a:gd name="connsiteX1" fmla="*/ 1761817 w 2443381"/>
                <a:gd name="connsiteY1" fmla="*/ 0 h 4072597"/>
                <a:gd name="connsiteX2" fmla="*/ 2026764 w 2443381"/>
                <a:gd name="connsiteY2" fmla="*/ 264947 h 4072597"/>
                <a:gd name="connsiteX3" fmla="*/ 2443381 w 2443381"/>
                <a:gd name="connsiteY3" fmla="*/ 4072597 h 4072597"/>
                <a:gd name="connsiteX4" fmla="*/ 0 w 2443381"/>
                <a:gd name="connsiteY4" fmla="*/ 4070387 h 4072597"/>
                <a:gd name="connsiteX5" fmla="*/ 437114 w 2443381"/>
                <a:gd name="connsiteY5" fmla="*/ 264947 h 4072597"/>
                <a:gd name="connsiteX6" fmla="*/ 702061 w 2443381"/>
                <a:gd name="connsiteY6" fmla="*/ 0 h 4072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3381" h="4072597">
                  <a:moveTo>
                    <a:pt x="702061" y="0"/>
                  </a:moveTo>
                  <a:lnTo>
                    <a:pt x="1761817" y="0"/>
                  </a:lnTo>
                  <a:cubicBezTo>
                    <a:pt x="1908143" y="0"/>
                    <a:pt x="2026764" y="118621"/>
                    <a:pt x="2026764" y="264947"/>
                  </a:cubicBezTo>
                  <a:cubicBezTo>
                    <a:pt x="2081230" y="1529474"/>
                    <a:pt x="1826209" y="3933486"/>
                    <a:pt x="2443381" y="4072597"/>
                  </a:cubicBezTo>
                  <a:lnTo>
                    <a:pt x="0" y="4070387"/>
                  </a:lnTo>
                  <a:cubicBezTo>
                    <a:pt x="647113" y="3903140"/>
                    <a:pt x="437114" y="1529474"/>
                    <a:pt x="437114" y="264947"/>
                  </a:cubicBezTo>
                  <a:cubicBezTo>
                    <a:pt x="437114" y="118621"/>
                    <a:pt x="555735" y="0"/>
                    <a:pt x="702061" y="0"/>
                  </a:cubicBezTo>
                  <a:close/>
                </a:path>
              </a:pathLst>
            </a:cu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2FF0C424-E8BF-4930-BF3A-E1CE5A600038}"/>
                </a:ext>
              </a:extLst>
            </p:cNvPr>
            <p:cNvSpPr/>
            <p:nvPr/>
          </p:nvSpPr>
          <p:spPr>
            <a:xfrm rot="2898612">
              <a:off x="7055062" y="4099425"/>
              <a:ext cx="304800" cy="1491301"/>
            </a:xfrm>
            <a:prstGeom prst="triangle">
              <a:avLst/>
            </a:pr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F35217D-948D-4494-BE02-B92BC559DDD5}"/>
                </a:ext>
              </a:extLst>
            </p:cNvPr>
            <p:cNvSpPr/>
            <p:nvPr/>
          </p:nvSpPr>
          <p:spPr>
            <a:xfrm rot="19589931">
              <a:off x="5406668" y="3544965"/>
              <a:ext cx="247783" cy="813347"/>
            </a:xfrm>
            <a:prstGeom prst="triangle">
              <a:avLst/>
            </a:prstGeom>
            <a:solidFill>
              <a:srgbClr val="854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54FD23-9E70-464F-9F45-E9EE4E79E67D}"/>
                </a:ext>
              </a:extLst>
            </p:cNvPr>
            <p:cNvSpPr txBox="1"/>
            <p:nvPr/>
          </p:nvSpPr>
          <p:spPr>
            <a:xfrm>
              <a:off x="5885550" y="3777177"/>
              <a:ext cx="800219" cy="286061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endParaRPr lang="en-US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6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8806652" y="3767114"/>
            <a:ext cx="2873524" cy="2736163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7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10096869" y="3762232"/>
            <a:ext cx="288670" cy="513807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1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5" dur="2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5" grpId="0" animBg="1"/>
      <p:bldP spid="16" grpId="0" animBg="1"/>
      <p:bldP spid="18" grpId="0" animBg="1"/>
      <p:bldP spid="46" grpId="0" animBg="1"/>
      <p:bldP spid="4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2859313" y="1020140"/>
            <a:ext cx="8828749" cy="883404"/>
            <a:chOff x="1431942" y="2643419"/>
            <a:chExt cx="8828749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2" y="2643419"/>
              <a:ext cx="8828749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904521" y="1451865"/>
            <a:ext cx="8220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>
                <a:solidFill>
                  <a:schemeClr val="bg1"/>
                </a:solidFill>
              </a:rPr>
              <a:t>بالتعاون مع زميلاتي في المجموعة قدّمي نصيحة للفتاة التي لا تلتزم بقوانين الصف أثناء الدرس ؟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4001682"/>
              <a:ext cx="1569364" cy="10868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137559" y="1996464"/>
            <a:ext cx="2644887" cy="814616"/>
            <a:chOff x="1347338" y="2616293"/>
            <a:chExt cx="2644887" cy="814616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20"/>
              <a:ext cx="2560284" cy="78748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47338" y="2616293"/>
              <a:ext cx="1083593" cy="53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881296" y="2368426"/>
            <a:ext cx="219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solidFill>
                  <a:schemeClr val="bg1"/>
                </a:solidFill>
              </a:rPr>
              <a:t>نصيحتي :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3411" y="3029274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096000" y="3297689"/>
            <a:ext cx="486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زميلتي إن تصرفك خاطئ يجب عليك أن تجلسي في مكانك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4913" y="3818139"/>
            <a:ext cx="1834212" cy="635091"/>
            <a:chOff x="1431941" y="2643418"/>
            <a:chExt cx="1834212" cy="635091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349608" y="4039104"/>
            <a:ext cx="6607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و تلتزمي الهدوء أثناء شرح المعلمة لتستفيدي من معلومات الدرس</a:t>
            </a:r>
          </a:p>
        </p:txBody>
      </p:sp>
      <p:sp>
        <p:nvSpPr>
          <p:cNvPr id="59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027411" y="4088118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60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296521" y="4040078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1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36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5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3" grpId="0"/>
      <p:bldP spid="50" grpId="0"/>
      <p:bldP spid="52" grpId="0"/>
      <p:bldP spid="59" grpId="0" animBg="1"/>
      <p:bldP spid="5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7789075" y="2286209"/>
            <a:ext cx="3027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أجلس باحترام أمام معلمتي  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2926595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593264" y="3237385"/>
            <a:ext cx="422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أنصت لها جيداً و لا أنشغل عنها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728756" y="1044260"/>
            <a:ext cx="3965743" cy="973216"/>
            <a:chOff x="1437357" y="1240014"/>
            <a:chExt cx="3965743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7" y="1240014"/>
              <a:ext cx="3668100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751444"/>
              <a:ext cx="33835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2000" b="1" dirty="0">
                  <a:solidFill>
                    <a:schemeClr val="bg1"/>
                  </a:solidFill>
                </a:rPr>
                <a:t>عندما تشرح معلمتي الدرس</a:t>
              </a:r>
              <a:r>
                <a:rPr lang="ar-SY" sz="2000" b="1" dirty="0">
                  <a:solidFill>
                    <a:schemeClr val="bg1"/>
                  </a:solidFill>
                </a:rPr>
                <a:t> :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3399" y="3473704"/>
            <a:ext cx="1885274" cy="2079738"/>
            <a:chOff x="10073126" y="2825210"/>
            <a:chExt cx="1885274" cy="2079738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3126" y="2825210"/>
              <a:ext cx="1885274" cy="2079738"/>
              <a:chOff x="395817" y="4308236"/>
              <a:chExt cx="1885274" cy="20797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9530" y="4633648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68138" y="3560215"/>
              <a:ext cx="1530511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943" y="3890847"/>
            <a:ext cx="1960127" cy="658143"/>
            <a:chOff x="1447327" y="3508598"/>
            <a:chExt cx="1960127" cy="658143"/>
          </a:xfrm>
        </p:grpSpPr>
        <p:sp>
          <p:nvSpPr>
            <p:cNvPr id="6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114357" y="4157369"/>
            <a:ext cx="4934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أستأذن عند الرغبة في الحديث</a:t>
            </a:r>
          </a:p>
        </p:txBody>
      </p:sp>
      <p:grpSp>
        <p:nvGrpSpPr>
          <p:cNvPr id="8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4837289"/>
            <a:ext cx="1960127" cy="658143"/>
            <a:chOff x="1447327" y="3508598"/>
            <a:chExt cx="1960127" cy="658143"/>
          </a:xfrm>
        </p:grpSpPr>
        <p:sp>
          <p:nvSpPr>
            <p:cNvPr id="84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6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058694" y="5126100"/>
            <a:ext cx="504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أشاركها في مناقشة الدرس و أحاول الإجابة على أسئلتها </a:t>
            </a:r>
            <a:endParaRPr lang="en-US" sz="2000" b="1" dirty="0"/>
          </a:p>
        </p:txBody>
      </p:sp>
      <p:sp>
        <p:nvSpPr>
          <p:cNvPr id="56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027219" y="-578656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7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116669" y="2245588"/>
            <a:ext cx="1834212" cy="635091"/>
            <a:chOff x="1431941" y="2643418"/>
            <a:chExt cx="1834212" cy="635091"/>
          </a:xfrm>
        </p:grpSpPr>
        <p:sp>
          <p:nvSpPr>
            <p:cNvPr id="58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9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121211" y="2527020"/>
            <a:ext cx="3183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لا أتناول الأكل أثناء الشرح </a:t>
            </a:r>
            <a:endParaRPr lang="en-US" sz="2000" b="1" dirty="0"/>
          </a:p>
        </p:txBody>
      </p:sp>
      <p:grpSp>
        <p:nvGrpSpPr>
          <p:cNvPr id="7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116669" y="3259231"/>
            <a:ext cx="1834212" cy="635091"/>
            <a:chOff x="1431941" y="2643418"/>
            <a:chExt cx="1834212" cy="635091"/>
          </a:xfrm>
        </p:grpSpPr>
        <p:sp>
          <p:nvSpPr>
            <p:cNvPr id="75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5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9529" y="3527963"/>
            <a:ext cx="3004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أساعدها إذا احتاجت</a:t>
            </a:r>
            <a:r>
              <a:rPr lang="ar-SY" sz="2000" b="1" dirty="0"/>
              <a:t> </a:t>
            </a:r>
            <a:r>
              <a:rPr lang="ar-SA" sz="2000" b="1" dirty="0"/>
              <a:t>للمساعدة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06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104896" y="4203232"/>
            <a:ext cx="1834212" cy="635091"/>
            <a:chOff x="1431941" y="2643418"/>
            <a:chExt cx="1834212" cy="635091"/>
          </a:xfrm>
        </p:grpSpPr>
        <p:sp>
          <p:nvSpPr>
            <p:cNvPr id="107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9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1796447" y="4463740"/>
            <a:ext cx="3514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أحترمها و جميع معلماتي خارج الصف</a:t>
            </a:r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342807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62" grpId="0"/>
      <p:bldP spid="86" grpId="0"/>
      <p:bldP spid="56" grpId="0" animBg="1"/>
      <p:bldP spid="69" grpId="0"/>
      <p:bldP spid="105" grpId="0"/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790913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6095999" y="1020140"/>
            <a:ext cx="5592062" cy="883404"/>
            <a:chOff x="1431943" y="2643419"/>
            <a:chExt cx="5592062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5592062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78501" y="1451865"/>
            <a:ext cx="5646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dirty="0">
                <a:solidFill>
                  <a:schemeClr val="bg1"/>
                </a:solidFill>
              </a:rPr>
              <a:t>أعبر عن وجهة نظري حول مواصفات الصف المثالي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4001682"/>
              <a:ext cx="1569364" cy="10868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914385" y="1996463"/>
            <a:ext cx="783458" cy="787489"/>
            <a:chOff x="1431941" y="2643421"/>
            <a:chExt cx="783458" cy="787489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21"/>
              <a:ext cx="572416" cy="78748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19882" y="2666986"/>
              <a:ext cx="695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869851" y="2368426"/>
            <a:ext cx="302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طالباته يحترمن المعلمات . </a:t>
            </a:r>
            <a:endParaRPr lang="en-US" sz="2000" b="1" dirty="0"/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73411" y="3029274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057126" y="3297689"/>
            <a:ext cx="289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يلتزمن الهدوء أثناء الشرح . </a:t>
            </a:r>
            <a:endParaRPr lang="ar-SY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4913" y="3941973"/>
            <a:ext cx="1834212" cy="635091"/>
            <a:chOff x="1431941" y="2643418"/>
            <a:chExt cx="1834212" cy="635091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746875" y="4132161"/>
            <a:ext cx="3167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يحافظن على نظافة الصف .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3849" y="4876045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78502" y="4973176"/>
            <a:ext cx="5415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يتعاون فيما بينهن و يقضين وقت الفراغ بما يفيد .</a:t>
            </a:r>
          </a:p>
        </p:txBody>
      </p:sp>
      <p:sp>
        <p:nvSpPr>
          <p:cNvPr id="57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2795182" y="3645430"/>
            <a:ext cx="2849052" cy="25175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8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064292" y="3597390"/>
            <a:ext cx="379049" cy="463548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8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7" dur="200" fill="hold"/>
                                        <p:tgtEl>
                                          <p:spTgt spid="5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3" grpId="0"/>
      <p:bldP spid="50" grpId="0"/>
      <p:bldP spid="52" grpId="0"/>
      <p:bldP spid="56" grpId="0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790913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608025" y="1020140"/>
            <a:ext cx="4080036" cy="883404"/>
            <a:chOff x="1431943" y="2643419"/>
            <a:chExt cx="4080036" cy="88340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3" y="2643419"/>
              <a:ext cx="4080036" cy="883404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24460" y="2694988"/>
              <a:ext cx="6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48568" y="-61195"/>
            <a:ext cx="2439493" cy="991522"/>
            <a:chOff x="1437354" y="883583"/>
            <a:chExt cx="2439493" cy="991522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883583"/>
              <a:ext cx="2439493" cy="991522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68411" y="1325363"/>
              <a:ext cx="170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2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356475" y="1451865"/>
            <a:ext cx="3768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chemeClr val="bg1"/>
                </a:solidFill>
              </a:rPr>
              <a:t>أضع الكلمات الآتية في المكان المناسب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4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9153" y="3457612"/>
            <a:ext cx="1890854" cy="2585864"/>
            <a:chOff x="10088880" y="2809118"/>
            <a:chExt cx="1890854" cy="258586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8880" y="2809118"/>
              <a:ext cx="1890854" cy="2585864"/>
              <a:chOff x="395817" y="4292849"/>
              <a:chExt cx="1890854" cy="2585864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11121" y="4693499"/>
                <a:ext cx="1875550" cy="218521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94390" y="4001682"/>
              <a:ext cx="1569364" cy="1086829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914385" y="1733971"/>
            <a:ext cx="783458" cy="787489"/>
            <a:chOff x="1431941" y="2643421"/>
            <a:chExt cx="783458" cy="787489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21"/>
              <a:ext cx="572416" cy="78748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519882" y="2666986"/>
              <a:ext cx="6955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3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78503" y="2105934"/>
            <a:ext cx="5415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rgbClr val="FF0000"/>
                </a:solidFill>
              </a:rPr>
              <a:t>ألعب , التدافع , أدوات , أسيء ,أتعاون , زميلاتي</a:t>
            </a:r>
          </a:p>
        </p:txBody>
      </p:sp>
      <p:grpSp>
        <p:nvGrpSpPr>
          <p:cNvPr id="4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8427" y="2492505"/>
            <a:ext cx="1834212" cy="635091"/>
            <a:chOff x="1431941" y="2643418"/>
            <a:chExt cx="1834212" cy="635091"/>
          </a:xfrm>
        </p:grpSpPr>
        <p:sp>
          <p:nvSpPr>
            <p:cNvPr id="4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4341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78503" y="2776833"/>
            <a:ext cx="5443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أحب                    في الصف و أحترمهن</a:t>
            </a:r>
          </a:p>
        </p:txBody>
      </p:sp>
      <p:grpSp>
        <p:nvGrpSpPr>
          <p:cNvPr id="3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1775" y="3114439"/>
            <a:ext cx="1834212" cy="635091"/>
            <a:chOff x="1431941" y="2643418"/>
            <a:chExt cx="1834212" cy="635091"/>
          </a:xfrm>
        </p:grpSpPr>
        <p:sp>
          <p:nvSpPr>
            <p:cNvPr id="3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821714" y="3304627"/>
            <a:ext cx="4109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لا                     لزميلاتي بالقول لزميلاتي</a:t>
            </a:r>
          </a:p>
        </p:txBody>
      </p:sp>
      <p:grpSp>
        <p:nvGrpSpPr>
          <p:cNvPr id="53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3849" y="3749530"/>
            <a:ext cx="1834212" cy="635091"/>
            <a:chOff x="1431941" y="2643418"/>
            <a:chExt cx="1834212" cy="635091"/>
          </a:xfrm>
        </p:grpSpPr>
        <p:sp>
          <p:nvSpPr>
            <p:cNvPr id="54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6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478502" y="3984511"/>
            <a:ext cx="5415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أحافظ على                      زميلاتي كما أحافظ على أدواتي</a:t>
            </a:r>
          </a:p>
        </p:txBody>
      </p:sp>
      <p:grpSp>
        <p:nvGrpSpPr>
          <p:cNvPr id="57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8427" y="4426515"/>
            <a:ext cx="1834212" cy="635091"/>
            <a:chOff x="1431941" y="2643418"/>
            <a:chExt cx="1834212" cy="635091"/>
          </a:xfrm>
        </p:grpSpPr>
        <p:sp>
          <p:nvSpPr>
            <p:cNvPr id="58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552466" y="4612725"/>
            <a:ext cx="5415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                    مع زميلاتي في وقت الفسحة</a:t>
            </a:r>
          </a:p>
        </p:txBody>
      </p:sp>
      <p:grpSp>
        <p:nvGrpSpPr>
          <p:cNvPr id="6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8427" y="5118489"/>
            <a:ext cx="1834212" cy="635091"/>
            <a:chOff x="1431941" y="2643418"/>
            <a:chExt cx="1834212" cy="635091"/>
          </a:xfrm>
        </p:grpSpPr>
        <p:sp>
          <p:nvSpPr>
            <p:cNvPr id="6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184334" y="5353471"/>
            <a:ext cx="680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أتجنب                       مع زميلاتي عند الخروج من المدرسة لكي لا نتأذى</a:t>
            </a:r>
          </a:p>
        </p:txBody>
      </p:sp>
      <p:grpSp>
        <p:nvGrpSpPr>
          <p:cNvPr id="65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46764" y="5784768"/>
            <a:ext cx="1834212" cy="635091"/>
            <a:chOff x="1431941" y="2643418"/>
            <a:chExt cx="1834212" cy="635091"/>
          </a:xfrm>
        </p:grpSpPr>
        <p:sp>
          <p:nvSpPr>
            <p:cNvPr id="6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88212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092671" y="6019750"/>
            <a:ext cx="680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أحب أن                   مع زميلاتي في نظافة الصف و المدرسة</a:t>
            </a:r>
          </a:p>
        </p:txBody>
      </p:sp>
      <p:sp>
        <p:nvSpPr>
          <p:cNvPr id="69" name="مربع نص 68"/>
          <p:cNvSpPr txBox="1"/>
          <p:nvPr/>
        </p:nvSpPr>
        <p:spPr>
          <a:xfrm>
            <a:off x="9131740" y="2792222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زميلاتي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9327894" y="3366182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أسيء </a:t>
            </a:r>
          </a:p>
        </p:txBody>
      </p:sp>
      <p:sp>
        <p:nvSpPr>
          <p:cNvPr id="74" name="مربع نص 73"/>
          <p:cNvSpPr txBox="1"/>
          <p:nvPr/>
        </p:nvSpPr>
        <p:spPr>
          <a:xfrm>
            <a:off x="8577921" y="4023240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أدوات  </a:t>
            </a:r>
          </a:p>
        </p:txBody>
      </p:sp>
      <p:sp>
        <p:nvSpPr>
          <p:cNvPr id="75" name="مربع نص 74"/>
          <p:cNvSpPr txBox="1"/>
          <p:nvPr/>
        </p:nvSpPr>
        <p:spPr>
          <a:xfrm>
            <a:off x="9633026" y="4662869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ألعب </a:t>
            </a:r>
          </a:p>
        </p:txBody>
      </p:sp>
      <p:sp>
        <p:nvSpPr>
          <p:cNvPr id="76" name="مربع نص 75"/>
          <p:cNvSpPr txBox="1"/>
          <p:nvPr/>
        </p:nvSpPr>
        <p:spPr>
          <a:xfrm>
            <a:off x="9017790" y="5384249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التدافع</a:t>
            </a:r>
          </a:p>
        </p:txBody>
      </p:sp>
      <p:sp>
        <p:nvSpPr>
          <p:cNvPr id="77" name="مربع نص 76"/>
          <p:cNvSpPr txBox="1"/>
          <p:nvPr/>
        </p:nvSpPr>
        <p:spPr>
          <a:xfrm>
            <a:off x="8876480" y="6081306"/>
            <a:ext cx="12605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أتعاون</a:t>
            </a:r>
          </a:p>
        </p:txBody>
      </p:sp>
    </p:spTree>
    <p:extLst>
      <p:ext uri="{BB962C8B-B14F-4D97-AF65-F5344CB8AC3E}">
        <p14:creationId xmlns:p14="http://schemas.microsoft.com/office/powerpoint/2010/main" val="32351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500"/>
                            </p:stCondLst>
                            <p:childTnLst>
                              <p:par>
                                <p:cTn id="14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3" grpId="0"/>
      <p:bldP spid="50" grpId="0"/>
      <p:bldP spid="52" grpId="0"/>
      <p:bldP spid="56" grpId="0"/>
      <p:bldP spid="60" grpId="0"/>
      <p:bldP spid="64" grpId="0"/>
      <p:bldP spid="68" grpId="0"/>
      <p:bldP spid="69" grpId="0" animBg="1"/>
      <p:bldP spid="70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2774788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005800" y="3085578"/>
            <a:ext cx="3980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إذا تحدثت معك زميلتك أثناء شرح المعلمة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881314" y="-545971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93001" y="2745488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545942" y="1044258"/>
            <a:ext cx="5148555" cy="1162525"/>
            <a:chOff x="1437359" y="1240012"/>
            <a:chExt cx="5148555" cy="11625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9" y="1240012"/>
              <a:ext cx="4858643" cy="11625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53103" y="1743056"/>
              <a:ext cx="43328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b="1" dirty="0">
                  <a:solidFill>
                    <a:srgbClr val="FFFF00"/>
                  </a:solidFill>
                </a:rPr>
                <a:t>نشاط </a:t>
              </a:r>
              <a:r>
                <a:rPr lang="ar-SA" b="1" dirty="0">
                  <a:solidFill>
                    <a:schemeClr val="bg1"/>
                  </a:solidFill>
                </a:rPr>
                <a:t>عزيزي الأب / الأم شارك ابنتك في الإجابة عن الس</a:t>
              </a:r>
              <a:r>
                <a:rPr lang="ar-SY" b="1" dirty="0">
                  <a:solidFill>
                    <a:schemeClr val="bg1"/>
                  </a:solidFill>
                </a:rPr>
                <a:t>ؤ</a:t>
              </a:r>
              <a:r>
                <a:rPr lang="ar-SA" b="1" dirty="0">
                  <a:solidFill>
                    <a:schemeClr val="bg1"/>
                  </a:solidFill>
                </a:rPr>
                <a:t>ال الآتي : كيف تتصرفين في المواق</a:t>
              </a:r>
              <a:r>
                <a:rPr lang="ar-SY" b="1" dirty="0">
                  <a:solidFill>
                    <a:schemeClr val="bg1"/>
                  </a:solidFill>
                </a:rPr>
                <a:t>ف</a:t>
              </a:r>
              <a:r>
                <a:rPr lang="ar-SA" b="1" dirty="0">
                  <a:solidFill>
                    <a:schemeClr val="bg1"/>
                  </a:solidFill>
                </a:rPr>
                <a:t> الآتية ؟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8221" y="2984076"/>
            <a:ext cx="3912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أنبهها إلى الاستماع للشرح و أن نتحدث لاحقاً </a:t>
            </a:r>
            <a:endParaRPr lang="en-US" sz="2000" b="1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4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336" y="3473710"/>
            <a:ext cx="1884145" cy="2107951"/>
            <a:chOff x="10074063" y="2825216"/>
            <a:chExt cx="1884145" cy="210795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063" y="2825216"/>
              <a:ext cx="1884145" cy="2107951"/>
              <a:chOff x="395817" y="4308236"/>
              <a:chExt cx="1884145" cy="210795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79209" y="3659479"/>
              <a:ext cx="1530511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943" y="3739040"/>
            <a:ext cx="1960127" cy="658143"/>
            <a:chOff x="1447327" y="3508598"/>
            <a:chExt cx="1960127" cy="658143"/>
          </a:xfrm>
        </p:grpSpPr>
        <p:sp>
          <p:nvSpPr>
            <p:cNvPr id="6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2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835855" y="4056578"/>
            <a:ext cx="4042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إذا استعارت منك زميلتك قلماً و لم تعده إليك</a:t>
            </a:r>
          </a:p>
        </p:txBody>
      </p:sp>
      <p:grpSp>
        <p:nvGrpSpPr>
          <p:cNvPr id="63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93001" y="3759131"/>
            <a:ext cx="1834212" cy="635091"/>
            <a:chOff x="1431941" y="2643418"/>
            <a:chExt cx="1834212" cy="635091"/>
          </a:xfrm>
        </p:grpSpPr>
        <p:sp>
          <p:nvSpPr>
            <p:cNvPr id="64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723409" y="4027863"/>
            <a:ext cx="3426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أخبرها بلطف بأن عليها إعادة قلمي إليّ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8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4685482"/>
            <a:ext cx="1960127" cy="658143"/>
            <a:chOff x="1447327" y="3508598"/>
            <a:chExt cx="1960127" cy="658143"/>
          </a:xfrm>
        </p:grpSpPr>
        <p:sp>
          <p:nvSpPr>
            <p:cNvPr id="84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6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283349" y="4943515"/>
            <a:ext cx="359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/>
              <a:t>إذا رأيت زميلة تسيء للأخريات</a:t>
            </a:r>
          </a:p>
        </p:txBody>
      </p:sp>
      <p:grpSp>
        <p:nvGrpSpPr>
          <p:cNvPr id="10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81228" y="4703132"/>
            <a:ext cx="1834212" cy="635091"/>
            <a:chOff x="1431941" y="2643418"/>
            <a:chExt cx="1834212" cy="635091"/>
          </a:xfrm>
        </p:grpSpPr>
        <p:sp>
          <p:nvSpPr>
            <p:cNvPr id="10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635091" y="4905473"/>
            <a:ext cx="3514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/>
              <a:t>أنصحها بأن تعامل الناس بخلق حسن </a:t>
            </a:r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253586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4" grpId="0"/>
      <p:bldP spid="55" grpId="0" animBg="1"/>
      <p:bldP spid="74" grpId="0"/>
      <p:bldP spid="99" grpId="0" animBg="1"/>
      <p:bldP spid="62" grpId="0"/>
      <p:bldP spid="80" grpId="0"/>
      <p:bldP spid="86" grpId="0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4780112" y="2331534"/>
            <a:ext cx="3427770" cy="20848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>
                <a:solidFill>
                  <a:srgbClr val="FFFF00"/>
                </a:solidFill>
                <a:latin typeface="SECNaskhArabic"/>
              </a:rPr>
              <a:t>قال نبينا محمد صلى الله عليه و سلم : ليس منّا من لم يرحم صغيرنا و يُوقّر كبيرنا</a:t>
            </a:r>
            <a:endParaRPr lang="ar-SY" sz="2000" b="1" dirty="0">
              <a:solidFill>
                <a:srgbClr val="FFFF00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331101" y="1174702"/>
            <a:ext cx="3328780" cy="702141"/>
            <a:chOff x="1437356" y="1240018"/>
            <a:chExt cx="6927270" cy="70214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6" y="1240018"/>
              <a:ext cx="6625020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994657" y="1480494"/>
              <a:ext cx="5369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من السنة النبوية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84098" y="3413271"/>
            <a:ext cx="1884145" cy="2325729"/>
            <a:chOff x="10081280" y="2824975"/>
            <a:chExt cx="1884145" cy="232572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81280" y="2824975"/>
              <a:ext cx="1884145" cy="2325729"/>
              <a:chOff x="395817" y="4308237"/>
              <a:chExt cx="1884145" cy="23257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مسكني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398293" y="4725751"/>
                <a:ext cx="1871561" cy="190821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تعاملي في مدرستي</a:t>
                </a:r>
              </a:p>
              <a:p>
                <a:pPr algn="r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86222" y="3821118"/>
              <a:ext cx="1557668" cy="1078729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4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8973" y="4416342"/>
            <a:ext cx="1265747" cy="2189401"/>
          </a:xfrm>
          <a:prstGeom prst="rect">
            <a:avLst/>
          </a:prstGeom>
        </p:spPr>
      </p:pic>
      <p:sp>
        <p:nvSpPr>
          <p:cNvPr id="33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729485">
            <a:off x="8051119" y="3919983"/>
            <a:ext cx="850446" cy="701182"/>
          </a:xfrm>
          <a:custGeom>
            <a:avLst/>
            <a:gdLst>
              <a:gd name="connsiteX0" fmla="*/ 850446 w 850446"/>
              <a:gd name="connsiteY0" fmla="*/ 557383 h 701182"/>
              <a:gd name="connsiteX1" fmla="*/ 466109 w 850446"/>
              <a:gd name="connsiteY1" fmla="*/ 669362 h 701182"/>
              <a:gd name="connsiteX2" fmla="*/ 261675 w 850446"/>
              <a:gd name="connsiteY2" fmla="*/ 53479 h 701182"/>
              <a:gd name="connsiteX3" fmla="*/ 0 w 850446"/>
              <a:gd name="connsiteY3" fmla="*/ 72143 h 70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446" h="701182" extrusionOk="0">
                <a:moveTo>
                  <a:pt x="850446" y="557383"/>
                </a:moveTo>
                <a:cubicBezTo>
                  <a:pt x="700269" y="687762"/>
                  <a:pt x="581146" y="754435"/>
                  <a:pt x="466109" y="669362"/>
                </a:cubicBezTo>
                <a:cubicBezTo>
                  <a:pt x="349566" y="579546"/>
                  <a:pt x="351056" y="187949"/>
                  <a:pt x="261675" y="53479"/>
                </a:cubicBezTo>
                <a:cubicBezTo>
                  <a:pt x="145333" y="-104998"/>
                  <a:pt x="114904" y="64014"/>
                  <a:pt x="0" y="72143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6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70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607</Words>
  <Application>Microsoft Office PowerPoint</Application>
  <PresentationFormat>شاشة عريضة</PresentationFormat>
  <Paragraphs>223</Paragraphs>
  <Slides>16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Open Sans</vt:lpstr>
      <vt:lpstr>Oswald</vt:lpstr>
      <vt:lpstr>SECNaskhArabic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2603</cp:revision>
  <dcterms:created xsi:type="dcterms:W3CDTF">2020-10-10T04:32:51Z</dcterms:created>
  <dcterms:modified xsi:type="dcterms:W3CDTF">2021-01-17T13:50:17Z</dcterms:modified>
</cp:coreProperties>
</file>