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54" r:id="rId4"/>
    <p:sldId id="444" r:id="rId5"/>
    <p:sldId id="335" r:id="rId6"/>
    <p:sldId id="426" r:id="rId7"/>
    <p:sldId id="437" r:id="rId8"/>
    <p:sldId id="446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16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15716" y="2680769"/>
            <a:ext cx="8172000" cy="1265254"/>
            <a:chOff x="9198889" y="2670931"/>
            <a:chExt cx="8172000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94396" y="3110638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من آداب الطعام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66500"/>
              <a:chOff x="3326268" y="5466316"/>
              <a:chExt cx="202710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86513" y="0"/>
            <a:ext cx="6647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من آداب الطعام</a:t>
            </a:r>
          </a:p>
          <a:p>
            <a:pPr algn="r"/>
            <a:endParaRPr lang="ar-SY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اقرأ الحديث التالي :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30" y="2900539"/>
            <a:ext cx="8982770" cy="125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197466" y="225968"/>
            <a:ext cx="8171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أتعرَّف على معاني الحديث الآتي </a:t>
            </a:r>
          </a:p>
        </p:txBody>
      </p:sp>
      <p:sp>
        <p:nvSpPr>
          <p:cNvPr id="22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255517" y="3464833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4965844" y="371497"/>
            <a:ext cx="3723861" cy="7237094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4628406" y="4374170"/>
            <a:ext cx="4338411" cy="856850"/>
            <a:chOff x="1238331" y="2782668"/>
            <a:chExt cx="4338411" cy="856850"/>
          </a:xfrm>
        </p:grpSpPr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1876848" y="3239408"/>
              <a:ext cx="3699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1238331" y="2782668"/>
              <a:ext cx="4338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7878878" y="3420089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068136" y="2942538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3197466" y="2455615"/>
            <a:ext cx="6318346" cy="27392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swald" panose="02000503000000000000" pitchFamily="2" charset="0"/>
              </a:rPr>
              <a:t>عمر بن أبي سلمة رضي الله عنه غلام صغير كان في أحد </a:t>
            </a:r>
          </a:p>
          <a:p>
            <a:pPr algn="r"/>
            <a:endParaRPr lang="ar-SY" sz="2400" b="1" dirty="0">
              <a:latin typeface="Oswald" panose="02000503000000000000" pitchFamily="2" charset="0"/>
            </a:endParaRPr>
          </a:p>
          <a:p>
            <a:pPr algn="r"/>
            <a:r>
              <a:rPr lang="ar-SY" sz="2400" b="1" dirty="0">
                <a:latin typeface="Oswald" panose="02000503000000000000" pitchFamily="2" charset="0"/>
              </a:rPr>
              <a:t>الأيام يأكل مع النبي صلى الله عليه و سلم , و كان يأكل من </a:t>
            </a:r>
          </a:p>
          <a:p>
            <a:pPr algn="r"/>
            <a:endParaRPr lang="ar-SY" sz="2400" b="1" dirty="0">
              <a:latin typeface="Oswald" panose="02000503000000000000" pitchFamily="2" charset="0"/>
            </a:endParaRPr>
          </a:p>
          <a:p>
            <a:pPr algn="r"/>
            <a:r>
              <a:rPr lang="ar-SY" sz="2400" b="1" dirty="0">
                <a:latin typeface="Oswald" panose="02000503000000000000" pitchFamily="2" charset="0"/>
              </a:rPr>
              <a:t>أماكن متعددة , و يُحرِّك يده داخل إناء الطعام , و عند ذلك </a:t>
            </a:r>
          </a:p>
          <a:p>
            <a:pPr algn="r"/>
            <a:endParaRPr lang="ar-SY" sz="2400" b="1" dirty="0">
              <a:latin typeface="Oswald" panose="02000503000000000000" pitchFamily="2" charset="0"/>
            </a:endParaRPr>
          </a:p>
          <a:p>
            <a:pPr algn="r"/>
            <a:r>
              <a:rPr lang="ar-SY" sz="2400" b="1" dirty="0">
                <a:latin typeface="Oswald" panose="02000503000000000000" pitchFamily="2" charset="0"/>
              </a:rPr>
              <a:t>علَّمه الرسول صلى الله عليه و سلم </a:t>
            </a:r>
            <a:r>
              <a:rPr lang="ar-SY" sz="2800" b="1" dirty="0">
                <a:solidFill>
                  <a:srgbClr val="FF0000"/>
                </a:solidFill>
                <a:latin typeface="Oswald" panose="02000503000000000000" pitchFamily="2" charset="0"/>
              </a:rPr>
              <a:t>ثلاثة آداب مهمّة </a:t>
            </a:r>
            <a:r>
              <a:rPr lang="ar-SY" sz="2400" b="1" dirty="0">
                <a:latin typeface="Oswald" panose="02000503000000000000" pitchFamily="2" charset="0"/>
              </a:rPr>
              <a:t>. </a:t>
            </a:r>
            <a:endParaRPr lang="en-US" sz="2400" b="1" dirty="0">
              <a:latin typeface="Oswald" panose="02000503000000000000" pitchFamily="2" charset="0"/>
            </a:endParaRP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9976929" y="4855011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 animBg="1"/>
      <p:bldP spid="35" grpId="0" animBg="1"/>
      <p:bldP spid="42" grpId="0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596008" y="324852"/>
            <a:ext cx="9142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أتعرَّف على</a:t>
            </a:r>
            <a:r>
              <a:rPr lang="ar-SY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 الآداب </a:t>
            </a:r>
            <a:r>
              <a:rPr lang="ar-SY" sz="2400" b="1" dirty="0">
                <a:latin typeface="Century Gothic" panose="020B0502020202020204" pitchFamily="34" charset="0"/>
              </a:rPr>
              <a:t>التي علَّمها </a:t>
            </a:r>
            <a:r>
              <a:rPr lang="ar-SY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الرسول محمَّد صلى الله عليه </a:t>
            </a:r>
            <a:r>
              <a:rPr lang="ar-SY" sz="2400" b="1" dirty="0">
                <a:latin typeface="Century Gothic" panose="020B0502020202020204" pitchFamily="34" charset="0"/>
              </a:rPr>
              <a:t>و سلّم لعمر بن أبي سلمة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Top Corners Rounded 5">
            <a:extLst>
              <a:ext uri="{FF2B5EF4-FFF2-40B4-BE49-F238E27FC236}">
                <a16:creationId xmlns:a16="http://schemas.microsoft.com/office/drawing/2014/main" id="{2D8283D6-0FFC-43FA-B5DB-DC395D8FADC5}"/>
              </a:ext>
            </a:extLst>
          </p:cNvPr>
          <p:cNvSpPr/>
          <p:nvPr/>
        </p:nvSpPr>
        <p:spPr>
          <a:xfrm rot="16200000">
            <a:off x="9871396" y="3879317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Top Corners Rounded 11">
            <a:extLst>
              <a:ext uri="{FF2B5EF4-FFF2-40B4-BE49-F238E27FC236}">
                <a16:creationId xmlns:a16="http://schemas.microsoft.com/office/drawing/2014/main" id="{8BA80A45-03F2-47D3-8045-CDD2AB663D5E}"/>
              </a:ext>
            </a:extLst>
          </p:cNvPr>
          <p:cNvSpPr/>
          <p:nvPr/>
        </p:nvSpPr>
        <p:spPr>
          <a:xfrm rot="5400000">
            <a:off x="7891799" y="2458542"/>
            <a:ext cx="3723861" cy="4772330"/>
          </a:xfrm>
          <a:prstGeom prst="round2SameRect">
            <a:avLst/>
          </a:prstGeom>
          <a:solidFill>
            <a:srgbClr val="FC7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3">
            <a:extLst>
              <a:ext uri="{FF2B5EF4-FFF2-40B4-BE49-F238E27FC236}">
                <a16:creationId xmlns:a16="http://schemas.microsoft.com/office/drawing/2014/main" id="{BEB9C61B-6E27-4402-80D2-D1B43853B48A}"/>
              </a:ext>
            </a:extLst>
          </p:cNvPr>
          <p:cNvGrpSpPr/>
          <p:nvPr/>
        </p:nvGrpSpPr>
        <p:grpSpPr>
          <a:xfrm>
            <a:off x="8635549" y="4901073"/>
            <a:ext cx="2711034" cy="707886"/>
            <a:chOff x="6419134" y="3485365"/>
            <a:chExt cx="2711034" cy="707886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AFBD125B-DA58-49B2-AD57-71058FC9CD59}"/>
                </a:ext>
              </a:extLst>
            </p:cNvPr>
            <p:cNvSpPr txBox="1"/>
            <p:nvPr/>
          </p:nvSpPr>
          <p:spPr>
            <a:xfrm>
              <a:off x="6419134" y="3485365"/>
              <a:ext cx="27110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كُلْ من الطعام الذي بقربك و لا تأكل من أماكن الآخرين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4">
              <a:extLst>
                <a:ext uri="{FF2B5EF4-FFF2-40B4-BE49-F238E27FC236}">
                  <a16:creationId xmlns:a16="http://schemas.microsoft.com/office/drawing/2014/main" id="{DBFA1A46-0093-403C-924A-CE483F8BA982}"/>
                </a:ext>
              </a:extLst>
            </p:cNvPr>
            <p:cNvSpPr txBox="1"/>
            <p:nvPr/>
          </p:nvSpPr>
          <p:spPr>
            <a:xfrm>
              <a:off x="7129100" y="3657950"/>
              <a:ext cx="1696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3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6474378" y="4319498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4893717" y="2935170"/>
            <a:ext cx="3723861" cy="3819073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Top Corners Rounded 5">
            <a:extLst>
              <a:ext uri="{FF2B5EF4-FFF2-40B4-BE49-F238E27FC236}">
                <a16:creationId xmlns:a16="http://schemas.microsoft.com/office/drawing/2014/main" id="{F33E6C08-280C-4996-8CD3-A9132773F110}"/>
              </a:ext>
            </a:extLst>
          </p:cNvPr>
          <p:cNvSpPr/>
          <p:nvPr/>
        </p:nvSpPr>
        <p:spPr>
          <a:xfrm rot="16200000">
            <a:off x="3326350" y="4218388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Top Corners Rounded 4">
            <a:extLst>
              <a:ext uri="{FF2B5EF4-FFF2-40B4-BE49-F238E27FC236}">
                <a16:creationId xmlns:a16="http://schemas.microsoft.com/office/drawing/2014/main" id="{ED744356-803B-43FB-92B9-24B510678F9F}"/>
              </a:ext>
            </a:extLst>
          </p:cNvPr>
          <p:cNvSpPr/>
          <p:nvPr/>
        </p:nvSpPr>
        <p:spPr>
          <a:xfrm rot="5400000">
            <a:off x="1929105" y="3135177"/>
            <a:ext cx="3723861" cy="3419061"/>
          </a:xfrm>
          <a:prstGeom prst="round2SameRect">
            <a:avLst/>
          </a:prstGeom>
          <a:solidFill>
            <a:srgbClr val="FFF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Top Corners Rounded 5">
            <a:extLst>
              <a:ext uri="{FF2B5EF4-FFF2-40B4-BE49-F238E27FC236}">
                <a16:creationId xmlns:a16="http://schemas.microsoft.com/office/drawing/2014/main" id="{12130774-2B13-4381-B8C1-770E41F86FC4}"/>
              </a:ext>
            </a:extLst>
          </p:cNvPr>
          <p:cNvSpPr/>
          <p:nvPr/>
        </p:nvSpPr>
        <p:spPr>
          <a:xfrm rot="16200000">
            <a:off x="2927818" y="4274754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3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5383763" y="4796659"/>
            <a:ext cx="2370613" cy="1015663"/>
            <a:chOff x="3474662" y="3380951"/>
            <a:chExt cx="2370613" cy="1015663"/>
          </a:xfrm>
        </p:grpSpPr>
        <p:sp>
          <p:nvSpPr>
            <p:cNvPr id="32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3474662" y="3380951"/>
              <a:ext cx="237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استخدم يدك اليمنى في الأكل فلا يجوز أن نأكل أو نشرب باليد اليسرى</a:t>
              </a:r>
            </a:p>
          </p:txBody>
        </p:sp>
        <p:sp>
          <p:nvSpPr>
            <p:cNvPr id="33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3814573" y="3576031"/>
              <a:ext cx="1696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BF5A38D7-DF2C-43E1-96A3-11B17E8B8BC7}"/>
              </a:ext>
            </a:extLst>
          </p:cNvPr>
          <p:cNvSpPr/>
          <p:nvPr/>
        </p:nvSpPr>
        <p:spPr>
          <a:xfrm rot="16200000">
            <a:off x="3123637" y="3776695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F1DCB9"/>
              </a:gs>
              <a:gs pos="35000">
                <a:srgbClr val="FFFAE4"/>
              </a:gs>
              <a:gs pos="57000">
                <a:schemeClr val="bg1"/>
              </a:gs>
              <a:gs pos="100000">
                <a:srgbClr val="F1DC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6097739" y="4274754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6286997" y="3797203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Top Corners Rounded 5">
            <a:extLst>
              <a:ext uri="{FF2B5EF4-FFF2-40B4-BE49-F238E27FC236}">
                <a16:creationId xmlns:a16="http://schemas.microsoft.com/office/drawing/2014/main" id="{81056A79-863E-4043-9E7B-BBD3C5FBFC79}"/>
              </a:ext>
            </a:extLst>
          </p:cNvPr>
          <p:cNvSpPr/>
          <p:nvPr/>
        </p:nvSpPr>
        <p:spPr>
          <a:xfrm rot="16200000">
            <a:off x="9680870" y="4135152"/>
            <a:ext cx="3836589" cy="1419109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Top Corners Rounded 5">
            <a:extLst>
              <a:ext uri="{FF2B5EF4-FFF2-40B4-BE49-F238E27FC236}">
                <a16:creationId xmlns:a16="http://schemas.microsoft.com/office/drawing/2014/main" id="{AE07B253-E77B-4535-9327-87E18CB5FA16}"/>
              </a:ext>
            </a:extLst>
          </p:cNvPr>
          <p:cNvSpPr/>
          <p:nvPr/>
        </p:nvSpPr>
        <p:spPr>
          <a:xfrm rot="16200000">
            <a:off x="9762746" y="3797205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DF6C03"/>
              </a:gs>
              <a:gs pos="30000">
                <a:srgbClr val="FC7F12"/>
              </a:gs>
              <a:gs pos="57000">
                <a:srgbClr val="FEB06A"/>
              </a:gs>
              <a:gs pos="100000">
                <a:srgbClr val="DF6C0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6">
            <a:extLst>
              <a:ext uri="{FF2B5EF4-FFF2-40B4-BE49-F238E27FC236}">
                <a16:creationId xmlns:a16="http://schemas.microsoft.com/office/drawing/2014/main" id="{4D9C1FF5-AA0E-48F2-A342-7CE18DC9F3EE}"/>
              </a:ext>
            </a:extLst>
          </p:cNvPr>
          <p:cNvSpPr txBox="1"/>
          <p:nvPr/>
        </p:nvSpPr>
        <p:spPr>
          <a:xfrm>
            <a:off x="2596007" y="3359381"/>
            <a:ext cx="1750971" cy="12618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Oswald" panose="02000503000000000000" pitchFamily="2" charset="0"/>
              </a:rPr>
              <a:t>1- سمِّ الله </a:t>
            </a:r>
            <a:r>
              <a:rPr lang="ar-SY" sz="2400" dirty="0">
                <a:solidFill>
                  <a:srgbClr val="0070C0"/>
                </a:solidFill>
                <a:latin typeface="Oswald" panose="02000503000000000000" pitchFamily="2" charset="0"/>
              </a:rPr>
              <a:t>:</a:t>
            </a:r>
          </a:p>
          <a:p>
            <a:pPr algn="r"/>
            <a:r>
              <a:rPr lang="ar-SY" sz="2400" dirty="0">
                <a:solidFill>
                  <a:srgbClr val="0070C0"/>
                </a:solidFill>
                <a:latin typeface="Oswald" panose="02000503000000000000" pitchFamily="2" charset="0"/>
              </a:rPr>
              <a:t>قل &lt; بسم الله &gt; قبل أن تأكل </a:t>
            </a:r>
            <a:endParaRPr lang="en-US" sz="2400" dirty="0">
              <a:solidFill>
                <a:srgbClr val="0070C0"/>
              </a:solidFill>
              <a:latin typeface="Oswald" panose="02000503000000000000" pitchFamily="2" charset="0"/>
            </a:endParaRPr>
          </a:p>
        </p:txBody>
      </p:sp>
      <p:grpSp>
        <p:nvGrpSpPr>
          <p:cNvPr id="40" name="Group 1">
            <a:extLst>
              <a:ext uri="{FF2B5EF4-FFF2-40B4-BE49-F238E27FC236}">
                <a16:creationId xmlns:a16="http://schemas.microsoft.com/office/drawing/2014/main" id="{79AC13E3-5507-4C78-AB73-CE3F2C68598D}"/>
              </a:ext>
            </a:extLst>
          </p:cNvPr>
          <p:cNvGrpSpPr/>
          <p:nvPr/>
        </p:nvGrpSpPr>
        <p:grpSpPr>
          <a:xfrm>
            <a:off x="2081506" y="4714740"/>
            <a:ext cx="2572588" cy="1481471"/>
            <a:chOff x="1" y="3299032"/>
            <a:chExt cx="2572588" cy="1481471"/>
          </a:xfrm>
        </p:grpSpPr>
        <p:sp>
          <p:nvSpPr>
            <p:cNvPr id="41" name="TextBox 18">
              <a:extLst>
                <a:ext uri="{FF2B5EF4-FFF2-40B4-BE49-F238E27FC236}">
                  <a16:creationId xmlns:a16="http://schemas.microsoft.com/office/drawing/2014/main" id="{57D658B2-A7BD-4AF5-BA0A-9D6AD070F419}"/>
                </a:ext>
              </a:extLst>
            </p:cNvPr>
            <p:cNvSpPr txBox="1"/>
            <p:nvPr/>
          </p:nvSpPr>
          <p:spPr>
            <a:xfrm>
              <a:off x="1" y="4072617"/>
              <a:ext cx="25725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أن يقول حين يذكرها بسم الله أوله و آخره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17">
              <a:extLst>
                <a:ext uri="{FF2B5EF4-FFF2-40B4-BE49-F238E27FC236}">
                  <a16:creationId xmlns:a16="http://schemas.microsoft.com/office/drawing/2014/main" id="{D405F4BF-F4AA-4C12-B6DE-CB35020E0916}"/>
                </a:ext>
              </a:extLst>
            </p:cNvPr>
            <p:cNvSpPr txBox="1"/>
            <p:nvPr/>
          </p:nvSpPr>
          <p:spPr>
            <a:xfrm>
              <a:off x="84928" y="3299032"/>
              <a:ext cx="24518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إذا نسيت التسمية في أول الطعام , ماذا أفعل ؟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3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5617095" y="3615540"/>
            <a:ext cx="2277104" cy="5232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swald" panose="02000503000000000000" pitchFamily="2" charset="0"/>
              </a:rPr>
              <a:t>2- كُلْ بيمينك :</a:t>
            </a:r>
          </a:p>
        </p:txBody>
      </p:sp>
      <p:sp>
        <p:nvSpPr>
          <p:cNvPr id="44" name="TextBox 23">
            <a:extLst>
              <a:ext uri="{FF2B5EF4-FFF2-40B4-BE49-F238E27FC236}">
                <a16:creationId xmlns:a16="http://schemas.microsoft.com/office/drawing/2014/main" id="{B9B7FCF2-0C00-43D4-A835-778E9A567499}"/>
              </a:ext>
            </a:extLst>
          </p:cNvPr>
          <p:cNvSpPr txBox="1"/>
          <p:nvPr/>
        </p:nvSpPr>
        <p:spPr>
          <a:xfrm>
            <a:off x="9005605" y="3686597"/>
            <a:ext cx="1977982" cy="5232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swald" panose="02000503000000000000" pitchFamily="2" charset="0"/>
              </a:rPr>
              <a:t>3- كُلْ مما يليك</a:t>
            </a:r>
            <a:endParaRPr lang="en-US" sz="28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sp>
        <p:nvSpPr>
          <p:cNvPr id="45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8195790" y="5709676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29">
            <a:extLst>
              <a:ext uri="{FF2B5EF4-FFF2-40B4-BE49-F238E27FC236}">
                <a16:creationId xmlns:a16="http://schemas.microsoft.com/office/drawing/2014/main" id="{8781FCBC-9023-40A1-B2A2-7878D5F5FBBE}"/>
              </a:ext>
            </a:extLst>
          </p:cNvPr>
          <p:cNvSpPr/>
          <p:nvPr/>
        </p:nvSpPr>
        <p:spPr>
          <a:xfrm rot="16200000">
            <a:off x="11671016" y="5726750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30">
            <a:extLst>
              <a:ext uri="{FF2B5EF4-FFF2-40B4-BE49-F238E27FC236}">
                <a16:creationId xmlns:a16="http://schemas.microsoft.com/office/drawing/2014/main" id="{581A68D6-02B2-423D-995C-74AE460576FC}"/>
              </a:ext>
            </a:extLst>
          </p:cNvPr>
          <p:cNvSpPr/>
          <p:nvPr/>
        </p:nvSpPr>
        <p:spPr>
          <a:xfrm rot="16200000">
            <a:off x="5036318" y="5695276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3" grpId="0"/>
      <p:bldP spid="44" grpId="0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D8609EA-0A1D-41C5-B6A6-B8FE9F6DD2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3681F16-742E-4B39-A259-15AE6DA3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FCC6F993-5A77-4CAF-94DA-1DAA371AD18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895AA0EB-68E4-496F-9F00-0AD2C35BCA6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0B23A94-7444-4BC4-8CEA-9107E7AF2A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588286"/>
              <a:chOff x="3442572" y="5466316"/>
              <a:chExt cx="1793831" cy="5882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09143" y="163295"/>
            <a:ext cx="7593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هل طبق عمر بن أبي سلمة رضي الله عنه هذه الآداب ؟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4" y="1071788"/>
            <a:ext cx="83807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نعم , </a:t>
            </a:r>
            <a:r>
              <a:rPr lang="ar-SY" sz="2400" b="1" dirty="0">
                <a:solidFill>
                  <a:schemeClr val="tx1"/>
                </a:solidFill>
              </a:rPr>
              <a:t>فهو يقول :&lt; فما زالت تلك طعمتي بعد&gt; يعني صار هذا أدبي في كلّ طعام آكله منذ قال لي الرسول صلى الله عليه و سلّم .</a:t>
            </a:r>
            <a:endParaRPr lang="ar-SY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4" y="2461234"/>
            <a:ext cx="83807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أ</a:t>
            </a:r>
            <a:r>
              <a:rPr lang="ar-SY" sz="2400" b="1" dirty="0">
                <a:solidFill>
                  <a:schemeClr val="tx1"/>
                </a:solidFill>
              </a:rPr>
              <a:t>تعرَّف على الصّحابي الجليل عمر بن أبي سلمة رضي الله عنه </a:t>
            </a:r>
            <a:r>
              <a:rPr lang="ar-SY" sz="2000" b="1" dirty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</a:rPr>
              <a:t>1- اسمه </a:t>
            </a:r>
            <a:r>
              <a:rPr lang="ar-SY" sz="2400" b="1" dirty="0">
                <a:solidFill>
                  <a:schemeClr val="tx1"/>
                </a:solidFill>
              </a:rPr>
              <a:t>: هو عمر بن أبي سلمة المخزومي رضي الله عنه .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22025" y="3791488"/>
            <a:ext cx="836958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2- قرابته من النبي صلى الله عليه و سلّم : </a:t>
            </a:r>
            <a:r>
              <a:rPr lang="ar-SY" sz="2400" b="1" dirty="0">
                <a:solidFill>
                  <a:schemeClr val="tx1"/>
                </a:solidFill>
              </a:rPr>
              <a:t>يعدُّ النبي محمد صلى الله عليه و سلّم عمَّه بالرضاعة و تربّى في بيت النبي صلى الله عليه و سام فهو ربيبه .</a:t>
            </a: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823200" y="4959888"/>
            <a:ext cx="3968404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FF0000"/>
                </a:solidFill>
              </a:rPr>
              <a:t>3- وفاته : </a:t>
            </a:r>
            <a:r>
              <a:rPr lang="ar-SY" sz="2800" b="1" dirty="0">
                <a:solidFill>
                  <a:schemeClr val="tx1"/>
                </a:solidFill>
              </a:rPr>
              <a:t>تُوفي سنة 83 هـ</a:t>
            </a:r>
          </a:p>
        </p:txBody>
      </p:sp>
    </p:spTree>
    <p:extLst>
      <p:ext uri="{BB962C8B-B14F-4D97-AF65-F5344CB8AC3E}">
        <p14:creationId xmlns:p14="http://schemas.microsoft.com/office/powerpoint/2010/main" val="27879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5"/>
              <a:chOff x="3563328" y="5466316"/>
              <a:chExt cx="1432743" cy="5781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257662" y="3154929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812719"/>
              <a:ext cx="2567276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لأن البركة تنزل في وسط الطّعام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71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لماذا أمرنا النّبي صلى الله عليه و سلم أن نأكل مما يلينا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 آداب الطعام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972293" y="173608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تعلَّمتُ أن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638306"/>
              <a:ext cx="25693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أقول *</a:t>
              </a:r>
              <a:r>
                <a:rPr lang="ar-SY" sz="2400" b="1" dirty="0">
                  <a:solidFill>
                    <a:schemeClr val="accent2"/>
                  </a:solidFill>
                </a:rPr>
                <a:t>بسم الله</a:t>
              </a:r>
              <a:r>
                <a:rPr lang="ar-SY" sz="2400" b="1" dirty="0"/>
                <a:t>* </a:t>
              </a:r>
            </a:p>
            <a:p>
              <a:pPr algn="r" rtl="1"/>
              <a:r>
                <a:rPr lang="ar-SY" sz="2400" b="1" dirty="0"/>
                <a:t>قبل أن آكل أو أشرب </a:t>
              </a:r>
              <a:endParaRPr lang="en-US" sz="24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آكل بيدي اليمنى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  <p:grpSp>
        <p:nvGrpSpPr>
          <p:cNvPr id="48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386903" y="4194371"/>
            <a:ext cx="6297235" cy="1587929"/>
            <a:chOff x="3165505" y="3405829"/>
            <a:chExt cx="6297235" cy="1587929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9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712642" y="3968960"/>
              <a:ext cx="204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آكل مما يليني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342</Words>
  <Application>Microsoft Office PowerPoint</Application>
  <PresentationFormat>شاشة عريضة</PresentationFormat>
  <Paragraphs>65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1308</cp:revision>
  <dcterms:created xsi:type="dcterms:W3CDTF">2020-10-10T04:32:51Z</dcterms:created>
  <dcterms:modified xsi:type="dcterms:W3CDTF">2021-01-26T09:58:22Z</dcterms:modified>
</cp:coreProperties>
</file>