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41" r:id="rId3"/>
    <p:sldId id="459" r:id="rId4"/>
    <p:sldId id="454" r:id="rId5"/>
    <p:sldId id="444" r:id="rId6"/>
    <p:sldId id="335" r:id="rId7"/>
    <p:sldId id="426" r:id="rId8"/>
    <p:sldId id="437" r:id="rId9"/>
    <p:sldId id="460" r:id="rId10"/>
    <p:sldId id="411" r:id="rId11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52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D60093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1464"/>
      </p:cViewPr>
      <p:guideLst>
        <p:guide orient="horz" pos="2183"/>
        <p:guide pos="3840"/>
        <p:guide orient="horz" pos="1552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045108" y="2680769"/>
            <a:ext cx="8156968" cy="1265254"/>
            <a:chOff x="9198889" y="2670931"/>
            <a:chExt cx="8156968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679364" y="3154035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التَّنفُّس في الشراب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14629" y="2008525"/>
              <a:ext cx="2027104" cy="566500"/>
              <a:chOff x="3326268" y="5466316"/>
              <a:chExt cx="2027104" cy="56650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26268" y="5737251"/>
                <a:ext cx="2027104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التنفس في الشراب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173295" y="0"/>
            <a:ext cx="6647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التنفس في الشراب</a:t>
            </a:r>
          </a:p>
        </p:txBody>
      </p:sp>
      <p:sp>
        <p:nvSpPr>
          <p:cNvPr id="17" name="Oval 57">
            <a:extLst>
              <a:ext uri="{FF2B5EF4-FFF2-40B4-BE49-F238E27FC236}">
                <a16:creationId xmlns:a16="http://schemas.microsoft.com/office/drawing/2014/main" id="{E025209F-A410-46B8-AF7F-9A54E5B9CE58}"/>
              </a:ext>
            </a:extLst>
          </p:cNvPr>
          <p:cNvSpPr/>
          <p:nvPr/>
        </p:nvSpPr>
        <p:spPr>
          <a:xfrm rot="223389">
            <a:off x="8109782" y="6281093"/>
            <a:ext cx="2231305" cy="729275"/>
          </a:xfrm>
          <a:prstGeom prst="ellipse">
            <a:avLst/>
          </a:prstGeom>
          <a:gradFill flip="none" rotWithShape="1">
            <a:gsLst>
              <a:gs pos="100000">
                <a:schemeClr val="accent1">
                  <a:alpha val="0"/>
                  <a:lumMod val="0"/>
                </a:schemeClr>
              </a:gs>
              <a:gs pos="16000">
                <a:schemeClr val="tx1">
                  <a:alpha val="56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3">
            <a:extLst>
              <a:ext uri="{FF2B5EF4-FFF2-40B4-BE49-F238E27FC236}">
                <a16:creationId xmlns:a16="http://schemas.microsoft.com/office/drawing/2014/main" id="{EF6BA78A-4F6A-46B1-A466-79E503883DA0}"/>
              </a:ext>
            </a:extLst>
          </p:cNvPr>
          <p:cNvSpPr/>
          <p:nvPr/>
        </p:nvSpPr>
        <p:spPr>
          <a:xfrm>
            <a:off x="3740432" y="1138964"/>
            <a:ext cx="3807731" cy="5361208"/>
          </a:xfrm>
          <a:prstGeom prst="roundRect">
            <a:avLst>
              <a:gd name="adj" fmla="val 4904"/>
            </a:avLst>
          </a:prstGeom>
          <a:solidFill>
            <a:srgbClr val="124F74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2286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4">
            <a:extLst>
              <a:ext uri="{FF2B5EF4-FFF2-40B4-BE49-F238E27FC236}">
                <a16:creationId xmlns:a16="http://schemas.microsoft.com/office/drawing/2014/main" id="{28502426-CFC2-405A-B48D-654336359B9F}"/>
              </a:ext>
            </a:extLst>
          </p:cNvPr>
          <p:cNvGrpSpPr/>
          <p:nvPr/>
        </p:nvGrpSpPr>
        <p:grpSpPr>
          <a:xfrm>
            <a:off x="3740432" y="1554588"/>
            <a:ext cx="3637828" cy="4654829"/>
            <a:chOff x="1524894" y="1525696"/>
            <a:chExt cx="3637828" cy="4654829"/>
          </a:xfrm>
        </p:grpSpPr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id="{540A5303-B350-4CE6-A800-E6B2946C66EA}"/>
                </a:ext>
              </a:extLst>
            </p:cNvPr>
            <p:cNvSpPr/>
            <p:nvPr/>
          </p:nvSpPr>
          <p:spPr>
            <a:xfrm>
              <a:off x="1694795" y="1525696"/>
              <a:ext cx="3467927" cy="4654829"/>
            </a:xfrm>
            <a:prstGeom prst="rect">
              <a:avLst/>
            </a:prstGeom>
            <a:pattFill prst="lg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Graphic 6">
              <a:extLst>
                <a:ext uri="{FF2B5EF4-FFF2-40B4-BE49-F238E27FC236}">
                  <a16:creationId xmlns:a16="http://schemas.microsoft.com/office/drawing/2014/main" id="{AAAAB43E-0192-497C-9046-1278FC629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9589" y="1822407"/>
              <a:ext cx="1238339" cy="1483072"/>
            </a:xfrm>
            <a:prstGeom prst="rect">
              <a:avLst/>
            </a:prstGeom>
          </p:spPr>
        </p:pic>
        <p:sp>
          <p:nvSpPr>
            <p:cNvPr id="23" name="TextBox 7">
              <a:extLst>
                <a:ext uri="{FF2B5EF4-FFF2-40B4-BE49-F238E27FC236}">
                  <a16:creationId xmlns:a16="http://schemas.microsoft.com/office/drawing/2014/main" id="{5C5B09EE-B4D4-49E4-AC09-72C33265514F}"/>
                </a:ext>
              </a:extLst>
            </p:cNvPr>
            <p:cNvSpPr txBox="1"/>
            <p:nvPr/>
          </p:nvSpPr>
          <p:spPr>
            <a:xfrm>
              <a:off x="2027575" y="3295748"/>
              <a:ext cx="26249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Oswald" panose="02000503000000000000" pitchFamily="2" charset="0"/>
                </a:rPr>
                <a:t>التنفس في الشراب</a:t>
              </a:r>
              <a:endParaRPr lang="en-US" sz="2800" b="1" dirty="0">
                <a:solidFill>
                  <a:srgbClr val="FF0000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24" name="TextBox 12">
              <a:extLst>
                <a:ext uri="{FF2B5EF4-FFF2-40B4-BE49-F238E27FC236}">
                  <a16:creationId xmlns:a16="http://schemas.microsoft.com/office/drawing/2014/main" id="{7C7C892A-95BC-4AF5-BA1E-974A1ED775F1}"/>
                </a:ext>
              </a:extLst>
            </p:cNvPr>
            <p:cNvSpPr txBox="1"/>
            <p:nvPr/>
          </p:nvSpPr>
          <p:spPr>
            <a:xfrm>
              <a:off x="1524894" y="3747154"/>
              <a:ext cx="35603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تشاهد بعض الطلاب يشرب الماء دفعة واحدة و من السرعة يتنفس داخل الكأس</a:t>
              </a:r>
              <a:endParaRPr lang="en-US" sz="2000" b="1" dirty="0"/>
            </a:p>
          </p:txBody>
        </p:sp>
      </p:grpSp>
      <p:grpSp>
        <p:nvGrpSpPr>
          <p:cNvPr id="25" name="Group 54">
            <a:extLst>
              <a:ext uri="{FF2B5EF4-FFF2-40B4-BE49-F238E27FC236}">
                <a16:creationId xmlns:a16="http://schemas.microsoft.com/office/drawing/2014/main" id="{6B685B81-679C-48AF-B53D-082A9AA37A5B}"/>
              </a:ext>
            </a:extLst>
          </p:cNvPr>
          <p:cNvGrpSpPr/>
          <p:nvPr/>
        </p:nvGrpSpPr>
        <p:grpSpPr>
          <a:xfrm>
            <a:off x="7143635" y="974042"/>
            <a:ext cx="2368928" cy="5671689"/>
            <a:chOff x="4956232" y="635661"/>
            <a:chExt cx="2368928" cy="5671689"/>
          </a:xfrm>
        </p:grpSpPr>
        <p:sp>
          <p:nvSpPr>
            <p:cNvPr id="26" name="Isosceles Triangle 43">
              <a:extLst>
                <a:ext uri="{FF2B5EF4-FFF2-40B4-BE49-F238E27FC236}">
                  <a16:creationId xmlns:a16="http://schemas.microsoft.com/office/drawing/2014/main" id="{242F6318-9E20-4723-B87A-FAF1B89E5E26}"/>
                </a:ext>
              </a:extLst>
            </p:cNvPr>
            <p:cNvSpPr/>
            <p:nvPr/>
          </p:nvSpPr>
          <p:spPr>
            <a:xfrm>
              <a:off x="5645180" y="809124"/>
              <a:ext cx="196543" cy="246978"/>
            </a:xfrm>
            <a:prstGeom prst="triangle">
              <a:avLst>
                <a:gd name="adj" fmla="val 81429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18">
              <a:extLst>
                <a:ext uri="{FF2B5EF4-FFF2-40B4-BE49-F238E27FC236}">
                  <a16:creationId xmlns:a16="http://schemas.microsoft.com/office/drawing/2014/main" id="{D27F2B2E-C1BF-40D7-9B40-C63566BEF475}"/>
                </a:ext>
              </a:extLst>
            </p:cNvPr>
            <p:cNvSpPr/>
            <p:nvPr/>
          </p:nvSpPr>
          <p:spPr>
            <a:xfrm flipH="1" flipV="1">
              <a:off x="5181014" y="635661"/>
              <a:ext cx="1865133" cy="5671689"/>
            </a:xfrm>
            <a:custGeom>
              <a:avLst/>
              <a:gdLst>
                <a:gd name="connsiteX0" fmla="*/ 3933372 w 3933372"/>
                <a:gd name="connsiteY0" fmla="*/ 5845265 h 6432911"/>
                <a:gd name="connsiteX1" fmla="*/ 0 w 3933372"/>
                <a:gd name="connsiteY1" fmla="*/ 5845265 h 6432911"/>
                <a:gd name="connsiteX2" fmla="*/ 0 w 3933372"/>
                <a:gd name="connsiteY2" fmla="*/ 587646 h 6432911"/>
                <a:gd name="connsiteX3" fmla="*/ 0 w 3933372"/>
                <a:gd name="connsiteY3" fmla="*/ 565692 h 6432911"/>
                <a:gd name="connsiteX4" fmla="*/ 0 w 3933372"/>
                <a:gd name="connsiteY4" fmla="*/ 0 h 6432911"/>
                <a:gd name="connsiteX5" fmla="*/ 3786424 w 3933372"/>
                <a:gd name="connsiteY5" fmla="*/ 565692 h 6432911"/>
                <a:gd name="connsiteX6" fmla="*/ 3933372 w 3933372"/>
                <a:gd name="connsiteY6" fmla="*/ 565692 h 6432911"/>
                <a:gd name="connsiteX7" fmla="*/ 3933372 w 3933372"/>
                <a:gd name="connsiteY7" fmla="*/ 587646 h 6432911"/>
                <a:gd name="connsiteX8" fmla="*/ 0 w 3933372"/>
                <a:gd name="connsiteY8" fmla="*/ 6432911 h 6432911"/>
                <a:gd name="connsiteX9" fmla="*/ 0 w 3933372"/>
                <a:gd name="connsiteY9" fmla="*/ 5845265 h 6432911"/>
                <a:gd name="connsiteX10" fmla="*/ 3933372 w 3933372"/>
                <a:gd name="connsiteY10" fmla="*/ 5845265 h 6432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33372" h="6432911">
                  <a:moveTo>
                    <a:pt x="3933372" y="5845265"/>
                  </a:moveTo>
                  <a:lnTo>
                    <a:pt x="0" y="5845265"/>
                  </a:lnTo>
                  <a:lnTo>
                    <a:pt x="0" y="587646"/>
                  </a:lnTo>
                  <a:lnTo>
                    <a:pt x="0" y="565692"/>
                  </a:lnTo>
                  <a:lnTo>
                    <a:pt x="0" y="0"/>
                  </a:lnTo>
                  <a:lnTo>
                    <a:pt x="3786424" y="565692"/>
                  </a:lnTo>
                  <a:lnTo>
                    <a:pt x="3933372" y="565692"/>
                  </a:lnTo>
                  <a:lnTo>
                    <a:pt x="3933372" y="587646"/>
                  </a:lnTo>
                  <a:close/>
                  <a:moveTo>
                    <a:pt x="0" y="6432911"/>
                  </a:moveTo>
                  <a:lnTo>
                    <a:pt x="0" y="5845265"/>
                  </a:lnTo>
                  <a:lnTo>
                    <a:pt x="3933372" y="5845265"/>
                  </a:lnTo>
                  <a:close/>
                </a:path>
              </a:pathLst>
            </a:custGeom>
            <a:gradFill flip="none" rotWithShape="1">
              <a:gsLst>
                <a:gs pos="87000">
                  <a:srgbClr val="E4E4E4"/>
                </a:gs>
                <a:gs pos="95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TextBox 26">
              <a:extLst>
                <a:ext uri="{FF2B5EF4-FFF2-40B4-BE49-F238E27FC236}">
                  <a16:creationId xmlns:a16="http://schemas.microsoft.com/office/drawing/2014/main" id="{E8AF7D65-9B16-485F-8C04-FBDC785FF509}"/>
                </a:ext>
              </a:extLst>
            </p:cNvPr>
            <p:cNvSpPr txBox="1"/>
            <p:nvPr/>
          </p:nvSpPr>
          <p:spPr>
            <a:xfrm>
              <a:off x="5819236" y="1687850"/>
              <a:ext cx="730116" cy="646331"/>
            </a:xfrm>
            <a:prstGeom prst="rect">
              <a:avLst/>
            </a:prstGeom>
            <a:noFill/>
            <a:scene3d>
              <a:camera prst="obliqueBottomLeft"/>
              <a:lightRig rig="threePt" dir="t"/>
            </a:scene3d>
          </p:spPr>
          <p:txBody>
            <a:bodyPr wrap="square" rtlCol="0">
              <a:spAutoFit/>
              <a:scene3d>
                <a:camera prst="perspectiveLeft"/>
                <a:lightRig rig="threePt" dir="t"/>
              </a:scene3d>
            </a:bodyPr>
            <a:lstStyle/>
            <a:p>
              <a:endParaRPr lang="en-US" sz="3600" dirty="0">
                <a:solidFill>
                  <a:srgbClr val="0070C0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30" name="Graphic 28">
              <a:extLst>
                <a:ext uri="{FF2B5EF4-FFF2-40B4-BE49-F238E27FC236}">
                  <a16:creationId xmlns:a16="http://schemas.microsoft.com/office/drawing/2014/main" id="{DBE31538-8306-4C00-B149-3FCBF1D121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5632" y="5162270"/>
              <a:ext cx="602845" cy="742253"/>
            </a:xfrm>
            <a:prstGeom prst="rect">
              <a:avLst/>
            </a:prstGeom>
            <a:scene3d>
              <a:camera prst="perspectiveHeroicExtremeLeftFacing"/>
              <a:lightRig rig="threePt" dir="t"/>
            </a:scene3d>
          </p:spPr>
        </p:pic>
        <p:sp>
          <p:nvSpPr>
            <p:cNvPr id="31" name="TextBox 37">
              <a:extLst>
                <a:ext uri="{FF2B5EF4-FFF2-40B4-BE49-F238E27FC236}">
                  <a16:creationId xmlns:a16="http://schemas.microsoft.com/office/drawing/2014/main" id="{B20F191D-C590-42CB-9B7B-B384C3B1AB82}"/>
                </a:ext>
              </a:extLst>
            </p:cNvPr>
            <p:cNvSpPr txBox="1"/>
            <p:nvPr/>
          </p:nvSpPr>
          <p:spPr>
            <a:xfrm>
              <a:off x="4956232" y="2743295"/>
              <a:ext cx="23689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/>
                <a:t>هل هذا الفعل صحيح ؟</a:t>
              </a:r>
              <a:endParaRPr lang="en-US" sz="2000" b="1" dirty="0"/>
            </a:p>
          </p:txBody>
        </p:sp>
        <p:sp>
          <p:nvSpPr>
            <p:cNvPr id="32" name="Arrow: Down 40">
              <a:extLst>
                <a:ext uri="{FF2B5EF4-FFF2-40B4-BE49-F238E27FC236}">
                  <a16:creationId xmlns:a16="http://schemas.microsoft.com/office/drawing/2014/main" id="{435B7F5B-8970-4850-96C1-01EB60B80996}"/>
                </a:ext>
              </a:extLst>
            </p:cNvPr>
            <p:cNvSpPr/>
            <p:nvPr/>
          </p:nvSpPr>
          <p:spPr>
            <a:xfrm rot="20612401">
              <a:off x="5703917" y="777705"/>
              <a:ext cx="616071" cy="720964"/>
            </a:xfrm>
            <a:prstGeom prst="downArrow">
              <a:avLst/>
            </a:prstGeom>
            <a:solidFill>
              <a:srgbClr val="FF9900"/>
            </a:solidFill>
            <a:ln>
              <a:noFill/>
            </a:ln>
            <a:scene3d>
              <a:camera prst="perspectiveHeroicExtremeLeftFacing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46">
              <a:extLst>
                <a:ext uri="{FF2B5EF4-FFF2-40B4-BE49-F238E27FC236}">
                  <a16:creationId xmlns:a16="http://schemas.microsoft.com/office/drawing/2014/main" id="{91093B9E-2199-41E1-9019-2E41B2DE5C76}"/>
                </a:ext>
              </a:extLst>
            </p:cNvPr>
            <p:cNvSpPr txBox="1"/>
            <p:nvPr/>
          </p:nvSpPr>
          <p:spPr>
            <a:xfrm>
              <a:off x="5314171" y="3351626"/>
              <a:ext cx="17238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</a:rPr>
                <a:t>هذا الفعل خاطئ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47">
              <a:extLst>
                <a:ext uri="{FF2B5EF4-FFF2-40B4-BE49-F238E27FC236}">
                  <a16:creationId xmlns:a16="http://schemas.microsoft.com/office/drawing/2014/main" id="{1C8710E3-6E97-4687-8814-AC005D80E97F}"/>
                </a:ext>
              </a:extLst>
            </p:cNvPr>
            <p:cNvSpPr txBox="1"/>
            <p:nvPr/>
          </p:nvSpPr>
          <p:spPr>
            <a:xfrm>
              <a:off x="5564517" y="3730053"/>
              <a:ext cx="11523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5" name="Group 55">
            <a:extLst>
              <a:ext uri="{FF2B5EF4-FFF2-40B4-BE49-F238E27FC236}">
                <a16:creationId xmlns:a16="http://schemas.microsoft.com/office/drawing/2014/main" id="{4C17E16B-363F-437E-95D7-FB4FCA395015}"/>
              </a:ext>
            </a:extLst>
          </p:cNvPr>
          <p:cNvGrpSpPr/>
          <p:nvPr/>
        </p:nvGrpSpPr>
        <p:grpSpPr>
          <a:xfrm>
            <a:off x="9225435" y="974042"/>
            <a:ext cx="2097456" cy="5671689"/>
            <a:chOff x="7038032" y="635661"/>
            <a:chExt cx="2097456" cy="5671689"/>
          </a:xfrm>
        </p:grpSpPr>
        <p:sp>
          <p:nvSpPr>
            <p:cNvPr id="36" name="Isosceles Triangle 44">
              <a:extLst>
                <a:ext uri="{FF2B5EF4-FFF2-40B4-BE49-F238E27FC236}">
                  <a16:creationId xmlns:a16="http://schemas.microsoft.com/office/drawing/2014/main" id="{AC7F803F-1E14-424B-ABE5-3EBBF4A61737}"/>
                </a:ext>
              </a:extLst>
            </p:cNvPr>
            <p:cNvSpPr/>
            <p:nvPr/>
          </p:nvSpPr>
          <p:spPr>
            <a:xfrm>
              <a:off x="8316451" y="906795"/>
              <a:ext cx="196543" cy="246978"/>
            </a:xfrm>
            <a:prstGeom prst="triangle">
              <a:avLst>
                <a:gd name="adj" fmla="val 81429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19">
              <a:extLst>
                <a:ext uri="{FF2B5EF4-FFF2-40B4-BE49-F238E27FC236}">
                  <a16:creationId xmlns:a16="http://schemas.microsoft.com/office/drawing/2014/main" id="{4EB96BDA-1E7F-4C23-A205-2DBC57A01208}"/>
                </a:ext>
              </a:extLst>
            </p:cNvPr>
            <p:cNvSpPr/>
            <p:nvPr/>
          </p:nvSpPr>
          <p:spPr>
            <a:xfrm flipV="1">
              <a:off x="7038032" y="635661"/>
              <a:ext cx="1865133" cy="5671689"/>
            </a:xfrm>
            <a:custGeom>
              <a:avLst/>
              <a:gdLst>
                <a:gd name="connsiteX0" fmla="*/ 3933372 w 3933372"/>
                <a:gd name="connsiteY0" fmla="*/ 5845265 h 6432911"/>
                <a:gd name="connsiteX1" fmla="*/ 0 w 3933372"/>
                <a:gd name="connsiteY1" fmla="*/ 5845265 h 6432911"/>
                <a:gd name="connsiteX2" fmla="*/ 0 w 3933372"/>
                <a:gd name="connsiteY2" fmla="*/ 587646 h 6432911"/>
                <a:gd name="connsiteX3" fmla="*/ 0 w 3933372"/>
                <a:gd name="connsiteY3" fmla="*/ 565692 h 6432911"/>
                <a:gd name="connsiteX4" fmla="*/ 0 w 3933372"/>
                <a:gd name="connsiteY4" fmla="*/ 0 h 6432911"/>
                <a:gd name="connsiteX5" fmla="*/ 3786424 w 3933372"/>
                <a:gd name="connsiteY5" fmla="*/ 565692 h 6432911"/>
                <a:gd name="connsiteX6" fmla="*/ 3933372 w 3933372"/>
                <a:gd name="connsiteY6" fmla="*/ 565692 h 6432911"/>
                <a:gd name="connsiteX7" fmla="*/ 3933372 w 3933372"/>
                <a:gd name="connsiteY7" fmla="*/ 587646 h 6432911"/>
                <a:gd name="connsiteX8" fmla="*/ 0 w 3933372"/>
                <a:gd name="connsiteY8" fmla="*/ 6432911 h 6432911"/>
                <a:gd name="connsiteX9" fmla="*/ 0 w 3933372"/>
                <a:gd name="connsiteY9" fmla="*/ 5845265 h 6432911"/>
                <a:gd name="connsiteX10" fmla="*/ 3933372 w 3933372"/>
                <a:gd name="connsiteY10" fmla="*/ 5845265 h 6432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33372" h="6432911">
                  <a:moveTo>
                    <a:pt x="3933372" y="5845265"/>
                  </a:moveTo>
                  <a:lnTo>
                    <a:pt x="0" y="5845265"/>
                  </a:lnTo>
                  <a:lnTo>
                    <a:pt x="0" y="587646"/>
                  </a:lnTo>
                  <a:lnTo>
                    <a:pt x="0" y="565692"/>
                  </a:lnTo>
                  <a:lnTo>
                    <a:pt x="0" y="0"/>
                  </a:lnTo>
                  <a:lnTo>
                    <a:pt x="3786424" y="565692"/>
                  </a:lnTo>
                  <a:lnTo>
                    <a:pt x="3933372" y="565692"/>
                  </a:lnTo>
                  <a:lnTo>
                    <a:pt x="3933372" y="587646"/>
                  </a:lnTo>
                  <a:close/>
                  <a:moveTo>
                    <a:pt x="0" y="6432911"/>
                  </a:moveTo>
                  <a:lnTo>
                    <a:pt x="0" y="5845265"/>
                  </a:lnTo>
                  <a:lnTo>
                    <a:pt x="3933372" y="5845265"/>
                  </a:lnTo>
                  <a:close/>
                </a:path>
              </a:pathLst>
            </a:custGeom>
            <a:gradFill flip="none" rotWithShape="1">
              <a:gsLst>
                <a:gs pos="96000">
                  <a:srgbClr val="E4E4E4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Graphic 32">
              <a:extLst>
                <a:ext uri="{FF2B5EF4-FFF2-40B4-BE49-F238E27FC236}">
                  <a16:creationId xmlns:a16="http://schemas.microsoft.com/office/drawing/2014/main" id="{A9727EAA-0DB7-4DB0-8A84-37666C0A81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3072" y="5162270"/>
              <a:ext cx="524939" cy="646332"/>
            </a:xfrm>
            <a:prstGeom prst="rect">
              <a:avLst/>
            </a:prstGeom>
            <a:scene3d>
              <a:camera prst="perspectiveContrastingRightFacing"/>
              <a:lightRig rig="threePt" dir="t"/>
            </a:scene3d>
          </p:spPr>
        </p:pic>
        <p:sp>
          <p:nvSpPr>
            <p:cNvPr id="39" name="TextBox 34">
              <a:extLst>
                <a:ext uri="{FF2B5EF4-FFF2-40B4-BE49-F238E27FC236}">
                  <a16:creationId xmlns:a16="http://schemas.microsoft.com/office/drawing/2014/main" id="{7CB5920D-8157-4556-8D42-BD37E179732D}"/>
                </a:ext>
              </a:extLst>
            </p:cNvPr>
            <p:cNvSpPr txBox="1"/>
            <p:nvPr/>
          </p:nvSpPr>
          <p:spPr>
            <a:xfrm>
              <a:off x="7663457" y="1687850"/>
              <a:ext cx="730116" cy="646331"/>
            </a:xfrm>
            <a:prstGeom prst="rect">
              <a:avLst/>
            </a:prstGeom>
            <a:noFill/>
            <a:scene3d>
              <a:camera prst="obliqueBottomRight"/>
              <a:lightRig rig="threePt" dir="t"/>
            </a:scene3d>
          </p:spPr>
          <p:txBody>
            <a:bodyPr wrap="square" rtlCol="0">
              <a:spAutoFit/>
              <a:scene3d>
                <a:camera prst="perspectiveLeft"/>
                <a:lightRig rig="threePt" dir="t"/>
              </a:scene3d>
            </a:bodyPr>
            <a:lstStyle/>
            <a:p>
              <a:endParaRPr lang="en-US" sz="3600" dirty="0">
                <a:solidFill>
                  <a:srgbClr val="CC3300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40" name="Arrow: Down 41">
              <a:extLst>
                <a:ext uri="{FF2B5EF4-FFF2-40B4-BE49-F238E27FC236}">
                  <a16:creationId xmlns:a16="http://schemas.microsoft.com/office/drawing/2014/main" id="{F4631028-988A-4DAF-ADC4-EFEE62789B8D}"/>
                </a:ext>
              </a:extLst>
            </p:cNvPr>
            <p:cNvSpPr/>
            <p:nvPr/>
          </p:nvSpPr>
          <p:spPr>
            <a:xfrm rot="1369543">
              <a:off x="7901645" y="805659"/>
              <a:ext cx="616071" cy="720964"/>
            </a:xfrm>
            <a:prstGeom prst="downArrow">
              <a:avLst/>
            </a:prstGeom>
            <a:solidFill>
              <a:srgbClr val="FF9900"/>
            </a:solidFill>
            <a:ln>
              <a:noFill/>
            </a:ln>
            <a:scene3d>
              <a:camera prst="perspectiveHeroicExtremeLeftFacing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8">
              <a:extLst>
                <a:ext uri="{FF2B5EF4-FFF2-40B4-BE49-F238E27FC236}">
                  <a16:creationId xmlns:a16="http://schemas.microsoft.com/office/drawing/2014/main" id="{8B0FF019-3E8A-4BF1-9F40-BC63E21AFC61}"/>
                </a:ext>
              </a:extLst>
            </p:cNvPr>
            <p:cNvSpPr txBox="1"/>
            <p:nvPr/>
          </p:nvSpPr>
          <p:spPr>
            <a:xfrm>
              <a:off x="7354308" y="2712518"/>
              <a:ext cx="1152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لماذا ؟</a:t>
              </a:r>
              <a:endParaRPr lang="en-US" sz="2400" b="1" dirty="0"/>
            </a:p>
          </p:txBody>
        </p:sp>
        <p:sp>
          <p:nvSpPr>
            <p:cNvPr id="42" name="TextBox 49">
              <a:extLst>
                <a:ext uri="{FF2B5EF4-FFF2-40B4-BE49-F238E27FC236}">
                  <a16:creationId xmlns:a16="http://schemas.microsoft.com/office/drawing/2014/main" id="{DC812FE5-C59F-4D1E-AB3A-31406AE28973}"/>
                </a:ext>
              </a:extLst>
            </p:cNvPr>
            <p:cNvSpPr txBox="1"/>
            <p:nvPr/>
          </p:nvSpPr>
          <p:spPr>
            <a:xfrm>
              <a:off x="7046148" y="3217091"/>
              <a:ext cx="20893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FF0000"/>
                  </a:solidFill>
                </a:rPr>
                <a:t>لأن  ذلك : </a:t>
              </a:r>
              <a:r>
                <a:rPr lang="ar-SY" sz="2400" b="1" dirty="0"/>
                <a:t>يخالف  لهدي النبي  الكريم</a:t>
              </a:r>
              <a:endParaRPr lang="en-US" sz="2400" b="1" dirty="0"/>
            </a:p>
          </p:txBody>
        </p:sp>
        <p:sp>
          <p:nvSpPr>
            <p:cNvPr id="43" name="TextBox 50">
              <a:extLst>
                <a:ext uri="{FF2B5EF4-FFF2-40B4-BE49-F238E27FC236}">
                  <a16:creationId xmlns:a16="http://schemas.microsoft.com/office/drawing/2014/main" id="{920173CE-C8F2-4EFF-99B9-004C8AA2585D}"/>
                </a:ext>
              </a:extLst>
            </p:cNvPr>
            <p:cNvSpPr txBox="1"/>
            <p:nvPr/>
          </p:nvSpPr>
          <p:spPr>
            <a:xfrm>
              <a:off x="7340520" y="3730053"/>
              <a:ext cx="11523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6" name="Group 2">
            <a:extLst>
              <a:ext uri="{FF2B5EF4-FFF2-40B4-BE49-F238E27FC236}">
                <a16:creationId xmlns:a16="http://schemas.microsoft.com/office/drawing/2014/main" id="{8FA0EF1F-41FB-4892-9DF4-B59C1A18AFFD}"/>
              </a:ext>
            </a:extLst>
          </p:cNvPr>
          <p:cNvGrpSpPr/>
          <p:nvPr/>
        </p:nvGrpSpPr>
        <p:grpSpPr>
          <a:xfrm>
            <a:off x="4092442" y="879349"/>
            <a:ext cx="3058430" cy="863943"/>
            <a:chOff x="1876904" y="850457"/>
            <a:chExt cx="3058430" cy="863943"/>
          </a:xfrm>
        </p:grpSpPr>
        <p:sp>
          <p:nvSpPr>
            <p:cNvPr id="57" name="Rectangle 8">
              <a:extLst>
                <a:ext uri="{FF2B5EF4-FFF2-40B4-BE49-F238E27FC236}">
                  <a16:creationId xmlns:a16="http://schemas.microsoft.com/office/drawing/2014/main" id="{A7FF30AE-80ED-4B8C-9887-DAE7482AD45D}"/>
                </a:ext>
              </a:extLst>
            </p:cNvPr>
            <p:cNvSpPr/>
            <p:nvPr/>
          </p:nvSpPr>
          <p:spPr>
            <a:xfrm>
              <a:off x="2184026" y="946593"/>
              <a:ext cx="2456981" cy="371106"/>
            </a:xfrm>
            <a:prstGeom prst="rect">
              <a:avLst/>
            </a:prstGeom>
            <a:gradFill flip="none" rotWithShape="1">
              <a:gsLst>
                <a:gs pos="7000">
                  <a:srgbClr val="C2C2C2"/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rgbClr val="C2C2C2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10">
              <a:extLst>
                <a:ext uri="{FF2B5EF4-FFF2-40B4-BE49-F238E27FC236}">
                  <a16:creationId xmlns:a16="http://schemas.microsoft.com/office/drawing/2014/main" id="{7FD32477-BE2E-4930-9E87-5C679E043AED}"/>
                </a:ext>
              </a:extLst>
            </p:cNvPr>
            <p:cNvSpPr/>
            <p:nvPr/>
          </p:nvSpPr>
          <p:spPr>
            <a:xfrm>
              <a:off x="2280003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Oval 11">
              <a:extLst>
                <a:ext uri="{FF2B5EF4-FFF2-40B4-BE49-F238E27FC236}">
                  <a16:creationId xmlns:a16="http://schemas.microsoft.com/office/drawing/2014/main" id="{FE0B32FA-979F-4C0F-8B20-6277AB44528C}"/>
                </a:ext>
              </a:extLst>
            </p:cNvPr>
            <p:cNvSpPr/>
            <p:nvPr/>
          </p:nvSpPr>
          <p:spPr>
            <a:xfrm>
              <a:off x="4365878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: Shape 14">
              <a:extLst>
                <a:ext uri="{FF2B5EF4-FFF2-40B4-BE49-F238E27FC236}">
                  <a16:creationId xmlns:a16="http://schemas.microsoft.com/office/drawing/2014/main" id="{47F257EF-6FA6-4FFC-B70A-8558A513CD65}"/>
                </a:ext>
              </a:extLst>
            </p:cNvPr>
            <p:cNvSpPr/>
            <p:nvPr/>
          </p:nvSpPr>
          <p:spPr>
            <a:xfrm>
              <a:off x="1876904" y="946593"/>
              <a:ext cx="3058429" cy="767806"/>
            </a:xfrm>
            <a:custGeom>
              <a:avLst/>
              <a:gdLst>
                <a:gd name="connsiteX0" fmla="*/ 350858 w 3788229"/>
                <a:gd name="connsiteY0" fmla="*/ 59690 h 961209"/>
                <a:gd name="connsiteX1" fmla="*/ 108857 w 3788229"/>
                <a:gd name="connsiteY1" fmla="*/ 301691 h 961209"/>
                <a:gd name="connsiteX2" fmla="*/ 108857 w 3788229"/>
                <a:gd name="connsiteY2" fmla="*/ 659518 h 961209"/>
                <a:gd name="connsiteX3" fmla="*/ 350858 w 3788229"/>
                <a:gd name="connsiteY3" fmla="*/ 901519 h 961209"/>
                <a:gd name="connsiteX4" fmla="*/ 3437371 w 3788229"/>
                <a:gd name="connsiteY4" fmla="*/ 901519 h 961209"/>
                <a:gd name="connsiteX5" fmla="*/ 3679372 w 3788229"/>
                <a:gd name="connsiteY5" fmla="*/ 659518 h 961209"/>
                <a:gd name="connsiteX6" fmla="*/ 3679372 w 3788229"/>
                <a:gd name="connsiteY6" fmla="*/ 301691 h 961209"/>
                <a:gd name="connsiteX7" fmla="*/ 3437371 w 3788229"/>
                <a:gd name="connsiteY7" fmla="*/ 59690 h 961209"/>
                <a:gd name="connsiteX8" fmla="*/ 276319 w 3788229"/>
                <a:gd name="connsiteY8" fmla="*/ 0 h 961209"/>
                <a:gd name="connsiteX9" fmla="*/ 3511910 w 3788229"/>
                <a:gd name="connsiteY9" fmla="*/ 0 h 961209"/>
                <a:gd name="connsiteX10" fmla="*/ 3788229 w 3788229"/>
                <a:gd name="connsiteY10" fmla="*/ 276319 h 961209"/>
                <a:gd name="connsiteX11" fmla="*/ 3788229 w 3788229"/>
                <a:gd name="connsiteY11" fmla="*/ 684890 h 961209"/>
                <a:gd name="connsiteX12" fmla="*/ 3511910 w 3788229"/>
                <a:gd name="connsiteY12" fmla="*/ 961209 h 961209"/>
                <a:gd name="connsiteX13" fmla="*/ 276319 w 3788229"/>
                <a:gd name="connsiteY13" fmla="*/ 961209 h 961209"/>
                <a:gd name="connsiteX14" fmla="*/ 0 w 3788229"/>
                <a:gd name="connsiteY14" fmla="*/ 684890 h 961209"/>
                <a:gd name="connsiteX15" fmla="*/ 0 w 3788229"/>
                <a:gd name="connsiteY15" fmla="*/ 276319 h 961209"/>
                <a:gd name="connsiteX16" fmla="*/ 276319 w 3788229"/>
                <a:gd name="connsiteY16" fmla="*/ 0 h 96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88229" h="961209">
                  <a:moveTo>
                    <a:pt x="350858" y="59690"/>
                  </a:moveTo>
                  <a:cubicBezTo>
                    <a:pt x="217205" y="59690"/>
                    <a:pt x="108857" y="168038"/>
                    <a:pt x="108857" y="301691"/>
                  </a:cubicBezTo>
                  <a:lnTo>
                    <a:pt x="108857" y="659518"/>
                  </a:lnTo>
                  <a:cubicBezTo>
                    <a:pt x="108857" y="793171"/>
                    <a:pt x="217205" y="901519"/>
                    <a:pt x="350858" y="901519"/>
                  </a:cubicBezTo>
                  <a:lnTo>
                    <a:pt x="3437371" y="901519"/>
                  </a:lnTo>
                  <a:cubicBezTo>
                    <a:pt x="3571024" y="901519"/>
                    <a:pt x="3679372" y="793171"/>
                    <a:pt x="3679372" y="659518"/>
                  </a:cubicBezTo>
                  <a:lnTo>
                    <a:pt x="3679372" y="301691"/>
                  </a:lnTo>
                  <a:cubicBezTo>
                    <a:pt x="3679372" y="168038"/>
                    <a:pt x="3571024" y="59690"/>
                    <a:pt x="3437371" y="59690"/>
                  </a:cubicBezTo>
                  <a:close/>
                  <a:moveTo>
                    <a:pt x="276319" y="0"/>
                  </a:moveTo>
                  <a:lnTo>
                    <a:pt x="3511910" y="0"/>
                  </a:lnTo>
                  <a:cubicBezTo>
                    <a:pt x="3664517" y="0"/>
                    <a:pt x="3788229" y="123712"/>
                    <a:pt x="3788229" y="276319"/>
                  </a:cubicBezTo>
                  <a:lnTo>
                    <a:pt x="3788229" y="684890"/>
                  </a:lnTo>
                  <a:cubicBezTo>
                    <a:pt x="3788229" y="837497"/>
                    <a:pt x="3664517" y="961209"/>
                    <a:pt x="3511910" y="961209"/>
                  </a:cubicBezTo>
                  <a:lnTo>
                    <a:pt x="276319" y="961209"/>
                  </a:lnTo>
                  <a:cubicBezTo>
                    <a:pt x="123712" y="961209"/>
                    <a:pt x="0" y="837497"/>
                    <a:pt x="0" y="684890"/>
                  </a:cubicBezTo>
                  <a:lnTo>
                    <a:pt x="0" y="276319"/>
                  </a:lnTo>
                  <a:cubicBezTo>
                    <a:pt x="0" y="123712"/>
                    <a:pt x="123712" y="0"/>
                    <a:pt x="276319" y="0"/>
                  </a:cubicBezTo>
                  <a:close/>
                </a:path>
              </a:pathLst>
            </a:custGeom>
            <a:gradFill flip="none" rotWithShape="1">
              <a:gsLst>
                <a:gs pos="30000">
                  <a:schemeClr val="bg1"/>
                </a:gs>
                <a:gs pos="0">
                  <a:schemeClr val="tx1"/>
                </a:gs>
                <a:gs pos="100000">
                  <a:schemeClr val="bg2">
                    <a:lumMod val="75000"/>
                  </a:schemeClr>
                </a:gs>
                <a:gs pos="79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20">
              <a:extLst>
                <a:ext uri="{FF2B5EF4-FFF2-40B4-BE49-F238E27FC236}">
                  <a16:creationId xmlns:a16="http://schemas.microsoft.com/office/drawing/2014/main" id="{CBB257C8-BDE5-41D7-98B3-B04AF48FCA41}"/>
                </a:ext>
              </a:extLst>
            </p:cNvPr>
            <p:cNvSpPr/>
            <p:nvPr/>
          </p:nvSpPr>
          <p:spPr>
            <a:xfrm>
              <a:off x="1876904" y="146326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21">
              <a:extLst>
                <a:ext uri="{FF2B5EF4-FFF2-40B4-BE49-F238E27FC236}">
                  <a16:creationId xmlns:a16="http://schemas.microsoft.com/office/drawing/2014/main" id="{F562789A-595D-422B-BA8B-4A34C192F551}"/>
                </a:ext>
              </a:extLst>
            </p:cNvPr>
            <p:cNvSpPr/>
            <p:nvPr/>
          </p:nvSpPr>
          <p:spPr>
            <a:xfrm flipV="1">
              <a:off x="1877214" y="94515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22">
              <a:extLst>
                <a:ext uri="{FF2B5EF4-FFF2-40B4-BE49-F238E27FC236}">
                  <a16:creationId xmlns:a16="http://schemas.microsoft.com/office/drawing/2014/main" id="{AEC28B4B-95C6-4FB7-A731-3E7C4B4D1DBF}"/>
                </a:ext>
              </a:extLst>
            </p:cNvPr>
            <p:cNvSpPr/>
            <p:nvPr/>
          </p:nvSpPr>
          <p:spPr>
            <a:xfrm flipH="1">
              <a:off x="4634611" y="1463262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23">
              <a:extLst>
                <a:ext uri="{FF2B5EF4-FFF2-40B4-BE49-F238E27FC236}">
                  <a16:creationId xmlns:a16="http://schemas.microsoft.com/office/drawing/2014/main" id="{60BD3587-A691-4F56-8B25-3692F32C3E9E}"/>
                </a:ext>
              </a:extLst>
            </p:cNvPr>
            <p:cNvSpPr/>
            <p:nvPr/>
          </p:nvSpPr>
          <p:spPr>
            <a:xfrm flipH="1" flipV="1">
              <a:off x="4634611" y="947845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15">
              <a:extLst>
                <a:ext uri="{FF2B5EF4-FFF2-40B4-BE49-F238E27FC236}">
                  <a16:creationId xmlns:a16="http://schemas.microsoft.com/office/drawing/2014/main" id="{E2D5DAB5-C2FA-4C43-96CB-5DDD5B78E9C7}"/>
                </a:ext>
              </a:extLst>
            </p:cNvPr>
            <p:cNvSpPr/>
            <p:nvPr/>
          </p:nvSpPr>
          <p:spPr>
            <a:xfrm>
              <a:off x="2184025" y="850457"/>
              <a:ext cx="2456981" cy="172757"/>
            </a:xfrm>
            <a:prstGeom prst="rect">
              <a:avLst/>
            </a:prstGeom>
            <a:gradFill flip="none" rotWithShape="1">
              <a:gsLst>
                <a:gs pos="7000">
                  <a:schemeClr val="tx1">
                    <a:lumMod val="65000"/>
                    <a:lumOff val="35000"/>
                  </a:schemeClr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784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14629" y="2008525"/>
              <a:ext cx="2027104" cy="566500"/>
              <a:chOff x="3326268" y="5466316"/>
              <a:chExt cx="2027104" cy="56650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26268" y="5737251"/>
                <a:ext cx="2027104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التنفس في الشّراب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586513" y="0"/>
            <a:ext cx="6647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التنفس في الشّراب</a:t>
            </a:r>
          </a:p>
          <a:p>
            <a:pPr algn="r"/>
            <a:endParaRPr lang="ar-SY" sz="3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3200" b="1" dirty="0">
                <a:latin typeface="Century Gothic" panose="020B0502020202020204" pitchFamily="34" charset="0"/>
              </a:rPr>
              <a:t>اقرأ الحديث التالي :</a:t>
            </a:r>
          </a:p>
        </p:txBody>
      </p:sp>
      <p:pic>
        <p:nvPicPr>
          <p:cNvPr id="2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657" y="2214951"/>
            <a:ext cx="8476343" cy="110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18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64207"/>
              <a:chOff x="3344104" y="5466316"/>
              <a:chExt cx="1943011" cy="564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التنفس في الشّراب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197466" y="225968"/>
            <a:ext cx="6599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أتعرَّف على معاني الحديث : </a:t>
            </a:r>
          </a:p>
        </p:txBody>
      </p:sp>
      <p:sp>
        <p:nvSpPr>
          <p:cNvPr id="22" name="Rectangle: Top Corners Rounded 5">
            <a:extLst>
              <a:ext uri="{FF2B5EF4-FFF2-40B4-BE49-F238E27FC236}">
                <a16:creationId xmlns:a16="http://schemas.microsoft.com/office/drawing/2014/main" id="{2DAEE24C-114C-4CA3-99BC-34D05E523814}"/>
              </a:ext>
            </a:extLst>
          </p:cNvPr>
          <p:cNvSpPr/>
          <p:nvPr/>
        </p:nvSpPr>
        <p:spPr>
          <a:xfrm rot="16200000">
            <a:off x="8793773" y="2926577"/>
            <a:ext cx="2849571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49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Top Corners Rounded 7">
            <a:extLst>
              <a:ext uri="{FF2B5EF4-FFF2-40B4-BE49-F238E27FC236}">
                <a16:creationId xmlns:a16="http://schemas.microsoft.com/office/drawing/2014/main" id="{ED3BD690-0D5F-47E1-8207-481215C52AF2}"/>
              </a:ext>
            </a:extLst>
          </p:cNvPr>
          <p:cNvSpPr/>
          <p:nvPr/>
        </p:nvSpPr>
        <p:spPr>
          <a:xfrm rot="5400000">
            <a:off x="5476376" y="-139033"/>
            <a:ext cx="2702798" cy="7237094"/>
          </a:xfrm>
          <a:prstGeom prst="round2SameRect">
            <a:avLst/>
          </a:prstGeom>
          <a:solidFill>
            <a:srgbClr val="59C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6287727E-D8E6-46CE-9A9D-15E3B409F777}"/>
              </a:ext>
            </a:extLst>
          </p:cNvPr>
          <p:cNvGrpSpPr/>
          <p:nvPr/>
        </p:nvGrpSpPr>
        <p:grpSpPr>
          <a:xfrm>
            <a:off x="4628406" y="4374170"/>
            <a:ext cx="4338411" cy="621906"/>
            <a:chOff x="1238331" y="2782668"/>
            <a:chExt cx="4338411" cy="856850"/>
          </a:xfrm>
        </p:grpSpPr>
        <p:sp>
          <p:nvSpPr>
            <p:cNvPr id="28" name="TextBox 19">
              <a:extLst>
                <a:ext uri="{FF2B5EF4-FFF2-40B4-BE49-F238E27FC236}">
                  <a16:creationId xmlns:a16="http://schemas.microsoft.com/office/drawing/2014/main" id="{6585514F-4686-4054-87B8-C074790A2188}"/>
                </a:ext>
              </a:extLst>
            </p:cNvPr>
            <p:cNvSpPr txBox="1"/>
            <p:nvPr/>
          </p:nvSpPr>
          <p:spPr>
            <a:xfrm>
              <a:off x="1876848" y="3239408"/>
              <a:ext cx="36998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" name="TextBox 21">
              <a:extLst>
                <a:ext uri="{FF2B5EF4-FFF2-40B4-BE49-F238E27FC236}">
                  <a16:creationId xmlns:a16="http://schemas.microsoft.com/office/drawing/2014/main" id="{6243A585-58E6-497B-95C6-CDDBA152A762}"/>
                </a:ext>
              </a:extLst>
            </p:cNvPr>
            <p:cNvSpPr txBox="1"/>
            <p:nvPr/>
          </p:nvSpPr>
          <p:spPr>
            <a:xfrm>
              <a:off x="1238331" y="2782668"/>
              <a:ext cx="43384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4" name="Rectangle: Top Corners Rounded 5">
            <a:extLst>
              <a:ext uri="{FF2B5EF4-FFF2-40B4-BE49-F238E27FC236}">
                <a16:creationId xmlns:a16="http://schemas.microsoft.com/office/drawing/2014/main" id="{EBDE0370-DA65-4049-9A2E-C0F7A0780611}"/>
              </a:ext>
            </a:extLst>
          </p:cNvPr>
          <p:cNvSpPr/>
          <p:nvPr/>
        </p:nvSpPr>
        <p:spPr>
          <a:xfrm rot="16200000">
            <a:off x="8404865" y="2894103"/>
            <a:ext cx="2784616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24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Top Corners Rounded 5">
            <a:extLst>
              <a:ext uri="{FF2B5EF4-FFF2-40B4-BE49-F238E27FC236}">
                <a16:creationId xmlns:a16="http://schemas.microsoft.com/office/drawing/2014/main" id="{98C33C5F-0D7D-475C-BA32-441E1FC02896}"/>
              </a:ext>
            </a:extLst>
          </p:cNvPr>
          <p:cNvSpPr/>
          <p:nvPr/>
        </p:nvSpPr>
        <p:spPr>
          <a:xfrm rot="16200000">
            <a:off x="8594123" y="2416552"/>
            <a:ext cx="2784616" cy="917712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gradFill>
            <a:gsLst>
              <a:gs pos="0">
                <a:srgbClr val="37BFCD"/>
              </a:gs>
              <a:gs pos="30000">
                <a:srgbClr val="7FD3D5"/>
              </a:gs>
              <a:gs pos="57000">
                <a:srgbClr val="AEE3E4"/>
              </a:gs>
              <a:gs pos="100000">
                <a:srgbClr val="37BF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20">
            <a:extLst>
              <a:ext uri="{FF2B5EF4-FFF2-40B4-BE49-F238E27FC236}">
                <a16:creationId xmlns:a16="http://schemas.microsoft.com/office/drawing/2014/main" id="{307A1B5E-42AF-47FB-8FEA-EDAC20262F63}"/>
              </a:ext>
            </a:extLst>
          </p:cNvPr>
          <p:cNvSpPr txBox="1"/>
          <p:nvPr/>
        </p:nvSpPr>
        <p:spPr>
          <a:xfrm>
            <a:off x="3197465" y="2698056"/>
            <a:ext cx="6394773" cy="156966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swald" panose="02000503000000000000" pitchFamily="2" charset="0"/>
              </a:rPr>
              <a:t>يخبرنا أبو قتادة رضي الله عنه أن الرسول صلى الله عليه و سلم </a:t>
            </a:r>
          </a:p>
          <a:p>
            <a:pPr algn="r"/>
            <a:r>
              <a:rPr lang="ar-SY" sz="2400" b="1" dirty="0">
                <a:latin typeface="Lotus-Light"/>
              </a:rPr>
              <a:t>منع المسلم – إذا كان يشرب ماءً أو لبناً أو عصيراً و نحوه –</a:t>
            </a:r>
          </a:p>
          <a:p>
            <a:pPr algn="r"/>
            <a:r>
              <a:rPr lang="ar-SY" sz="2400" b="1" dirty="0">
                <a:latin typeface="Lotus-Light"/>
              </a:rPr>
              <a:t> أن يتنفس داخل إناء الشرب .</a:t>
            </a:r>
            <a:r>
              <a:rPr lang="ar-SY" sz="2400" b="1" dirty="0">
                <a:latin typeface="Oswald" panose="02000503000000000000" pitchFamily="2" charset="0"/>
              </a:rPr>
              <a:t> </a:t>
            </a:r>
          </a:p>
          <a:p>
            <a:pPr algn="r"/>
            <a:endParaRPr lang="ar-SY" sz="2400" b="1" dirty="0">
              <a:latin typeface="Oswald" panose="02000503000000000000" pitchFamily="2" charset="0"/>
            </a:endParaRPr>
          </a:p>
        </p:txBody>
      </p:sp>
      <p:sp>
        <p:nvSpPr>
          <p:cNvPr id="44" name="Freeform: Shape 28">
            <a:extLst>
              <a:ext uri="{FF2B5EF4-FFF2-40B4-BE49-F238E27FC236}">
                <a16:creationId xmlns:a16="http://schemas.microsoft.com/office/drawing/2014/main" id="{DFCC77E6-76F5-4F56-A5FB-92E7AC064638}"/>
              </a:ext>
            </a:extLst>
          </p:cNvPr>
          <p:cNvSpPr/>
          <p:nvPr/>
        </p:nvSpPr>
        <p:spPr>
          <a:xfrm rot="16200000">
            <a:off x="9995319" y="4836621"/>
            <a:ext cx="97357" cy="783002"/>
          </a:xfrm>
          <a:custGeom>
            <a:avLst/>
            <a:gdLst>
              <a:gd name="connsiteX0" fmla="*/ 134137 w 134137"/>
              <a:gd name="connsiteY0" fmla="*/ 0 h 783002"/>
              <a:gd name="connsiteX1" fmla="*/ 101977 w 134137"/>
              <a:gd name="connsiteY1" fmla="*/ 80875 h 783002"/>
              <a:gd name="connsiteX2" fmla="*/ 65918 w 134137"/>
              <a:gd name="connsiteY2" fmla="*/ 324666 h 783002"/>
              <a:gd name="connsiteX3" fmla="*/ 65918 w 134137"/>
              <a:gd name="connsiteY3" fmla="*/ 783002 h 783002"/>
              <a:gd name="connsiteX4" fmla="*/ 0 w 134137"/>
              <a:gd name="connsiteY4" fmla="*/ 783002 h 783002"/>
              <a:gd name="connsiteX5" fmla="*/ 0 w 134137"/>
              <a:gd name="connsiteY5" fmla="*/ 324146 h 783002"/>
              <a:gd name="connsiteX6" fmla="*/ 78366 w 134137"/>
              <a:gd name="connsiteY6" fmla="*/ 67596 h 78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137" h="783002">
                <a:moveTo>
                  <a:pt x="134137" y="0"/>
                </a:moveTo>
                <a:lnTo>
                  <a:pt x="101977" y="80875"/>
                </a:lnTo>
                <a:cubicBezTo>
                  <a:pt x="78758" y="155806"/>
                  <a:pt x="65918" y="238190"/>
                  <a:pt x="65918" y="324666"/>
                </a:cubicBezTo>
                <a:lnTo>
                  <a:pt x="65918" y="783002"/>
                </a:lnTo>
                <a:lnTo>
                  <a:pt x="0" y="783002"/>
                </a:lnTo>
                <a:lnTo>
                  <a:pt x="0" y="324146"/>
                </a:lnTo>
                <a:cubicBezTo>
                  <a:pt x="0" y="229114"/>
                  <a:pt x="28890" y="140830"/>
                  <a:pt x="78366" y="67596"/>
                </a:cubicBezTo>
                <a:close/>
              </a:path>
            </a:pathLst>
          </a:custGeom>
          <a:solidFill>
            <a:schemeClr val="bg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6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34" grpId="0" animBg="1"/>
      <p:bldP spid="35" grpId="0" animBg="1"/>
      <p:bldP spid="42" grpId="0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64207"/>
              <a:chOff x="3344104" y="5466316"/>
              <a:chExt cx="1943011" cy="564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التنفس في الشراب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596008" y="324852"/>
            <a:ext cx="9142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أتعرَّف على الآداب التي علَّمنا إياها الرسول محمَّد صلى الله عليه و سلّم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sp>
        <p:nvSpPr>
          <p:cNvPr id="23" name="Rectangle: Top Corners Rounded 5">
            <a:extLst>
              <a:ext uri="{FF2B5EF4-FFF2-40B4-BE49-F238E27FC236}">
                <a16:creationId xmlns:a16="http://schemas.microsoft.com/office/drawing/2014/main" id="{2DAEE24C-114C-4CA3-99BC-34D05E523814}"/>
              </a:ext>
            </a:extLst>
          </p:cNvPr>
          <p:cNvSpPr/>
          <p:nvPr/>
        </p:nvSpPr>
        <p:spPr>
          <a:xfrm rot="16200000">
            <a:off x="9652165" y="3464832"/>
            <a:ext cx="3926083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49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Top Corners Rounded 7">
            <a:extLst>
              <a:ext uri="{FF2B5EF4-FFF2-40B4-BE49-F238E27FC236}">
                <a16:creationId xmlns:a16="http://schemas.microsoft.com/office/drawing/2014/main" id="{ED3BD690-0D5F-47E1-8207-481215C52AF2}"/>
              </a:ext>
            </a:extLst>
          </p:cNvPr>
          <p:cNvSpPr/>
          <p:nvPr/>
        </p:nvSpPr>
        <p:spPr>
          <a:xfrm rot="5400000">
            <a:off x="7461316" y="1524060"/>
            <a:ext cx="3723861" cy="5090509"/>
          </a:xfrm>
          <a:prstGeom prst="round2SameRect">
            <a:avLst/>
          </a:prstGeom>
          <a:solidFill>
            <a:srgbClr val="59C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Top Corners Rounded 5">
            <a:extLst>
              <a:ext uri="{FF2B5EF4-FFF2-40B4-BE49-F238E27FC236}">
                <a16:creationId xmlns:a16="http://schemas.microsoft.com/office/drawing/2014/main" id="{F33E6C08-280C-4996-8CD3-A9132773F110}"/>
              </a:ext>
            </a:extLst>
          </p:cNvPr>
          <p:cNvSpPr/>
          <p:nvPr/>
        </p:nvSpPr>
        <p:spPr>
          <a:xfrm rot="16200000">
            <a:off x="5884549" y="3442995"/>
            <a:ext cx="3836589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49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Top Corners Rounded 4">
            <a:extLst>
              <a:ext uri="{FF2B5EF4-FFF2-40B4-BE49-F238E27FC236}">
                <a16:creationId xmlns:a16="http://schemas.microsoft.com/office/drawing/2014/main" id="{ED744356-803B-43FB-92B9-24B510678F9F}"/>
              </a:ext>
            </a:extLst>
          </p:cNvPr>
          <p:cNvSpPr/>
          <p:nvPr/>
        </p:nvSpPr>
        <p:spPr>
          <a:xfrm rot="5400000">
            <a:off x="3772065" y="1644547"/>
            <a:ext cx="3723861" cy="4849536"/>
          </a:xfrm>
          <a:prstGeom prst="round2SameRect">
            <a:avLst/>
          </a:prstGeom>
          <a:solidFill>
            <a:srgbClr val="FFFA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Top Corners Rounded 5">
            <a:extLst>
              <a:ext uri="{FF2B5EF4-FFF2-40B4-BE49-F238E27FC236}">
                <a16:creationId xmlns:a16="http://schemas.microsoft.com/office/drawing/2014/main" id="{12130774-2B13-4381-B8C1-770E41F86FC4}"/>
              </a:ext>
            </a:extLst>
          </p:cNvPr>
          <p:cNvSpPr/>
          <p:nvPr/>
        </p:nvSpPr>
        <p:spPr>
          <a:xfrm rot="16200000">
            <a:off x="5486017" y="3499361"/>
            <a:ext cx="3836589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34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">
            <a:extLst>
              <a:ext uri="{FF2B5EF4-FFF2-40B4-BE49-F238E27FC236}">
                <a16:creationId xmlns:a16="http://schemas.microsoft.com/office/drawing/2014/main" id="{6287727E-D8E6-46CE-9A9D-15E3B409F777}"/>
              </a:ext>
            </a:extLst>
          </p:cNvPr>
          <p:cNvGrpSpPr/>
          <p:nvPr/>
        </p:nvGrpSpPr>
        <p:grpSpPr>
          <a:xfrm>
            <a:off x="7840313" y="3855810"/>
            <a:ext cx="3178946" cy="1511616"/>
            <a:chOff x="3373013" y="3215495"/>
            <a:chExt cx="3178946" cy="1511616"/>
          </a:xfrm>
        </p:grpSpPr>
        <p:sp>
          <p:nvSpPr>
            <p:cNvPr id="32" name="TextBox 19">
              <a:extLst>
                <a:ext uri="{FF2B5EF4-FFF2-40B4-BE49-F238E27FC236}">
                  <a16:creationId xmlns:a16="http://schemas.microsoft.com/office/drawing/2014/main" id="{6585514F-4686-4054-87B8-C074790A2188}"/>
                </a:ext>
              </a:extLst>
            </p:cNvPr>
            <p:cNvSpPr txBox="1"/>
            <p:nvPr/>
          </p:nvSpPr>
          <p:spPr>
            <a:xfrm>
              <a:off x="3591687" y="3896114"/>
              <a:ext cx="29299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Century Gothic" panose="020B0502020202020204" pitchFamily="34" charset="0"/>
                </a:rPr>
                <a:t>و قد يُسبّب أضراراً أو ينقل أمراضاً .</a:t>
              </a:r>
            </a:p>
          </p:txBody>
        </p:sp>
        <p:sp>
          <p:nvSpPr>
            <p:cNvPr id="33" name="TextBox 21">
              <a:extLst>
                <a:ext uri="{FF2B5EF4-FFF2-40B4-BE49-F238E27FC236}">
                  <a16:creationId xmlns:a16="http://schemas.microsoft.com/office/drawing/2014/main" id="{6243A585-58E6-497B-95C6-CDDBA152A762}"/>
                </a:ext>
              </a:extLst>
            </p:cNvPr>
            <p:cNvSpPr txBox="1"/>
            <p:nvPr/>
          </p:nvSpPr>
          <p:spPr>
            <a:xfrm>
              <a:off x="3373013" y="3215495"/>
              <a:ext cx="31789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Century Gothic" panose="020B0502020202020204" pitchFamily="34" charset="0"/>
                </a:rPr>
                <a:t>لأن التنفس داخل إناء الشرب أمرٌ يستقذره الناس 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4" name="Rectangle: Top Corners Rounded 5">
            <a:extLst>
              <a:ext uri="{FF2B5EF4-FFF2-40B4-BE49-F238E27FC236}">
                <a16:creationId xmlns:a16="http://schemas.microsoft.com/office/drawing/2014/main" id="{BF5A38D7-DF2C-43E1-96A3-11B17E8B8BC7}"/>
              </a:ext>
            </a:extLst>
          </p:cNvPr>
          <p:cNvSpPr/>
          <p:nvPr/>
        </p:nvSpPr>
        <p:spPr>
          <a:xfrm rot="16200000">
            <a:off x="5681836" y="3001302"/>
            <a:ext cx="3836589" cy="917712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gradFill>
            <a:gsLst>
              <a:gs pos="0">
                <a:srgbClr val="F1DCB9"/>
              </a:gs>
              <a:gs pos="35000">
                <a:srgbClr val="FFFAE4"/>
              </a:gs>
              <a:gs pos="57000">
                <a:schemeClr val="bg1"/>
              </a:gs>
              <a:gs pos="100000">
                <a:srgbClr val="F1DCB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Top Corners Rounded 5">
            <a:extLst>
              <a:ext uri="{FF2B5EF4-FFF2-40B4-BE49-F238E27FC236}">
                <a16:creationId xmlns:a16="http://schemas.microsoft.com/office/drawing/2014/main" id="{EBDE0370-DA65-4049-9A2E-C0F7A0780611}"/>
              </a:ext>
            </a:extLst>
          </p:cNvPr>
          <p:cNvSpPr/>
          <p:nvPr/>
        </p:nvSpPr>
        <p:spPr>
          <a:xfrm rot="16200000">
            <a:off x="9100965" y="3420088"/>
            <a:ext cx="3836589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24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Top Corners Rounded 5">
            <a:extLst>
              <a:ext uri="{FF2B5EF4-FFF2-40B4-BE49-F238E27FC236}">
                <a16:creationId xmlns:a16="http://schemas.microsoft.com/office/drawing/2014/main" id="{98C33C5F-0D7D-475C-BA32-441E1FC02896}"/>
              </a:ext>
            </a:extLst>
          </p:cNvPr>
          <p:cNvSpPr/>
          <p:nvPr/>
        </p:nvSpPr>
        <p:spPr>
          <a:xfrm rot="16200000">
            <a:off x="9522351" y="2942537"/>
            <a:ext cx="3836589" cy="917712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gradFill>
            <a:gsLst>
              <a:gs pos="0">
                <a:srgbClr val="37BFCD"/>
              </a:gs>
              <a:gs pos="30000">
                <a:srgbClr val="7FD3D5"/>
              </a:gs>
              <a:gs pos="57000">
                <a:srgbClr val="AEE3E4"/>
              </a:gs>
              <a:gs pos="100000">
                <a:srgbClr val="37BF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6">
            <a:extLst>
              <a:ext uri="{FF2B5EF4-FFF2-40B4-BE49-F238E27FC236}">
                <a16:creationId xmlns:a16="http://schemas.microsoft.com/office/drawing/2014/main" id="{4D9C1FF5-AA0E-48F2-A342-7CE18DC9F3EE}"/>
              </a:ext>
            </a:extLst>
          </p:cNvPr>
          <p:cNvSpPr txBox="1"/>
          <p:nvPr/>
        </p:nvSpPr>
        <p:spPr>
          <a:xfrm>
            <a:off x="2947974" y="2877269"/>
            <a:ext cx="4264319" cy="46166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rgbClr val="0070C0"/>
                </a:solidFill>
                <a:latin typeface="Oswald" panose="02000503000000000000" pitchFamily="2" charset="0"/>
              </a:rPr>
              <a:t>ماذا يفعل من أراد التنفس أثناء الشر ب ؟</a:t>
            </a:r>
            <a:endParaRPr lang="en-US" sz="2000" dirty="0">
              <a:solidFill>
                <a:srgbClr val="0070C0"/>
              </a:solidFill>
              <a:latin typeface="Oswald" panose="02000503000000000000" pitchFamily="2" charset="0"/>
            </a:endParaRPr>
          </a:p>
        </p:txBody>
      </p:sp>
      <p:grpSp>
        <p:nvGrpSpPr>
          <p:cNvPr id="40" name="Group 1">
            <a:extLst>
              <a:ext uri="{FF2B5EF4-FFF2-40B4-BE49-F238E27FC236}">
                <a16:creationId xmlns:a16="http://schemas.microsoft.com/office/drawing/2014/main" id="{79AC13E3-5507-4C78-AB73-CE3F2C68598D}"/>
              </a:ext>
            </a:extLst>
          </p:cNvPr>
          <p:cNvGrpSpPr/>
          <p:nvPr/>
        </p:nvGrpSpPr>
        <p:grpSpPr>
          <a:xfrm>
            <a:off x="2596009" y="3939347"/>
            <a:ext cx="4616284" cy="1173695"/>
            <a:chOff x="-2043695" y="3299032"/>
            <a:chExt cx="4616284" cy="1173695"/>
          </a:xfrm>
        </p:grpSpPr>
        <p:sp>
          <p:nvSpPr>
            <p:cNvPr id="41" name="TextBox 18">
              <a:extLst>
                <a:ext uri="{FF2B5EF4-FFF2-40B4-BE49-F238E27FC236}">
                  <a16:creationId xmlns:a16="http://schemas.microsoft.com/office/drawing/2014/main" id="{57D658B2-A7BD-4AF5-BA0A-9D6AD070F419}"/>
                </a:ext>
              </a:extLst>
            </p:cNvPr>
            <p:cNvSpPr txBox="1"/>
            <p:nvPr/>
          </p:nvSpPr>
          <p:spPr>
            <a:xfrm>
              <a:off x="1" y="4072617"/>
              <a:ext cx="25725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2" name="TextBox 17">
              <a:extLst>
                <a:ext uri="{FF2B5EF4-FFF2-40B4-BE49-F238E27FC236}">
                  <a16:creationId xmlns:a16="http://schemas.microsoft.com/office/drawing/2014/main" id="{D405F4BF-F4AA-4C12-B6DE-CB35020E0916}"/>
                </a:ext>
              </a:extLst>
            </p:cNvPr>
            <p:cNvSpPr txBox="1"/>
            <p:nvPr/>
          </p:nvSpPr>
          <p:spPr>
            <a:xfrm>
              <a:off x="-2043695" y="3299032"/>
              <a:ext cx="45805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Century Gothic" panose="020B0502020202020204" pitchFamily="34" charset="0"/>
                </a:rPr>
                <a:t>إذا أراد أن يتنفس فإنه ُيبعد الكأس </a:t>
              </a:r>
            </a:p>
            <a:p>
              <a:pPr algn="r"/>
              <a:r>
                <a:rPr lang="ar-SY" sz="2400" b="1" dirty="0">
                  <a:latin typeface="Century Gothic" panose="020B0502020202020204" pitchFamily="34" charset="0"/>
                </a:rPr>
                <a:t>عن فمه، ثم يتنفس .</a:t>
              </a:r>
            </a:p>
          </p:txBody>
        </p:sp>
      </p:grpSp>
      <p:sp>
        <p:nvSpPr>
          <p:cNvPr id="43" name="TextBox 20">
            <a:extLst>
              <a:ext uri="{FF2B5EF4-FFF2-40B4-BE49-F238E27FC236}">
                <a16:creationId xmlns:a16="http://schemas.microsoft.com/office/drawing/2014/main" id="{307A1B5E-42AF-47FB-8FEA-EDAC20262F63}"/>
              </a:ext>
            </a:extLst>
          </p:cNvPr>
          <p:cNvSpPr txBox="1"/>
          <p:nvPr/>
        </p:nvSpPr>
        <p:spPr>
          <a:xfrm>
            <a:off x="7950082" y="2810668"/>
            <a:ext cx="3156629" cy="120032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Oswald" panose="02000503000000000000" pitchFamily="2" charset="0"/>
              </a:rPr>
              <a:t>لماذا منع النبي صلى الله عليه وسلم المسلم أن يتنفس داخل الإناء ؟</a:t>
            </a:r>
          </a:p>
        </p:txBody>
      </p:sp>
      <p:sp>
        <p:nvSpPr>
          <p:cNvPr id="45" name="Freeform: Shape 28">
            <a:extLst>
              <a:ext uri="{FF2B5EF4-FFF2-40B4-BE49-F238E27FC236}">
                <a16:creationId xmlns:a16="http://schemas.microsoft.com/office/drawing/2014/main" id="{DFCC77E6-76F5-4F56-A5FB-92E7AC064638}"/>
              </a:ext>
            </a:extLst>
          </p:cNvPr>
          <p:cNvSpPr/>
          <p:nvPr/>
        </p:nvSpPr>
        <p:spPr>
          <a:xfrm rot="16200000">
            <a:off x="11431144" y="4855010"/>
            <a:ext cx="134137" cy="783002"/>
          </a:xfrm>
          <a:custGeom>
            <a:avLst/>
            <a:gdLst>
              <a:gd name="connsiteX0" fmla="*/ 134137 w 134137"/>
              <a:gd name="connsiteY0" fmla="*/ 0 h 783002"/>
              <a:gd name="connsiteX1" fmla="*/ 101977 w 134137"/>
              <a:gd name="connsiteY1" fmla="*/ 80875 h 783002"/>
              <a:gd name="connsiteX2" fmla="*/ 65918 w 134137"/>
              <a:gd name="connsiteY2" fmla="*/ 324666 h 783002"/>
              <a:gd name="connsiteX3" fmla="*/ 65918 w 134137"/>
              <a:gd name="connsiteY3" fmla="*/ 783002 h 783002"/>
              <a:gd name="connsiteX4" fmla="*/ 0 w 134137"/>
              <a:gd name="connsiteY4" fmla="*/ 783002 h 783002"/>
              <a:gd name="connsiteX5" fmla="*/ 0 w 134137"/>
              <a:gd name="connsiteY5" fmla="*/ 324146 h 783002"/>
              <a:gd name="connsiteX6" fmla="*/ 78366 w 134137"/>
              <a:gd name="connsiteY6" fmla="*/ 67596 h 78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137" h="783002">
                <a:moveTo>
                  <a:pt x="134137" y="0"/>
                </a:moveTo>
                <a:lnTo>
                  <a:pt x="101977" y="80875"/>
                </a:lnTo>
                <a:cubicBezTo>
                  <a:pt x="78758" y="155806"/>
                  <a:pt x="65918" y="238190"/>
                  <a:pt x="65918" y="324666"/>
                </a:cubicBezTo>
                <a:lnTo>
                  <a:pt x="65918" y="783002"/>
                </a:lnTo>
                <a:lnTo>
                  <a:pt x="0" y="783002"/>
                </a:lnTo>
                <a:lnTo>
                  <a:pt x="0" y="324146"/>
                </a:lnTo>
                <a:cubicBezTo>
                  <a:pt x="0" y="229114"/>
                  <a:pt x="28890" y="140830"/>
                  <a:pt x="78366" y="67596"/>
                </a:cubicBezTo>
                <a:close/>
              </a:path>
            </a:pathLst>
          </a:custGeom>
          <a:solidFill>
            <a:schemeClr val="bg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30">
            <a:extLst>
              <a:ext uri="{FF2B5EF4-FFF2-40B4-BE49-F238E27FC236}">
                <a16:creationId xmlns:a16="http://schemas.microsoft.com/office/drawing/2014/main" id="{581A68D6-02B2-423D-995C-74AE460576FC}"/>
              </a:ext>
            </a:extLst>
          </p:cNvPr>
          <p:cNvSpPr/>
          <p:nvPr/>
        </p:nvSpPr>
        <p:spPr>
          <a:xfrm rot="16200000">
            <a:off x="7594517" y="4919883"/>
            <a:ext cx="134137" cy="783002"/>
          </a:xfrm>
          <a:custGeom>
            <a:avLst/>
            <a:gdLst>
              <a:gd name="connsiteX0" fmla="*/ 134137 w 134137"/>
              <a:gd name="connsiteY0" fmla="*/ 0 h 783002"/>
              <a:gd name="connsiteX1" fmla="*/ 101977 w 134137"/>
              <a:gd name="connsiteY1" fmla="*/ 80875 h 783002"/>
              <a:gd name="connsiteX2" fmla="*/ 65918 w 134137"/>
              <a:gd name="connsiteY2" fmla="*/ 324666 h 783002"/>
              <a:gd name="connsiteX3" fmla="*/ 65918 w 134137"/>
              <a:gd name="connsiteY3" fmla="*/ 783002 h 783002"/>
              <a:gd name="connsiteX4" fmla="*/ 0 w 134137"/>
              <a:gd name="connsiteY4" fmla="*/ 783002 h 783002"/>
              <a:gd name="connsiteX5" fmla="*/ 0 w 134137"/>
              <a:gd name="connsiteY5" fmla="*/ 324146 h 783002"/>
              <a:gd name="connsiteX6" fmla="*/ 78366 w 134137"/>
              <a:gd name="connsiteY6" fmla="*/ 67596 h 78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137" h="783002">
                <a:moveTo>
                  <a:pt x="134137" y="0"/>
                </a:moveTo>
                <a:lnTo>
                  <a:pt x="101977" y="80875"/>
                </a:lnTo>
                <a:cubicBezTo>
                  <a:pt x="78758" y="155806"/>
                  <a:pt x="65918" y="238190"/>
                  <a:pt x="65918" y="324666"/>
                </a:cubicBezTo>
                <a:lnTo>
                  <a:pt x="65918" y="783002"/>
                </a:lnTo>
                <a:lnTo>
                  <a:pt x="0" y="783002"/>
                </a:lnTo>
                <a:lnTo>
                  <a:pt x="0" y="324146"/>
                </a:lnTo>
                <a:cubicBezTo>
                  <a:pt x="0" y="229114"/>
                  <a:pt x="28890" y="140830"/>
                  <a:pt x="78366" y="675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0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34" grpId="0" animBg="1"/>
      <p:bldP spid="35" grpId="0" animBg="1"/>
      <p:bldP spid="36" grpId="0" animBg="1"/>
      <p:bldP spid="39" grpId="0"/>
      <p:bldP spid="43" grpId="0"/>
      <p:bldP spid="45" grpId="0" animBg="1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4D8609EA-0A1D-41C5-B6A6-B8FE9F6DD2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13681F16-742E-4B39-A259-15AE6DA30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FCC6F993-5A77-4CAF-94DA-1DAA371AD18D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895AA0EB-68E4-496F-9F00-0AD2C35BCA6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20B23A94-7444-4BC4-8CEA-9107E7AF2A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30933" y="2008525"/>
              <a:ext cx="1793831" cy="588286"/>
              <a:chOff x="3442572" y="5466316"/>
              <a:chExt cx="1793831" cy="58828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42572" y="5759037"/>
                <a:ext cx="1793831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التنفس في الشّراب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209143" y="163295"/>
            <a:ext cx="7593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Century Gothic" panose="020B0502020202020204" pitchFamily="34" charset="0"/>
              </a:rPr>
              <a:t>أتعرّف على الصحابي الجليل أبي قتادة رضي الله عنه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637082" y="1134363"/>
            <a:ext cx="8380747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rgbClr val="FF0000"/>
                </a:solidFill>
              </a:rPr>
              <a:t>اسمه: </a:t>
            </a:r>
            <a:r>
              <a:rPr lang="ar-SY" sz="2400" b="1" dirty="0">
                <a:solidFill>
                  <a:schemeClr val="tx1"/>
                </a:solidFill>
              </a:rPr>
              <a:t>الحارث بن ِ ربعي الأنصاري رضي الله عنه</a:t>
            </a: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209228" y="2461233"/>
            <a:ext cx="8808601" cy="1152823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rgbClr val="FF0000"/>
                </a:solidFill>
              </a:rPr>
              <a:t>شجاعته : </a:t>
            </a:r>
            <a:r>
              <a:rPr lang="ar-SY" sz="2400" b="1" dirty="0">
                <a:solidFill>
                  <a:schemeClr val="tx1"/>
                </a:solidFill>
              </a:rPr>
              <a:t>كان فارساً و بطلاً شجاعاً , و أثنى عليه الرسول صلى الله عليه و سلم فقال : </a:t>
            </a:r>
          </a:p>
          <a:p>
            <a:pPr algn="ctr"/>
            <a:r>
              <a:rPr lang="ar-SY" sz="2400" b="1" dirty="0">
                <a:solidFill>
                  <a:srgbClr val="FF0000"/>
                </a:solidFill>
              </a:rPr>
              <a:t>&lt; خَيْرُ فُرْسَاننا أبو قتادة &gt;</a:t>
            </a:r>
            <a:endParaRPr lang="ar-SY" sz="2400" b="1" dirty="0">
              <a:solidFill>
                <a:schemeClr val="tx1"/>
              </a:solidFill>
            </a:endParaRPr>
          </a:p>
        </p:txBody>
      </p:sp>
      <p:sp>
        <p:nvSpPr>
          <p:cNvPr id="24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873768" y="4169884"/>
            <a:ext cx="5144061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rgbClr val="FF0000"/>
                </a:solidFill>
              </a:rPr>
              <a:t>3- وفاته : </a:t>
            </a:r>
            <a:r>
              <a:rPr lang="ar-SY" sz="2800" b="1" dirty="0">
                <a:solidFill>
                  <a:schemeClr val="tx1"/>
                </a:solidFill>
              </a:rPr>
              <a:t>تُوفي بالمدينة سنة 54هـ</a:t>
            </a:r>
          </a:p>
        </p:txBody>
      </p:sp>
    </p:spTree>
    <p:extLst>
      <p:ext uri="{BB962C8B-B14F-4D97-AF65-F5344CB8AC3E}">
        <p14:creationId xmlns:p14="http://schemas.microsoft.com/office/powerpoint/2010/main" val="278794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2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785336" cy="578116"/>
              <a:chOff x="3563328" y="5466316"/>
              <a:chExt cx="1785336" cy="57811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748866"/>
                <a:ext cx="1785336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التنفس في الشراب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340001" y="195261"/>
            <a:ext cx="357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فـكِّـــــر :</a:t>
            </a:r>
            <a:endParaRPr lang="ar-SY" sz="4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451198" y="3830480"/>
            <a:ext cx="5546401" cy="136714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209228" y="3109103"/>
            <a:ext cx="5673880" cy="1643685"/>
            <a:chOff x="5413659" y="1364860"/>
            <a:chExt cx="3914383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6207955" y="1509924"/>
              <a:ext cx="2689834" cy="620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الأفضل على جرعات اتباعاً لسنَّة النبي الكريم و تجنّباً للتنفس</a:t>
              </a:r>
              <a:endParaRPr lang="en-US" sz="2400" b="1" dirty="0">
                <a:solidFill>
                  <a:srgbClr val="00B0F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6969555" y="2066261"/>
              <a:ext cx="1928233" cy="344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داخل الإناء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831835" y="2961909"/>
            <a:ext cx="5941548" cy="2129799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1050138" y="1092183"/>
                <a:ext cx="3641944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1050138" y="1440843"/>
                <a:ext cx="3189445" cy="712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أيهما أفضل شرب الماء جرعة واحدة أم على جرعات ؟ و لماذا ؟</a:t>
                </a:r>
                <a:endPara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64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96448" y="2008525"/>
              <a:ext cx="1943011" cy="564207"/>
              <a:chOff x="3408087" y="5466316"/>
              <a:chExt cx="1943011" cy="564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08087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التنفس في الشراب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972293" y="455121"/>
            <a:ext cx="5333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تعلَّمتُ أن :</a:t>
            </a: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2" y="1919958"/>
            <a:ext cx="7717504" cy="2224858"/>
            <a:chOff x="3165506" y="295207"/>
            <a:chExt cx="6297235" cy="1587929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28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32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4429384" y="946959"/>
              <a:ext cx="4113912" cy="3295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Y" sz="2400" b="1" dirty="0"/>
                <a:t>التنفس في الإناء أثناء الشرب أمر مكروه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763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2636</TotalTime>
  <Words>293</Words>
  <Application>Microsoft Office PowerPoint</Application>
  <PresentationFormat>شاشة عريضة</PresentationFormat>
  <Paragraphs>65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Cooper Black</vt:lpstr>
      <vt:lpstr>Lotus-Light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1365</cp:revision>
  <dcterms:created xsi:type="dcterms:W3CDTF">2020-10-10T04:32:51Z</dcterms:created>
  <dcterms:modified xsi:type="dcterms:W3CDTF">2021-01-26T10:00:07Z</dcterms:modified>
</cp:coreProperties>
</file>