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33" r:id="rId3"/>
    <p:sldId id="560" r:id="rId4"/>
    <p:sldId id="335" r:id="rId5"/>
    <p:sldId id="562" r:id="rId6"/>
    <p:sldId id="258" r:id="rId7"/>
    <p:sldId id="563" r:id="rId8"/>
    <p:sldId id="564" r:id="rId9"/>
    <p:sldId id="565" r:id="rId10"/>
    <p:sldId id="566" r:id="rId11"/>
    <p:sldId id="269" r:id="rId12"/>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019" userDrawn="1">
          <p15:clr>
            <a:srgbClr val="A4A3A4"/>
          </p15:clr>
        </p15:guide>
        <p15:guide id="3" orient="horz">
          <p15:clr>
            <a:srgbClr val="A4A3A4"/>
          </p15:clr>
        </p15:guide>
        <p15:guide id="4" pos="39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1" autoAdjust="0"/>
    <p:restoredTop sz="94660"/>
  </p:normalViewPr>
  <p:slideViewPr>
    <p:cSldViewPr snapToGrid="0" showGuides="1">
      <p:cViewPr varScale="1">
        <p:scale>
          <a:sx n="114" d="100"/>
          <a:sy n="114" d="100"/>
        </p:scale>
        <p:origin x="300" y="126"/>
      </p:cViewPr>
      <p:guideLst>
        <p:guide orient="horz" pos="2183"/>
        <p:guide pos="5019"/>
        <p:guide orient="horz"/>
        <p:guide pos="39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9431464" cy="1265254"/>
            <a:chOff x="9198889" y="2670931"/>
            <a:chExt cx="9431464"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304223" y="3056542"/>
              <a:ext cx="7326130" cy="523220"/>
            </a:xfrm>
            <a:prstGeom prst="rect">
              <a:avLst/>
            </a:prstGeom>
            <a:noFill/>
          </p:spPr>
          <p:txBody>
            <a:bodyPr wrap="square" rtlCol="0">
              <a:spAutoFit/>
            </a:bodyPr>
            <a:lstStyle/>
            <a:p>
              <a:pPr algn="ctr"/>
              <a:r>
                <a:rPr lang="ar-SY" sz="2800" dirty="0">
                  <a:latin typeface="Cooper Black" panose="0208090404030B020404" pitchFamily="18" charset="0"/>
                </a:rPr>
                <a:t>مجلس التعاون لدول الخليج العربية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392242" y="2769159"/>
            <a:ext cx="6813367" cy="1015663"/>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يساهم الإنسان بشكل كبير في تلوث البيئة بسبب إهماله و عدم وعيه بخطورة الأمر فهو يستخدم المبيدات و المواد الكيميائية و دخان السيارات و المصانع وغيرها من مظاهر التلوث البيئي</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a:t>
              </a:r>
              <a:endParaRPr lang="en-US" sz="2800" b="1" dirty="0">
                <a:latin typeface="Century Gothic" panose="020B0502020202020204" pitchFamily="34" charset="0"/>
              </a:endParaRPr>
            </a:p>
            <a:p>
              <a:pPr algn="ctr"/>
              <a:r>
                <a:rPr lang="ar-SY" sz="2800" b="1" dirty="0">
                  <a:latin typeface="Century Gothic" panose="020B0502020202020204" pitchFamily="34" charset="0"/>
                </a:rPr>
                <a:t>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400110"/>
            </a:xfrm>
            <a:prstGeom prst="rect">
              <a:avLst/>
            </a:prstGeom>
            <a:noFill/>
          </p:spPr>
          <p:txBody>
            <a:bodyPr wrap="square" rtlCol="0">
              <a:spAutoFit/>
            </a:bodyPr>
            <a:lstStyle/>
            <a:p>
              <a:pPr algn="r"/>
              <a:r>
                <a:rPr lang="ar-SY" sz="2000" dirty="0">
                  <a:latin typeface="Century Gothic" panose="020B0502020202020204" pitchFamily="34" charset="0"/>
                </a:rPr>
                <a:t>يكتب الطلبة في حدود سطرين عن أثر الإنسان في تلوث البيئة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71037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الموقع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200329"/>
          </a:xfrm>
          <a:prstGeom prst="rect">
            <a:avLst/>
          </a:prstGeom>
          <a:noFill/>
        </p:spPr>
        <p:txBody>
          <a:bodyPr wrap="square" rtlCol="0">
            <a:spAutoFit/>
          </a:bodyPr>
          <a:lstStyle/>
          <a:p>
            <a:pPr algn="r"/>
            <a:r>
              <a:rPr lang="ar-SY" dirty="0">
                <a:latin typeface="Century Gothic" panose="020B0502020202020204" pitchFamily="34" charset="0"/>
              </a:rPr>
              <a:t>لما يربط دول مجلس التعاون من روابط قوية وعلاقات خاصة وسمات مشتركة وأنظمة متشابهة أساسها العقيدة الإسلامية؛ أدركـت دول الخليج العربية حاجتها لإقامة منظمة تسهم في تحقيق التكامل والترابط بينها، وتسهم في خدمة القضايا العربية والإسلامية والدولية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الموقع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425561" y="3504028"/>
            <a:ext cx="5938686" cy="646331"/>
          </a:xfrm>
          <a:prstGeom prst="rect">
            <a:avLst/>
          </a:prstGeom>
          <a:noFill/>
        </p:spPr>
        <p:txBody>
          <a:bodyPr wrap="square" rtlCol="0">
            <a:spAutoFit/>
          </a:bodyPr>
          <a:lstStyle/>
          <a:p>
            <a:pPr algn="r"/>
            <a:r>
              <a:rPr lang="ar-SY" dirty="0">
                <a:latin typeface="Century Gothic" panose="020B0502020202020204" pitchFamily="34" charset="0"/>
              </a:rPr>
              <a:t>ولذا أنشئ مجلس التعاون لدول الخليج العربي عام 1401 ه (1981 م) واختيرت مدينة الرياض مقرا للمجلس</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6735206" y="4179525"/>
            <a:ext cx="2016710" cy="219043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6975790" y="4511409"/>
            <a:ext cx="1445468" cy="1617554"/>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6838888" y="4529075"/>
            <a:ext cx="1604915" cy="1617554"/>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7308993" y="3873369"/>
            <a:ext cx="422767" cy="75883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635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تطوير الكوادر المحلية و تدريبها</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370690"/>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1743473" y="4501903"/>
            <a:ext cx="5084251" cy="400110"/>
          </a:xfrm>
          <a:prstGeom prst="rect">
            <a:avLst/>
          </a:prstGeom>
          <a:noFill/>
        </p:spPr>
        <p:txBody>
          <a:bodyPr wrap="square" rtlCol="0">
            <a:spAutoFit/>
          </a:bodyPr>
          <a:lstStyle/>
          <a:p>
            <a:r>
              <a:rPr lang="ar-SY" sz="2000" dirty="0">
                <a:latin typeface="Open Sans" panose="020B0606030504020204" pitchFamily="34" charset="0"/>
                <a:ea typeface="Open Sans" panose="020B0606030504020204" pitchFamily="34" charset="0"/>
                <a:cs typeface="Open Sans" panose="020B0606030504020204" pitchFamily="34" charset="0"/>
              </a:rPr>
              <a:t>الاعتماد على الكوادر المحلية و توفير فرص العمل لهم</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2812618" y="5871068"/>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توفير محفزات لدى أصحاب العمل لتوظيف الكوادر المحلية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707886"/>
            </a:xfrm>
            <a:prstGeom prst="rect">
              <a:avLst/>
            </a:prstGeom>
            <a:noFill/>
          </p:spPr>
          <p:txBody>
            <a:bodyPr wrap="square" rtlCol="0">
              <a:spAutoFit/>
            </a:bodyPr>
            <a:lstStyle/>
            <a:p>
              <a:pPr algn="r"/>
              <a:r>
                <a:rPr lang="ar-SY" sz="2000" dirty="0">
                  <a:latin typeface="Century Gothic" panose="020B0502020202020204" pitchFamily="34" charset="0"/>
                </a:rPr>
                <a:t>يفكر الطلبة في عدد من الحلول للمساعدة على الحد من وجود العمالة الوافدة في</a:t>
              </a:r>
            </a:p>
            <a:p>
              <a:pPr algn="r"/>
              <a:r>
                <a:rPr lang="ar-SY" sz="2000" dirty="0">
                  <a:latin typeface="Century Gothic" panose="020B0502020202020204" pitchFamily="34" charset="0"/>
                </a:rPr>
                <a:t>دول المجلس.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0480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858D5372-4D08-436E-B2B6-49E37C84A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A6A3C190-ABBC-4198-98F0-23C60CB43B41}"/>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8E436D5F-DA5F-47CC-8120-04402CED5BDC}"/>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CFDB4A71-6519-4BDB-AD43-ED4E75B8B22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629AD8A8-740D-44EE-B281-86E39B5B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707891" y="2865348"/>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grpSp>
        <p:nvGrpSpPr>
          <p:cNvPr id="2" name="Group 1">
            <a:extLst>
              <a:ext uri="{FF2B5EF4-FFF2-40B4-BE49-F238E27FC236}">
                <a16:creationId xmlns:a16="http://schemas.microsoft.com/office/drawing/2014/main" id="{2BBB5263-8C8D-4CA5-97D5-CB8749D9078B}"/>
              </a:ext>
            </a:extLst>
          </p:cNvPr>
          <p:cNvGrpSpPr/>
          <p:nvPr/>
        </p:nvGrpSpPr>
        <p:grpSpPr>
          <a:xfrm>
            <a:off x="1544621" y="1356621"/>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121808"/>
              <a:ext cx="890884" cy="92333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1800" spc="0" dirty="0">
                  <a:solidFill>
                    <a:schemeClr val="bg1"/>
                  </a:solidFill>
                  <a:latin typeface="Arial" panose="020B0604020202020204" pitchFamily="34" charset="0"/>
                  <a:cs typeface="Arial" panose="020B0604020202020204" pitchFamily="34" charset="0"/>
                </a:rPr>
                <a:t>1</a:t>
              </a:r>
            </a:p>
            <a:p>
              <a:r>
                <a:rPr lang="ar-SY" sz="1800" spc="0" dirty="0">
                  <a:solidFill>
                    <a:schemeClr val="bg1"/>
                  </a:solidFill>
                  <a:latin typeface="Arial" panose="020B0604020202020204" pitchFamily="34" charset="0"/>
                </a:rPr>
                <a:t>المجلس الأعلى</a:t>
              </a:r>
              <a:endParaRPr lang="en-US" sz="1800" spc="0" dirty="0">
                <a:solidFill>
                  <a:schemeClr val="bg1"/>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4360B2FC-D56D-4B00-AA4E-9AE179371707}"/>
                </a:ext>
              </a:extLst>
            </p:cNvPr>
            <p:cNvSpPr txBox="1"/>
            <p:nvPr/>
          </p:nvSpPr>
          <p:spPr>
            <a:xfrm>
              <a:off x="7755438" y="998447"/>
              <a:ext cx="2176530"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يتكون مـن قــادة الـــدول الأعـضـاء</a:t>
              </a:r>
              <a:r>
                <a:rPr lang="en-US" b="0" spc="0" dirty="0">
                  <a:effectLst/>
                </a:rPr>
                <a:t> </a:t>
              </a:r>
              <a:r>
                <a:rPr lang="ar-SY" b="0" spc="0" dirty="0">
                  <a:effectLst/>
                </a:rPr>
                <a:t>ويعقد اجتماعاته مرة كل سنة</a:t>
              </a:r>
            </a:p>
          </p:txBody>
        </p:sp>
      </p:grpSp>
      <p:grpSp>
        <p:nvGrpSpPr>
          <p:cNvPr id="3" name="Group 2">
            <a:extLst>
              <a:ext uri="{FF2B5EF4-FFF2-40B4-BE49-F238E27FC236}">
                <a16:creationId xmlns:a16="http://schemas.microsoft.com/office/drawing/2014/main" id="{860F05C4-AA23-4D42-BFB7-9044D6E006BD}"/>
              </a:ext>
            </a:extLst>
          </p:cNvPr>
          <p:cNvGrpSpPr/>
          <p:nvPr/>
        </p:nvGrpSpPr>
        <p:grpSpPr>
          <a:xfrm>
            <a:off x="2613379" y="3266595"/>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2823284"/>
              <a:ext cx="1043140" cy="92333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1800" spc="0" dirty="0">
                  <a:solidFill>
                    <a:schemeClr val="bg1"/>
                  </a:solidFill>
                  <a:latin typeface="Arial" panose="020B0604020202020204" pitchFamily="34" charset="0"/>
                  <a:cs typeface="Arial" panose="020B0604020202020204" pitchFamily="34" charset="0"/>
                </a:rPr>
                <a:t>2</a:t>
              </a:r>
            </a:p>
            <a:p>
              <a:r>
                <a:rPr lang="ar-SY" sz="1800" spc="0" dirty="0">
                  <a:solidFill>
                    <a:schemeClr val="bg1"/>
                  </a:solidFill>
                  <a:latin typeface="Arial" panose="020B0604020202020204" pitchFamily="34" charset="0"/>
                  <a:cs typeface="Arial" panose="020B0604020202020204" pitchFamily="34" charset="0"/>
                </a:rPr>
                <a:t> المجلس الوزاري</a:t>
              </a:r>
              <a:endParaRPr lang="en-US" sz="1800" spc="0" dirty="0">
                <a:solidFill>
                  <a:schemeClr val="bg1"/>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6A2C5AE3-0F1F-48DC-B3CC-BDDF252B2E64}"/>
                </a:ext>
              </a:extLst>
            </p:cNvPr>
            <p:cNvSpPr txBox="1"/>
            <p:nvPr/>
          </p:nvSpPr>
          <p:spPr>
            <a:xfrm>
              <a:off x="8689207" y="2941037"/>
              <a:ext cx="2176530"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يتكون مـن وزراء خـارجـيـة الــدول الأعضاء، ويعقد اجتماعاته مرة كل ثلاثة أشهر</a:t>
              </a:r>
              <a:endParaRPr lang="en-US" b="0" spc="0" dirty="0">
                <a:effectLst/>
              </a:endParaRPr>
            </a:p>
          </p:txBody>
        </p:sp>
      </p:grpSp>
      <p:grpSp>
        <p:nvGrpSpPr>
          <p:cNvPr id="4" name="Group 3">
            <a:extLst>
              <a:ext uri="{FF2B5EF4-FFF2-40B4-BE49-F238E27FC236}">
                <a16:creationId xmlns:a16="http://schemas.microsoft.com/office/drawing/2014/main" id="{76D07AF5-860C-4D41-AC46-F053F4052634}"/>
              </a:ext>
            </a:extLst>
          </p:cNvPr>
          <p:cNvGrpSpPr/>
          <p:nvPr/>
        </p:nvGrpSpPr>
        <p:grpSpPr>
          <a:xfrm>
            <a:off x="1544621" y="5226090"/>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1528" y="4771506"/>
              <a:ext cx="702962" cy="923330"/>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1800" spc="0" dirty="0">
                  <a:solidFill>
                    <a:schemeClr val="bg1"/>
                  </a:solidFill>
                  <a:latin typeface="Arial" panose="020B0604020202020204" pitchFamily="34" charset="0"/>
                </a:rPr>
                <a:t>3 الأمانة </a:t>
              </a:r>
              <a:r>
                <a:rPr lang="ar-SY" sz="1800" spc="0" dirty="0">
                  <a:solidFill>
                    <a:schemeClr val="bg1"/>
                  </a:solidFill>
                  <a:latin typeface="Arial" panose="020B0604020202020204" pitchFamily="34" charset="0"/>
                  <a:cs typeface="Arial" panose="020B0604020202020204" pitchFamily="34" charset="0"/>
                </a:rPr>
                <a:t>العامة</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7984886" y="5027339"/>
              <a:ext cx="2194745"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تتكون من الأمين العام، ويعاونه أمناء مساعدون، وعدد من الموظفين.</a:t>
              </a:r>
              <a:endParaRPr lang="en-US" b="0" spc="0" dirty="0">
                <a:effectLst/>
              </a:endParaRPr>
            </a:p>
          </p:txBody>
        </p:sp>
        <p:sp>
          <p:nvSpPr>
            <p:cNvPr id="117" name="TextBox 116">
              <a:extLst>
                <a:ext uri="{FF2B5EF4-FFF2-40B4-BE49-F238E27FC236}">
                  <a16:creationId xmlns:a16="http://schemas.microsoft.com/office/drawing/2014/main" id="{C9E7FFDC-3EEB-49D9-8AD3-FD400E0F7EBA}"/>
                </a:ext>
              </a:extLst>
            </p:cNvPr>
            <p:cNvSpPr txBox="1"/>
            <p:nvPr/>
          </p:nvSpPr>
          <p:spPr>
            <a:xfrm>
              <a:off x="7819530" y="4956172"/>
              <a:ext cx="2176530" cy="276999"/>
            </a:xfrm>
            <a:prstGeom prst="rect">
              <a:avLst/>
            </a:prstGeom>
            <a:noFill/>
          </p:spPr>
          <p:txBody>
            <a:bodyPr wrap="square" rtlCol="0">
              <a:spAutoFit/>
            </a:bodyPr>
            <a:lstStyle/>
            <a:p>
              <a:pPr algn="ctr"/>
              <a:endParaRPr lang="en-US" sz="1200" dirty="0">
                <a:latin typeface="Gill Sans MT" panose="020B0502020104020203" pitchFamily="34" charset="0"/>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462310" y="3389782"/>
            <a:ext cx="2176530" cy="1200329"/>
          </a:xfrm>
          <a:prstGeom prst="rect">
            <a:avLst/>
          </a:prstGeom>
          <a:noFill/>
        </p:spPr>
        <p:txBody>
          <a:bodyPr wrap="square" rtlCol="0">
            <a:spAutoFit/>
          </a:bodyPr>
          <a:lstStyle/>
          <a:p>
            <a:pPr algn="ctr"/>
            <a:r>
              <a:rPr lang="ar-SY" sz="2400" b="1" dirty="0">
                <a:effectLst>
                  <a:outerShdw blurRad="50800" dist="38100" dir="2700000" algn="tl" rotWithShape="0">
                    <a:prstClr val="black">
                      <a:alpha val="40000"/>
                    </a:prstClr>
                  </a:outerShdw>
                </a:effectLst>
                <a:latin typeface="Gill Sans MT" panose="020B0502020104020203" pitchFamily="34" charset="0"/>
              </a:rPr>
              <a:t>أجهزة </a:t>
            </a:r>
          </a:p>
          <a:p>
            <a:pPr algn="ctr"/>
            <a:r>
              <a:rPr lang="ar-SY" sz="2400" b="1" dirty="0">
                <a:effectLst>
                  <a:outerShdw blurRad="50800" dist="38100" dir="2700000" algn="tl" rotWithShape="0">
                    <a:prstClr val="black">
                      <a:alpha val="40000"/>
                    </a:prstClr>
                  </a:outerShdw>
                </a:effectLst>
                <a:latin typeface="Gill Sans MT" panose="020B0502020104020203" pitchFamily="34" charset="0"/>
              </a:rPr>
              <a:t>مجلس التعاون لدول الخليج العربية </a:t>
            </a:r>
            <a:endParaRPr lang="en-US" sz="2400" b="1" dirty="0">
              <a:effectLst>
                <a:outerShdw blurRad="50800" dist="38100" dir="2700000" algn="tl" rotWithShape="0">
                  <a:prstClr val="black">
                    <a:alpha val="40000"/>
                  </a:prstClr>
                </a:outerShdw>
              </a:effectLst>
              <a:latin typeface="Gill Sans MT" panose="020B0502020104020203" pitchFamily="34" charset="0"/>
            </a:endParaRPr>
          </a:p>
        </p:txBody>
      </p:sp>
      <p:sp>
        <p:nvSpPr>
          <p:cNvPr id="39" name="Rectangle 23">
            <a:extLst>
              <a:ext uri="{FF2B5EF4-FFF2-40B4-BE49-F238E27FC236}">
                <a16:creationId xmlns:a16="http://schemas.microsoft.com/office/drawing/2014/main" id="{38E87679-D1CA-405A-8BE9-C1BD58253FB9}"/>
              </a:ext>
            </a:extLst>
          </p:cNvPr>
          <p:cNvSpPr/>
          <p:nvPr/>
        </p:nvSpPr>
        <p:spPr>
          <a:xfrm rot="465191">
            <a:off x="6830966" y="1667655"/>
            <a:ext cx="2743200" cy="27432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9EDBA849-3B0A-4530-BEB4-293A3A022356}"/>
              </a:ext>
            </a:extLst>
          </p:cNvPr>
          <p:cNvSpPr/>
          <p:nvPr/>
        </p:nvSpPr>
        <p:spPr>
          <a:xfrm rot="465191">
            <a:off x="7077121" y="1897445"/>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اجتماع قادة مجلس التعاون لدول الخليج العربية في مكة المكرمة عام 1440هـ</a:t>
            </a:r>
          </a:p>
        </p:txBody>
      </p:sp>
      <p:sp>
        <p:nvSpPr>
          <p:cNvPr id="41" name="Rectangle 25">
            <a:extLst>
              <a:ext uri="{FF2B5EF4-FFF2-40B4-BE49-F238E27FC236}">
                <a16:creationId xmlns:a16="http://schemas.microsoft.com/office/drawing/2014/main" id="{0FFEAD1B-28EC-469B-8AAA-4FA8183C9B18}"/>
              </a:ext>
            </a:extLst>
          </p:cNvPr>
          <p:cNvSpPr/>
          <p:nvPr/>
        </p:nvSpPr>
        <p:spPr>
          <a:xfrm rot="465191">
            <a:off x="7075386" y="1906845"/>
            <a:ext cx="2286000" cy="202574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6">
            <a:extLst>
              <a:ext uri="{FF2B5EF4-FFF2-40B4-BE49-F238E27FC236}">
                <a16:creationId xmlns:a16="http://schemas.microsoft.com/office/drawing/2014/main" id="{F314A23B-AC6B-443E-8364-A416E4D84EDA}"/>
              </a:ext>
            </a:extLst>
          </p:cNvPr>
          <p:cNvSpPr/>
          <p:nvPr/>
        </p:nvSpPr>
        <p:spPr>
          <a:xfrm rot="19365051">
            <a:off x="8122876" y="1080150"/>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3">
            <a:extLst>
              <a:ext uri="{FF2B5EF4-FFF2-40B4-BE49-F238E27FC236}">
                <a16:creationId xmlns:a16="http://schemas.microsoft.com/office/drawing/2014/main" id="{28E4B805-B729-499F-AEFA-66030607F8EF}"/>
              </a:ext>
            </a:extLst>
          </p:cNvPr>
          <p:cNvSpPr/>
          <p:nvPr/>
        </p:nvSpPr>
        <p:spPr>
          <a:xfrm rot="20522689">
            <a:off x="9091171" y="3277581"/>
            <a:ext cx="2743200" cy="2743200"/>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4">
            <a:extLst>
              <a:ext uri="{FF2B5EF4-FFF2-40B4-BE49-F238E27FC236}">
                <a16:creationId xmlns:a16="http://schemas.microsoft.com/office/drawing/2014/main" id="{8D4B2A98-567D-4E0D-AE53-4D00032B5826}"/>
              </a:ext>
            </a:extLst>
          </p:cNvPr>
          <p:cNvSpPr/>
          <p:nvPr/>
        </p:nvSpPr>
        <p:spPr>
          <a:xfrm rot="20522689">
            <a:off x="9337326" y="3507371"/>
            <a:ext cx="2286000" cy="2025748"/>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اجتماع وزراء خارجية مجلس التعاون لدول الخليج العربية في مكة المكرمة عام 1440هـ</a:t>
            </a:r>
            <a:endParaRPr lang="en-US" sz="2400" dirty="0"/>
          </a:p>
        </p:txBody>
      </p:sp>
      <p:sp>
        <p:nvSpPr>
          <p:cNvPr id="45" name="Rectangle 25">
            <a:extLst>
              <a:ext uri="{FF2B5EF4-FFF2-40B4-BE49-F238E27FC236}">
                <a16:creationId xmlns:a16="http://schemas.microsoft.com/office/drawing/2014/main" id="{354A005A-5755-4E2F-8CED-E491757C1416}"/>
              </a:ext>
            </a:extLst>
          </p:cNvPr>
          <p:cNvSpPr/>
          <p:nvPr/>
        </p:nvSpPr>
        <p:spPr>
          <a:xfrm rot="20522689">
            <a:off x="9348799" y="3511566"/>
            <a:ext cx="2286000" cy="202574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26">
            <a:extLst>
              <a:ext uri="{FF2B5EF4-FFF2-40B4-BE49-F238E27FC236}">
                <a16:creationId xmlns:a16="http://schemas.microsoft.com/office/drawing/2014/main" id="{94A8C1D5-14C6-469D-BB86-9EC9AF2FD358}"/>
              </a:ext>
            </a:extLst>
          </p:cNvPr>
          <p:cNvSpPr/>
          <p:nvPr/>
        </p:nvSpPr>
        <p:spPr>
          <a:xfrm rot="17822549">
            <a:off x="10383081" y="2690076"/>
            <a:ext cx="529453" cy="1200087"/>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
            <a:extLst>
              <a:ext uri="{FF2B5EF4-FFF2-40B4-BE49-F238E27FC236}">
                <a16:creationId xmlns:a16="http://schemas.microsoft.com/office/drawing/2014/main" id="{E8BBA846-534A-4338-BCB8-7B9C092D79A1}"/>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مجموعة 83">
            <a:extLst>
              <a:ext uri="{FF2B5EF4-FFF2-40B4-BE49-F238E27FC236}">
                <a16:creationId xmlns:a16="http://schemas.microsoft.com/office/drawing/2014/main" id="{FDE446DC-2FB9-4C26-B3E6-BF79C2CA1992}"/>
              </a:ext>
            </a:extLst>
          </p:cNvPr>
          <p:cNvGrpSpPr/>
          <p:nvPr/>
        </p:nvGrpSpPr>
        <p:grpSpPr>
          <a:xfrm>
            <a:off x="338813" y="22303"/>
            <a:ext cx="8201466" cy="1128959"/>
            <a:chOff x="338813" y="22303"/>
            <a:chExt cx="8201466" cy="1128959"/>
          </a:xfrm>
        </p:grpSpPr>
        <p:grpSp>
          <p:nvGrpSpPr>
            <p:cNvPr id="51" name="مجموعة 84">
              <a:extLst>
                <a:ext uri="{FF2B5EF4-FFF2-40B4-BE49-F238E27FC236}">
                  <a16:creationId xmlns:a16="http://schemas.microsoft.com/office/drawing/2014/main" id="{82A208A8-390B-47C3-B4E1-FEB2D0494C49}"/>
                </a:ext>
              </a:extLst>
            </p:cNvPr>
            <p:cNvGrpSpPr/>
            <p:nvPr/>
          </p:nvGrpSpPr>
          <p:grpSpPr>
            <a:xfrm>
              <a:off x="338813" y="22303"/>
              <a:ext cx="1704537" cy="1128957"/>
              <a:chOff x="338813" y="22303"/>
              <a:chExt cx="1704537" cy="1128957"/>
            </a:xfrm>
          </p:grpSpPr>
          <p:sp>
            <p:nvSpPr>
              <p:cNvPr id="62" name="Rectangle: Top Corners Rounded 29">
                <a:extLst>
                  <a:ext uri="{FF2B5EF4-FFF2-40B4-BE49-F238E27FC236}">
                    <a16:creationId xmlns:a16="http://schemas.microsoft.com/office/drawing/2014/main" id="{AD82F180-3D55-478F-8769-BAB3CED63FF2}"/>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37">
                <a:extLst>
                  <a:ext uri="{FF2B5EF4-FFF2-40B4-BE49-F238E27FC236}">
                    <a16:creationId xmlns:a16="http://schemas.microsoft.com/office/drawing/2014/main" id="{FBCC7CD5-8774-4154-AB75-B5CC11CB770B}"/>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52" name="مجموعة 85">
              <a:extLst>
                <a:ext uri="{FF2B5EF4-FFF2-40B4-BE49-F238E27FC236}">
                  <a16:creationId xmlns:a16="http://schemas.microsoft.com/office/drawing/2014/main" id="{10BB4E43-DF92-4604-B61A-8C5D76BF3477}"/>
                </a:ext>
              </a:extLst>
            </p:cNvPr>
            <p:cNvGrpSpPr/>
            <p:nvPr/>
          </p:nvGrpSpPr>
          <p:grpSpPr>
            <a:xfrm>
              <a:off x="2350491" y="22303"/>
              <a:ext cx="6189788" cy="1128959"/>
              <a:chOff x="2350491" y="22303"/>
              <a:chExt cx="6189788" cy="1128959"/>
            </a:xfrm>
          </p:grpSpPr>
          <p:sp>
            <p:nvSpPr>
              <p:cNvPr id="57" name="Rectangle: Top Corners Rounded 30">
                <a:extLst>
                  <a:ext uri="{FF2B5EF4-FFF2-40B4-BE49-F238E27FC236}">
                    <a16:creationId xmlns:a16="http://schemas.microsoft.com/office/drawing/2014/main" id="{02D0FD99-8F93-475E-A8D6-A3DEADFD44FB}"/>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2" descr="Thought bubble">
                <a:extLst>
                  <a:ext uri="{FF2B5EF4-FFF2-40B4-BE49-F238E27FC236}">
                    <a16:creationId xmlns:a16="http://schemas.microsoft.com/office/drawing/2014/main" id="{2DD32ACD-6C75-43DA-913E-90913257B55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9" name="Group 52">
                <a:extLst>
                  <a:ext uri="{FF2B5EF4-FFF2-40B4-BE49-F238E27FC236}">
                    <a16:creationId xmlns:a16="http://schemas.microsoft.com/office/drawing/2014/main" id="{F9696B64-A0F8-4AB5-9BBD-F74F744BEA57}"/>
                  </a:ext>
                </a:extLst>
              </p:cNvPr>
              <p:cNvGrpSpPr/>
              <p:nvPr/>
            </p:nvGrpSpPr>
            <p:grpSpPr>
              <a:xfrm>
                <a:off x="3380210" y="165530"/>
                <a:ext cx="5116090" cy="822697"/>
                <a:chOff x="5162561" y="1484950"/>
                <a:chExt cx="5116090" cy="822697"/>
              </a:xfrm>
            </p:grpSpPr>
            <p:sp>
              <p:nvSpPr>
                <p:cNvPr id="60" name="TextBox 53">
                  <a:extLst>
                    <a:ext uri="{FF2B5EF4-FFF2-40B4-BE49-F238E27FC236}">
                      <a16:creationId xmlns:a16="http://schemas.microsoft.com/office/drawing/2014/main" id="{C7FE0B29-9B7F-4F60-B324-0F53C6B5635D}"/>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61" name="TextBox 54">
                  <a:extLst>
                    <a:ext uri="{FF2B5EF4-FFF2-40B4-BE49-F238E27FC236}">
                      <a16:creationId xmlns:a16="http://schemas.microsoft.com/office/drawing/2014/main" id="{6255A851-2DB5-4232-95FC-BE8CECA292FD}"/>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53" name="Group 31">
              <a:extLst>
                <a:ext uri="{FF2B5EF4-FFF2-40B4-BE49-F238E27FC236}">
                  <a16:creationId xmlns:a16="http://schemas.microsoft.com/office/drawing/2014/main" id="{423D46DD-C616-4B2A-B701-DEBA98CD579D}"/>
                </a:ext>
              </a:extLst>
            </p:cNvPr>
            <p:cNvGrpSpPr/>
            <p:nvPr/>
          </p:nvGrpSpPr>
          <p:grpSpPr>
            <a:xfrm flipH="1">
              <a:off x="1665860" y="455392"/>
              <a:ext cx="1074076" cy="327224"/>
              <a:chOff x="3454205" y="1667025"/>
              <a:chExt cx="1074076" cy="239151"/>
            </a:xfrm>
          </p:grpSpPr>
          <p:sp>
            <p:nvSpPr>
              <p:cNvPr id="54" name="Oval 32">
                <a:extLst>
                  <a:ext uri="{FF2B5EF4-FFF2-40B4-BE49-F238E27FC236}">
                    <a16:creationId xmlns:a16="http://schemas.microsoft.com/office/drawing/2014/main" id="{FA5C9F72-D2A6-4982-8842-EED57E97144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3">
                <a:extLst>
                  <a:ext uri="{FF2B5EF4-FFF2-40B4-BE49-F238E27FC236}">
                    <a16:creationId xmlns:a16="http://schemas.microsoft.com/office/drawing/2014/main" id="{706CCFDD-6765-49F4-980C-575470E01E5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Terminator 34">
                <a:extLst>
                  <a:ext uri="{FF2B5EF4-FFF2-40B4-BE49-F238E27FC236}">
                    <a16:creationId xmlns:a16="http://schemas.microsoft.com/office/drawing/2014/main" id="{2154D4CB-D423-498E-AC25-597149747814}"/>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ectangle 5">
            <a:extLst>
              <a:ext uri="{FF2B5EF4-FFF2-40B4-BE49-F238E27FC236}">
                <a16:creationId xmlns:a16="http://schemas.microsoft.com/office/drawing/2014/main" id="{3EC67D06-1517-40B4-BC73-9BD14746361A}"/>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09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5599931" y="3005846"/>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sp>
        <p:nvSpPr>
          <p:cNvPr id="85" name="Freeform: Shape 84">
            <a:extLst>
              <a:ext uri="{FF2B5EF4-FFF2-40B4-BE49-F238E27FC236}">
                <a16:creationId xmlns:a16="http://schemas.microsoft.com/office/drawing/2014/main" id="{E777823C-29C9-4F8E-BCE8-DC80D71168C2}"/>
              </a:ext>
            </a:extLst>
          </p:cNvPr>
          <p:cNvSpPr/>
          <p:nvPr/>
        </p:nvSpPr>
        <p:spPr>
          <a:xfrm>
            <a:off x="3905477" y="159540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2BBB5263-8C8D-4CA5-97D5-CB8749D9078B}"/>
              </a:ext>
            </a:extLst>
          </p:cNvPr>
          <p:cNvGrpSpPr/>
          <p:nvPr/>
        </p:nvGrpSpPr>
        <p:grpSpPr>
          <a:xfrm>
            <a:off x="6436661" y="149711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755438" y="998447"/>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انتشار الأمية وتدني المستوى التعليمي</a:t>
              </a:r>
            </a:p>
          </p:txBody>
        </p:sp>
      </p:grpSp>
      <p:grpSp>
        <p:nvGrpSpPr>
          <p:cNvPr id="6" name="Group 5">
            <a:extLst>
              <a:ext uri="{FF2B5EF4-FFF2-40B4-BE49-F238E27FC236}">
                <a16:creationId xmlns:a16="http://schemas.microsoft.com/office/drawing/2014/main" id="{C17DF591-133E-44C1-B07A-7F761F232E2E}"/>
              </a:ext>
            </a:extLst>
          </p:cNvPr>
          <p:cNvGrpSpPr/>
          <p:nvPr/>
        </p:nvGrpSpPr>
        <p:grpSpPr>
          <a:xfrm>
            <a:off x="755350" y="3407093"/>
            <a:ext cx="3923921" cy="1279634"/>
            <a:chOff x="755350" y="2767013"/>
            <a:chExt cx="3923921" cy="1279634"/>
          </a:xfrm>
        </p:grpSpPr>
        <p:sp>
          <p:nvSpPr>
            <p:cNvPr id="81" name="Freeform: Shape 80">
              <a:extLst>
                <a:ext uri="{FF2B5EF4-FFF2-40B4-BE49-F238E27FC236}">
                  <a16:creationId xmlns:a16="http://schemas.microsoft.com/office/drawing/2014/main" id="{FF45B349-1A49-4AC5-89A1-03CE69629353}"/>
                </a:ext>
              </a:extLst>
            </p:cNvPr>
            <p:cNvSpPr/>
            <p:nvPr/>
          </p:nvSpPr>
          <p:spPr>
            <a:xfrm>
              <a:off x="3539546" y="276701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reeform: Shape 82">
              <a:extLst>
                <a:ext uri="{FF2B5EF4-FFF2-40B4-BE49-F238E27FC236}">
                  <a16:creationId xmlns:a16="http://schemas.microsoft.com/office/drawing/2014/main" id="{50A3763B-7DE7-4AAD-8B3B-4E3473A64A83}"/>
                </a:ext>
              </a:extLst>
            </p:cNvPr>
            <p:cNvSpPr/>
            <p:nvPr/>
          </p:nvSpPr>
          <p:spPr>
            <a:xfrm>
              <a:off x="755350" y="2767013"/>
              <a:ext cx="2873872"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TextBox 103">
              <a:extLst>
                <a:ext uri="{FF2B5EF4-FFF2-40B4-BE49-F238E27FC236}">
                  <a16:creationId xmlns:a16="http://schemas.microsoft.com/office/drawing/2014/main" id="{FD9AAF13-1262-49D2-9C0C-27DB30952F3A}"/>
                </a:ext>
              </a:extLst>
            </p:cNvPr>
            <p:cNvSpPr txBox="1"/>
            <p:nvPr/>
          </p:nvSpPr>
          <p:spPr>
            <a:xfrm>
              <a:off x="3752079" y="305228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5</a:t>
              </a:r>
            </a:p>
          </p:txBody>
        </p:sp>
        <p:sp>
          <p:nvSpPr>
            <p:cNvPr id="110" name="TextBox 109">
              <a:extLst>
                <a:ext uri="{FF2B5EF4-FFF2-40B4-BE49-F238E27FC236}">
                  <a16:creationId xmlns:a16="http://schemas.microsoft.com/office/drawing/2014/main" id="{DFB3E94C-9186-421C-BF17-518133C6800F}"/>
                </a:ext>
              </a:extLst>
            </p:cNvPr>
            <p:cNvSpPr txBox="1"/>
            <p:nvPr/>
          </p:nvSpPr>
          <p:spPr>
            <a:xfrm>
              <a:off x="1304822" y="2941037"/>
              <a:ext cx="2176530"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ضعف برامج التدريب</a:t>
              </a:r>
              <a:endParaRPr lang="en-US" b="0" spc="0" dirty="0">
                <a:effectLst/>
              </a:endParaRPr>
            </a:p>
          </p:txBody>
        </p:sp>
      </p:grpSp>
      <p:grpSp>
        <p:nvGrpSpPr>
          <p:cNvPr id="3" name="Group 2">
            <a:extLst>
              <a:ext uri="{FF2B5EF4-FFF2-40B4-BE49-F238E27FC236}">
                <a16:creationId xmlns:a16="http://schemas.microsoft.com/office/drawing/2014/main" id="{860F05C4-AA23-4D42-BFB7-9044D6E006BD}"/>
              </a:ext>
            </a:extLst>
          </p:cNvPr>
          <p:cNvGrpSpPr/>
          <p:nvPr/>
        </p:nvGrpSpPr>
        <p:grpSpPr>
          <a:xfrm>
            <a:off x="7505419" y="3407093"/>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689207" y="2941037"/>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رفض الشباب الانخراط في الأعمال المهنية</a:t>
              </a:r>
              <a:endParaRPr lang="en-US" b="0" spc="0" dirty="0">
                <a:effectLst/>
              </a:endParaRPr>
            </a:p>
          </p:txBody>
        </p:sp>
      </p:grpSp>
      <p:grpSp>
        <p:nvGrpSpPr>
          <p:cNvPr id="5" name="Group 4">
            <a:extLst>
              <a:ext uri="{FF2B5EF4-FFF2-40B4-BE49-F238E27FC236}">
                <a16:creationId xmlns:a16="http://schemas.microsoft.com/office/drawing/2014/main" id="{1E8ABB7B-304A-47D1-86E5-4CD9511DD1B5}"/>
              </a:ext>
            </a:extLst>
          </p:cNvPr>
          <p:cNvGrpSpPr/>
          <p:nvPr/>
        </p:nvGrpSpPr>
        <p:grpSpPr>
          <a:xfrm>
            <a:off x="1828800" y="5366588"/>
            <a:ext cx="3926544" cy="1258948"/>
            <a:chOff x="1828800" y="4726508"/>
            <a:chExt cx="3926544" cy="1258948"/>
          </a:xfrm>
        </p:grpSpPr>
        <p:sp>
          <p:nvSpPr>
            <p:cNvPr id="87" name="Freeform: Shape 86">
              <a:extLst>
                <a:ext uri="{FF2B5EF4-FFF2-40B4-BE49-F238E27FC236}">
                  <a16:creationId xmlns:a16="http://schemas.microsoft.com/office/drawing/2014/main" id="{54F51E42-3A81-4507-AD3F-A43733282DAE}"/>
                </a:ext>
              </a:extLst>
            </p:cNvPr>
            <p:cNvSpPr/>
            <p:nvPr/>
          </p:nvSpPr>
          <p:spPr>
            <a:xfrm>
              <a:off x="3896059" y="472650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Freeform: Shape 90">
              <a:extLst>
                <a:ext uri="{FF2B5EF4-FFF2-40B4-BE49-F238E27FC236}">
                  <a16:creationId xmlns:a16="http://schemas.microsoft.com/office/drawing/2014/main" id="{294487A8-2906-4DBB-891C-5C9C10ABFA2C}"/>
                </a:ext>
              </a:extLst>
            </p:cNvPr>
            <p:cNvSpPr/>
            <p:nvPr/>
          </p:nvSpPr>
          <p:spPr>
            <a:xfrm>
              <a:off x="1828800" y="4726508"/>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TextBox 102">
              <a:extLst>
                <a:ext uri="{FF2B5EF4-FFF2-40B4-BE49-F238E27FC236}">
                  <a16:creationId xmlns:a16="http://schemas.microsoft.com/office/drawing/2014/main" id="{875342F4-2170-4739-AEA6-F6D5AC8BF448}"/>
                </a:ext>
              </a:extLst>
            </p:cNvPr>
            <p:cNvSpPr txBox="1"/>
            <p:nvPr/>
          </p:nvSpPr>
          <p:spPr>
            <a:xfrm>
              <a:off x="4679270"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14" name="TextBox 113">
              <a:extLst>
                <a:ext uri="{FF2B5EF4-FFF2-40B4-BE49-F238E27FC236}">
                  <a16:creationId xmlns:a16="http://schemas.microsoft.com/office/drawing/2014/main" id="{97AA74C3-9B6A-4D53-978C-A1F6A4CBB65A}"/>
                </a:ext>
              </a:extLst>
            </p:cNvPr>
            <p:cNvSpPr txBox="1"/>
            <p:nvPr/>
          </p:nvSpPr>
          <p:spPr>
            <a:xfrm>
              <a:off x="2169634" y="5064412"/>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lgn="r"/>
              <a:r>
                <a:rPr lang="ar-SY" b="0" spc="0" dirty="0">
                  <a:effectLst/>
                </a:rPr>
                <a:t>اتجاه أصحاب العمل إلى العمالة الوافدة لقلة أجورهم</a:t>
              </a:r>
              <a:endParaRPr lang="en-US" b="0" spc="0" dirty="0">
                <a:effectLst/>
              </a:endParaRPr>
            </a:p>
          </p:txBody>
        </p:sp>
      </p:grpSp>
      <p:grpSp>
        <p:nvGrpSpPr>
          <p:cNvPr id="4" name="Group 3">
            <a:extLst>
              <a:ext uri="{FF2B5EF4-FFF2-40B4-BE49-F238E27FC236}">
                <a16:creationId xmlns:a16="http://schemas.microsoft.com/office/drawing/2014/main" id="{76D07AF5-860C-4D41-AC46-F053F4052634}"/>
              </a:ext>
            </a:extLst>
          </p:cNvPr>
          <p:cNvGrpSpPr/>
          <p:nvPr/>
        </p:nvGrpSpPr>
        <p:grpSpPr>
          <a:xfrm>
            <a:off x="6436661" y="5366588"/>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8077053" y="5039563"/>
              <a:ext cx="2194745"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أن السياسة التعليمية والتدريبية لم تواكب متطلبات سوق العمل المتجددة والمتغيرة</a:t>
              </a:r>
              <a:endParaRPr lang="en-US" b="0" spc="0" dirty="0">
                <a:effectLst/>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104659" y="3324865"/>
            <a:ext cx="2176530" cy="1200329"/>
          </a:xfrm>
          <a:prstGeom prst="rect">
            <a:avLst/>
          </a:prstGeom>
          <a:noFill/>
        </p:spPr>
        <p:txBody>
          <a:bodyPr wrap="square" rtlCol="0">
            <a:spAutoFit/>
          </a:bodyPr>
          <a:lstStyle/>
          <a:p>
            <a:pPr algn="ctr"/>
            <a:r>
              <a:rPr lang="ar-SY" sz="2400" b="1" dirty="0">
                <a:effectLst>
                  <a:outerShdw blurRad="50800" dist="38100" dir="2700000" algn="tl" rotWithShape="0">
                    <a:prstClr val="black">
                      <a:alpha val="40000"/>
                    </a:prstClr>
                  </a:outerShdw>
                </a:effectLst>
                <a:latin typeface="Gill Sans MT" panose="020B0502020104020203" pitchFamily="34" charset="0"/>
              </a:rPr>
              <a:t>أهداف </a:t>
            </a:r>
          </a:p>
          <a:p>
            <a:pPr algn="ctr"/>
            <a:r>
              <a:rPr lang="ar-SY" sz="2400" b="1" dirty="0">
                <a:effectLst>
                  <a:outerShdw blurRad="50800" dist="38100" dir="2700000" algn="tl" rotWithShape="0">
                    <a:prstClr val="black">
                      <a:alpha val="40000"/>
                    </a:prstClr>
                  </a:outerShdw>
                </a:effectLst>
                <a:latin typeface="Gill Sans MT" panose="020B0502020104020203" pitchFamily="34" charset="0"/>
              </a:rPr>
              <a:t>مجلس التعاون لدول الخليج العربية </a:t>
            </a:r>
            <a:endParaRPr lang="en-US" sz="2400" b="1" dirty="0">
              <a:effectLst>
                <a:outerShdw blurRad="50800" dist="38100" dir="2700000" algn="tl" rotWithShape="0">
                  <a:prstClr val="black">
                    <a:alpha val="40000"/>
                  </a:prstClr>
                </a:outerShdw>
              </a:effectLst>
              <a:latin typeface="Gill Sans MT" panose="020B0502020104020203" pitchFamily="34" charset="0"/>
            </a:endParaRPr>
          </a:p>
        </p:txBody>
      </p:sp>
      <p:sp>
        <p:nvSpPr>
          <p:cNvPr id="46" name="Rectangle 4">
            <a:extLst>
              <a:ext uri="{FF2B5EF4-FFF2-40B4-BE49-F238E27FC236}">
                <a16:creationId xmlns:a16="http://schemas.microsoft.com/office/drawing/2014/main" id="{47854090-BB51-40A7-A4A4-5EBAC8C5C9C2}"/>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مجموعة 83">
            <a:extLst>
              <a:ext uri="{FF2B5EF4-FFF2-40B4-BE49-F238E27FC236}">
                <a16:creationId xmlns:a16="http://schemas.microsoft.com/office/drawing/2014/main" id="{337EF26B-3072-4F17-9395-0E85667E9B36}"/>
              </a:ext>
            </a:extLst>
          </p:cNvPr>
          <p:cNvGrpSpPr/>
          <p:nvPr/>
        </p:nvGrpSpPr>
        <p:grpSpPr>
          <a:xfrm>
            <a:off x="338813" y="22303"/>
            <a:ext cx="8201466" cy="1128959"/>
            <a:chOff x="338813" y="22303"/>
            <a:chExt cx="8201466" cy="1128959"/>
          </a:xfrm>
        </p:grpSpPr>
        <p:grpSp>
          <p:nvGrpSpPr>
            <p:cNvPr id="48" name="مجموعة 84">
              <a:extLst>
                <a:ext uri="{FF2B5EF4-FFF2-40B4-BE49-F238E27FC236}">
                  <a16:creationId xmlns:a16="http://schemas.microsoft.com/office/drawing/2014/main" id="{BB0D535D-71D2-4A4C-BB41-1F8C7A9A20F0}"/>
                </a:ext>
              </a:extLst>
            </p:cNvPr>
            <p:cNvGrpSpPr/>
            <p:nvPr/>
          </p:nvGrpSpPr>
          <p:grpSpPr>
            <a:xfrm>
              <a:off x="338813" y="22303"/>
              <a:ext cx="1704537" cy="1128957"/>
              <a:chOff x="338813" y="22303"/>
              <a:chExt cx="1704537" cy="1128957"/>
            </a:xfrm>
          </p:grpSpPr>
          <p:sp>
            <p:nvSpPr>
              <p:cNvPr id="59" name="Rectangle: Top Corners Rounded 29">
                <a:extLst>
                  <a:ext uri="{FF2B5EF4-FFF2-40B4-BE49-F238E27FC236}">
                    <a16:creationId xmlns:a16="http://schemas.microsoft.com/office/drawing/2014/main" id="{3FDF2E19-E500-4856-912F-583B571ED495}"/>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7">
                <a:extLst>
                  <a:ext uri="{FF2B5EF4-FFF2-40B4-BE49-F238E27FC236}">
                    <a16:creationId xmlns:a16="http://schemas.microsoft.com/office/drawing/2014/main" id="{C667E1F5-C247-40CD-BB35-73979276BFC6}"/>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9" name="مجموعة 85">
              <a:extLst>
                <a:ext uri="{FF2B5EF4-FFF2-40B4-BE49-F238E27FC236}">
                  <a16:creationId xmlns:a16="http://schemas.microsoft.com/office/drawing/2014/main" id="{3F22C228-E00E-488D-8579-42F6A3D2738C}"/>
                </a:ext>
              </a:extLst>
            </p:cNvPr>
            <p:cNvGrpSpPr/>
            <p:nvPr/>
          </p:nvGrpSpPr>
          <p:grpSpPr>
            <a:xfrm>
              <a:off x="2350491" y="22303"/>
              <a:ext cx="6189788" cy="1128959"/>
              <a:chOff x="2350491" y="22303"/>
              <a:chExt cx="6189788" cy="1128959"/>
            </a:xfrm>
          </p:grpSpPr>
          <p:sp>
            <p:nvSpPr>
              <p:cNvPr id="54" name="Rectangle: Top Corners Rounded 30">
                <a:extLst>
                  <a:ext uri="{FF2B5EF4-FFF2-40B4-BE49-F238E27FC236}">
                    <a16:creationId xmlns:a16="http://schemas.microsoft.com/office/drawing/2014/main" id="{9B2DA431-EE23-4244-B6E3-4010BEC2586D}"/>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2" descr="Thought bubble">
                <a:extLst>
                  <a:ext uri="{FF2B5EF4-FFF2-40B4-BE49-F238E27FC236}">
                    <a16:creationId xmlns:a16="http://schemas.microsoft.com/office/drawing/2014/main" id="{AA034B13-3DEA-4AEC-8C13-4AADA222C5E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6" name="Group 52">
                <a:extLst>
                  <a:ext uri="{FF2B5EF4-FFF2-40B4-BE49-F238E27FC236}">
                    <a16:creationId xmlns:a16="http://schemas.microsoft.com/office/drawing/2014/main" id="{0B921765-D95A-4D73-A676-61A78B81D9EC}"/>
                  </a:ext>
                </a:extLst>
              </p:cNvPr>
              <p:cNvGrpSpPr/>
              <p:nvPr/>
            </p:nvGrpSpPr>
            <p:grpSpPr>
              <a:xfrm>
                <a:off x="3380210" y="165530"/>
                <a:ext cx="5116090" cy="822697"/>
                <a:chOff x="5162561" y="1484950"/>
                <a:chExt cx="5116090" cy="822697"/>
              </a:xfrm>
            </p:grpSpPr>
            <p:sp>
              <p:nvSpPr>
                <p:cNvPr id="57" name="TextBox 53">
                  <a:extLst>
                    <a:ext uri="{FF2B5EF4-FFF2-40B4-BE49-F238E27FC236}">
                      <a16:creationId xmlns:a16="http://schemas.microsoft.com/office/drawing/2014/main" id="{A32F1AAE-1C12-41EE-BDB8-B2B3D00ECAC5}"/>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58" name="TextBox 54">
                  <a:extLst>
                    <a:ext uri="{FF2B5EF4-FFF2-40B4-BE49-F238E27FC236}">
                      <a16:creationId xmlns:a16="http://schemas.microsoft.com/office/drawing/2014/main" id="{EB2C5606-4AEE-4AC7-AEFF-19EAB37F764A}"/>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50" name="Group 31">
              <a:extLst>
                <a:ext uri="{FF2B5EF4-FFF2-40B4-BE49-F238E27FC236}">
                  <a16:creationId xmlns:a16="http://schemas.microsoft.com/office/drawing/2014/main" id="{A1D1C42A-70EA-4D5E-AD41-7FA515C11429}"/>
                </a:ext>
              </a:extLst>
            </p:cNvPr>
            <p:cNvGrpSpPr/>
            <p:nvPr/>
          </p:nvGrpSpPr>
          <p:grpSpPr>
            <a:xfrm flipH="1">
              <a:off x="1665860" y="455392"/>
              <a:ext cx="1074076" cy="327224"/>
              <a:chOff x="3454205" y="1667025"/>
              <a:chExt cx="1074076" cy="239151"/>
            </a:xfrm>
          </p:grpSpPr>
          <p:sp>
            <p:nvSpPr>
              <p:cNvPr id="51" name="Oval 32">
                <a:extLst>
                  <a:ext uri="{FF2B5EF4-FFF2-40B4-BE49-F238E27FC236}">
                    <a16:creationId xmlns:a16="http://schemas.microsoft.com/office/drawing/2014/main" id="{AD9EDE3F-70C0-432A-9E38-3A4E6B563E8A}"/>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a:extLst>
                  <a:ext uri="{FF2B5EF4-FFF2-40B4-BE49-F238E27FC236}">
                    <a16:creationId xmlns:a16="http://schemas.microsoft.com/office/drawing/2014/main" id="{04C6D806-DE66-48FC-AF38-0985CF7CBE16}"/>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34">
                <a:extLst>
                  <a:ext uri="{FF2B5EF4-FFF2-40B4-BE49-F238E27FC236}">
                    <a16:creationId xmlns:a16="http://schemas.microsoft.com/office/drawing/2014/main" id="{A05BD51F-FF41-4501-BE54-6DD83A4EF38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Rectangle 5">
            <a:extLst>
              <a:ext uri="{FF2B5EF4-FFF2-40B4-BE49-F238E27FC236}">
                <a16:creationId xmlns:a16="http://schemas.microsoft.com/office/drawing/2014/main" id="{F6C2B47E-167D-4303-81C0-90CDEA679E28}"/>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6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5599931" y="3005846"/>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sp>
        <p:nvSpPr>
          <p:cNvPr id="85" name="Freeform: Shape 84">
            <a:extLst>
              <a:ext uri="{FF2B5EF4-FFF2-40B4-BE49-F238E27FC236}">
                <a16:creationId xmlns:a16="http://schemas.microsoft.com/office/drawing/2014/main" id="{E777823C-29C9-4F8E-BCE8-DC80D71168C2}"/>
              </a:ext>
            </a:extLst>
          </p:cNvPr>
          <p:cNvSpPr/>
          <p:nvPr/>
        </p:nvSpPr>
        <p:spPr>
          <a:xfrm>
            <a:off x="3905477" y="159540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2BBB5263-8C8D-4CA5-97D5-CB8749D9078B}"/>
              </a:ext>
            </a:extLst>
          </p:cNvPr>
          <p:cNvGrpSpPr/>
          <p:nvPr/>
        </p:nvGrpSpPr>
        <p:grpSpPr>
          <a:xfrm>
            <a:off x="6436661" y="149711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819530" y="1146087"/>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توجيه القطاع الخاص إلى توظيف الأيدي العاملة الوطنية.</a:t>
              </a:r>
            </a:p>
          </p:txBody>
        </p:sp>
      </p:grpSp>
      <p:sp>
        <p:nvSpPr>
          <p:cNvPr id="81" name="Freeform: Shape 80">
            <a:extLst>
              <a:ext uri="{FF2B5EF4-FFF2-40B4-BE49-F238E27FC236}">
                <a16:creationId xmlns:a16="http://schemas.microsoft.com/office/drawing/2014/main" id="{FF45B349-1A49-4AC5-89A1-03CE69629353}"/>
              </a:ext>
            </a:extLst>
          </p:cNvPr>
          <p:cNvSpPr/>
          <p:nvPr/>
        </p:nvSpPr>
        <p:spPr>
          <a:xfrm>
            <a:off x="3539546" y="340709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860F05C4-AA23-4D42-BFB7-9044D6E006BD}"/>
              </a:ext>
            </a:extLst>
          </p:cNvPr>
          <p:cNvGrpSpPr/>
          <p:nvPr/>
        </p:nvGrpSpPr>
        <p:grpSpPr>
          <a:xfrm>
            <a:off x="7505419" y="3407093"/>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866209" y="3204142"/>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إنشاء المعاهد، والكليات التقنية، للتدريب والتأهيل</a:t>
              </a:r>
              <a:endParaRPr lang="en-US" b="0" spc="0" dirty="0">
                <a:effectLst/>
              </a:endParaRPr>
            </a:p>
          </p:txBody>
        </p:sp>
      </p:grpSp>
      <p:grpSp>
        <p:nvGrpSpPr>
          <p:cNvPr id="5" name="Group 4">
            <a:extLst>
              <a:ext uri="{FF2B5EF4-FFF2-40B4-BE49-F238E27FC236}">
                <a16:creationId xmlns:a16="http://schemas.microsoft.com/office/drawing/2014/main" id="{1E8ABB7B-304A-47D1-86E5-4CD9511DD1B5}"/>
              </a:ext>
            </a:extLst>
          </p:cNvPr>
          <p:cNvGrpSpPr/>
          <p:nvPr/>
        </p:nvGrpSpPr>
        <p:grpSpPr>
          <a:xfrm>
            <a:off x="1828800" y="5366588"/>
            <a:ext cx="3926544" cy="1258948"/>
            <a:chOff x="1828800" y="4726508"/>
            <a:chExt cx="3926544" cy="1258948"/>
          </a:xfrm>
        </p:grpSpPr>
        <p:sp>
          <p:nvSpPr>
            <p:cNvPr id="87" name="Freeform: Shape 86">
              <a:extLst>
                <a:ext uri="{FF2B5EF4-FFF2-40B4-BE49-F238E27FC236}">
                  <a16:creationId xmlns:a16="http://schemas.microsoft.com/office/drawing/2014/main" id="{54F51E42-3A81-4507-AD3F-A43733282DAE}"/>
                </a:ext>
              </a:extLst>
            </p:cNvPr>
            <p:cNvSpPr/>
            <p:nvPr/>
          </p:nvSpPr>
          <p:spPr>
            <a:xfrm>
              <a:off x="3896059" y="472650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Freeform: Shape 90">
              <a:extLst>
                <a:ext uri="{FF2B5EF4-FFF2-40B4-BE49-F238E27FC236}">
                  <a16:creationId xmlns:a16="http://schemas.microsoft.com/office/drawing/2014/main" id="{294487A8-2906-4DBB-891C-5C9C10ABFA2C}"/>
                </a:ext>
              </a:extLst>
            </p:cNvPr>
            <p:cNvSpPr/>
            <p:nvPr/>
          </p:nvSpPr>
          <p:spPr>
            <a:xfrm>
              <a:off x="1828800" y="4726508"/>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TextBox 102">
              <a:extLst>
                <a:ext uri="{FF2B5EF4-FFF2-40B4-BE49-F238E27FC236}">
                  <a16:creationId xmlns:a16="http://schemas.microsoft.com/office/drawing/2014/main" id="{875342F4-2170-4739-AEA6-F6D5AC8BF448}"/>
                </a:ext>
              </a:extLst>
            </p:cNvPr>
            <p:cNvSpPr txBox="1"/>
            <p:nvPr/>
          </p:nvSpPr>
          <p:spPr>
            <a:xfrm>
              <a:off x="4679270"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14" name="TextBox 113">
              <a:extLst>
                <a:ext uri="{FF2B5EF4-FFF2-40B4-BE49-F238E27FC236}">
                  <a16:creationId xmlns:a16="http://schemas.microsoft.com/office/drawing/2014/main" id="{97AA74C3-9B6A-4D53-978C-A1F6A4CBB65A}"/>
                </a:ext>
              </a:extLst>
            </p:cNvPr>
            <p:cNvSpPr txBox="1"/>
            <p:nvPr/>
          </p:nvSpPr>
          <p:spPr>
            <a:xfrm>
              <a:off x="2169634" y="5064412"/>
              <a:ext cx="2176530"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lgn="r"/>
              <a:r>
                <a:rPr lang="ar-SY" b="0" spc="0" dirty="0">
                  <a:effectLst/>
                </a:rPr>
                <a:t>تشجيع الشباب على االنخراط في العمل المهني، ووضع الحوافز المشجعة على ذلك</a:t>
              </a:r>
              <a:endParaRPr lang="en-US" b="0" spc="0" dirty="0">
                <a:effectLst/>
              </a:endParaRPr>
            </a:p>
          </p:txBody>
        </p:sp>
      </p:grpSp>
      <p:grpSp>
        <p:nvGrpSpPr>
          <p:cNvPr id="4" name="Group 3">
            <a:extLst>
              <a:ext uri="{FF2B5EF4-FFF2-40B4-BE49-F238E27FC236}">
                <a16:creationId xmlns:a16="http://schemas.microsoft.com/office/drawing/2014/main" id="{76D07AF5-860C-4D41-AC46-F053F4052634}"/>
              </a:ext>
            </a:extLst>
          </p:cNvPr>
          <p:cNvGrpSpPr/>
          <p:nvPr/>
        </p:nvGrpSpPr>
        <p:grpSpPr>
          <a:xfrm>
            <a:off x="6436661" y="5366588"/>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8077053" y="5039563"/>
              <a:ext cx="2194745"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تطوير السياسات التعليمية للوفاء بمتطلبات سوق العمل</a:t>
              </a:r>
              <a:endParaRPr lang="en-US" b="0" spc="0" dirty="0">
                <a:effectLst/>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104659" y="3324865"/>
            <a:ext cx="2176530" cy="1200329"/>
          </a:xfrm>
          <a:prstGeom prst="rect">
            <a:avLst/>
          </a:prstGeom>
          <a:noFill/>
        </p:spPr>
        <p:txBody>
          <a:bodyPr wrap="square" rtlCol="0">
            <a:spAutoFit/>
          </a:bodyPr>
          <a:lstStyle/>
          <a:p>
            <a:pPr algn="ctr"/>
            <a:r>
              <a:rPr lang="ar-SY" sz="2400" b="1" dirty="0">
                <a:effectLst>
                  <a:outerShdw blurRad="50800" dist="38100" dir="2700000" algn="tl" rotWithShape="0">
                    <a:prstClr val="black">
                      <a:alpha val="40000"/>
                    </a:prstClr>
                  </a:outerShdw>
                </a:effectLst>
                <a:latin typeface="Gill Sans MT" panose="020B0502020104020203" pitchFamily="34" charset="0"/>
              </a:rPr>
              <a:t>جهود دول مجلس التعاون للحد من البطالة</a:t>
            </a:r>
          </a:p>
        </p:txBody>
      </p:sp>
      <p:sp>
        <p:nvSpPr>
          <p:cNvPr id="46" name="Rectangle 4">
            <a:extLst>
              <a:ext uri="{FF2B5EF4-FFF2-40B4-BE49-F238E27FC236}">
                <a16:creationId xmlns:a16="http://schemas.microsoft.com/office/drawing/2014/main" id="{47854090-BB51-40A7-A4A4-5EBAC8C5C9C2}"/>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مجموعة 83">
            <a:extLst>
              <a:ext uri="{FF2B5EF4-FFF2-40B4-BE49-F238E27FC236}">
                <a16:creationId xmlns:a16="http://schemas.microsoft.com/office/drawing/2014/main" id="{337EF26B-3072-4F17-9395-0E85667E9B36}"/>
              </a:ext>
            </a:extLst>
          </p:cNvPr>
          <p:cNvGrpSpPr/>
          <p:nvPr/>
        </p:nvGrpSpPr>
        <p:grpSpPr>
          <a:xfrm>
            <a:off x="338813" y="22303"/>
            <a:ext cx="8201466" cy="1128959"/>
            <a:chOff x="338813" y="22303"/>
            <a:chExt cx="8201466" cy="1128959"/>
          </a:xfrm>
        </p:grpSpPr>
        <p:grpSp>
          <p:nvGrpSpPr>
            <p:cNvPr id="48" name="مجموعة 84">
              <a:extLst>
                <a:ext uri="{FF2B5EF4-FFF2-40B4-BE49-F238E27FC236}">
                  <a16:creationId xmlns:a16="http://schemas.microsoft.com/office/drawing/2014/main" id="{BB0D535D-71D2-4A4C-BB41-1F8C7A9A20F0}"/>
                </a:ext>
              </a:extLst>
            </p:cNvPr>
            <p:cNvGrpSpPr/>
            <p:nvPr/>
          </p:nvGrpSpPr>
          <p:grpSpPr>
            <a:xfrm>
              <a:off x="338813" y="22303"/>
              <a:ext cx="1704537" cy="1128957"/>
              <a:chOff x="338813" y="22303"/>
              <a:chExt cx="1704537" cy="1128957"/>
            </a:xfrm>
          </p:grpSpPr>
          <p:sp>
            <p:nvSpPr>
              <p:cNvPr id="59" name="Rectangle: Top Corners Rounded 29">
                <a:extLst>
                  <a:ext uri="{FF2B5EF4-FFF2-40B4-BE49-F238E27FC236}">
                    <a16:creationId xmlns:a16="http://schemas.microsoft.com/office/drawing/2014/main" id="{3FDF2E19-E500-4856-912F-583B571ED495}"/>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7">
                <a:extLst>
                  <a:ext uri="{FF2B5EF4-FFF2-40B4-BE49-F238E27FC236}">
                    <a16:creationId xmlns:a16="http://schemas.microsoft.com/office/drawing/2014/main" id="{C667E1F5-C247-40CD-BB35-73979276BFC6}"/>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9" name="مجموعة 85">
              <a:extLst>
                <a:ext uri="{FF2B5EF4-FFF2-40B4-BE49-F238E27FC236}">
                  <a16:creationId xmlns:a16="http://schemas.microsoft.com/office/drawing/2014/main" id="{3F22C228-E00E-488D-8579-42F6A3D2738C}"/>
                </a:ext>
              </a:extLst>
            </p:cNvPr>
            <p:cNvGrpSpPr/>
            <p:nvPr/>
          </p:nvGrpSpPr>
          <p:grpSpPr>
            <a:xfrm>
              <a:off x="2350491" y="22303"/>
              <a:ext cx="6189788" cy="1128959"/>
              <a:chOff x="2350491" y="22303"/>
              <a:chExt cx="6189788" cy="1128959"/>
            </a:xfrm>
          </p:grpSpPr>
          <p:sp>
            <p:nvSpPr>
              <p:cNvPr id="54" name="Rectangle: Top Corners Rounded 30">
                <a:extLst>
                  <a:ext uri="{FF2B5EF4-FFF2-40B4-BE49-F238E27FC236}">
                    <a16:creationId xmlns:a16="http://schemas.microsoft.com/office/drawing/2014/main" id="{9B2DA431-EE23-4244-B6E3-4010BEC2586D}"/>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2" descr="Thought bubble">
                <a:extLst>
                  <a:ext uri="{FF2B5EF4-FFF2-40B4-BE49-F238E27FC236}">
                    <a16:creationId xmlns:a16="http://schemas.microsoft.com/office/drawing/2014/main" id="{AA034B13-3DEA-4AEC-8C13-4AADA222C5E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6" name="Group 52">
                <a:extLst>
                  <a:ext uri="{FF2B5EF4-FFF2-40B4-BE49-F238E27FC236}">
                    <a16:creationId xmlns:a16="http://schemas.microsoft.com/office/drawing/2014/main" id="{0B921765-D95A-4D73-A676-61A78B81D9EC}"/>
                  </a:ext>
                </a:extLst>
              </p:cNvPr>
              <p:cNvGrpSpPr/>
              <p:nvPr/>
            </p:nvGrpSpPr>
            <p:grpSpPr>
              <a:xfrm>
                <a:off x="3380210" y="165530"/>
                <a:ext cx="5116090" cy="822697"/>
                <a:chOff x="5162561" y="1484950"/>
                <a:chExt cx="5116090" cy="822697"/>
              </a:xfrm>
            </p:grpSpPr>
            <p:sp>
              <p:nvSpPr>
                <p:cNvPr id="57" name="TextBox 53">
                  <a:extLst>
                    <a:ext uri="{FF2B5EF4-FFF2-40B4-BE49-F238E27FC236}">
                      <a16:creationId xmlns:a16="http://schemas.microsoft.com/office/drawing/2014/main" id="{A32F1AAE-1C12-41EE-BDB8-B2B3D00ECAC5}"/>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58" name="TextBox 54">
                  <a:extLst>
                    <a:ext uri="{FF2B5EF4-FFF2-40B4-BE49-F238E27FC236}">
                      <a16:creationId xmlns:a16="http://schemas.microsoft.com/office/drawing/2014/main" id="{EB2C5606-4AEE-4AC7-AEFF-19EAB37F764A}"/>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50" name="Group 31">
              <a:extLst>
                <a:ext uri="{FF2B5EF4-FFF2-40B4-BE49-F238E27FC236}">
                  <a16:creationId xmlns:a16="http://schemas.microsoft.com/office/drawing/2014/main" id="{A1D1C42A-70EA-4D5E-AD41-7FA515C11429}"/>
                </a:ext>
              </a:extLst>
            </p:cNvPr>
            <p:cNvGrpSpPr/>
            <p:nvPr/>
          </p:nvGrpSpPr>
          <p:grpSpPr>
            <a:xfrm flipH="1">
              <a:off x="1665860" y="455392"/>
              <a:ext cx="1074076" cy="327224"/>
              <a:chOff x="3454205" y="1667025"/>
              <a:chExt cx="1074076" cy="239151"/>
            </a:xfrm>
          </p:grpSpPr>
          <p:sp>
            <p:nvSpPr>
              <p:cNvPr id="51" name="Oval 32">
                <a:extLst>
                  <a:ext uri="{FF2B5EF4-FFF2-40B4-BE49-F238E27FC236}">
                    <a16:creationId xmlns:a16="http://schemas.microsoft.com/office/drawing/2014/main" id="{AD9EDE3F-70C0-432A-9E38-3A4E6B563E8A}"/>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a:extLst>
                  <a:ext uri="{FF2B5EF4-FFF2-40B4-BE49-F238E27FC236}">
                    <a16:creationId xmlns:a16="http://schemas.microsoft.com/office/drawing/2014/main" id="{04C6D806-DE66-48FC-AF38-0985CF7CBE16}"/>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34">
                <a:extLst>
                  <a:ext uri="{FF2B5EF4-FFF2-40B4-BE49-F238E27FC236}">
                    <a16:creationId xmlns:a16="http://schemas.microsoft.com/office/drawing/2014/main" id="{A05BD51F-FF41-4501-BE54-6DD83A4EF38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Rectangle 5">
            <a:extLst>
              <a:ext uri="{FF2B5EF4-FFF2-40B4-BE49-F238E27FC236}">
                <a16:creationId xmlns:a16="http://schemas.microsoft.com/office/drawing/2014/main" id="{F6C2B47E-167D-4303-81C0-90CDEA679E28}"/>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439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079606" y="2961468"/>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استقدام العمالة الوافدة يقلل من فرص العمل لدى المواطنين و تزيد البطالة</a:t>
            </a: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400110"/>
            </a:xfrm>
            <a:prstGeom prst="rect">
              <a:avLst/>
            </a:prstGeom>
            <a:noFill/>
          </p:spPr>
          <p:txBody>
            <a:bodyPr wrap="square" rtlCol="0">
              <a:spAutoFit/>
            </a:bodyPr>
            <a:lstStyle/>
            <a:p>
              <a:pPr algn="r"/>
              <a:r>
                <a:rPr lang="ar-SY" sz="2000" dirty="0">
                  <a:latin typeface="Century Gothic" panose="020B0502020202020204" pitchFamily="34" charset="0"/>
                </a:rPr>
                <a:t>يستنتج الطلبة العالقة بين العمالة الوافدة والبطالة.</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4980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التلوث البيئي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جعلـــت دول مجلـــس التعاون ســـلامة البيئـــة وحمايتها من أهـــم أولوياتها، فعملـــت لمعالجة التلـــوث بعدد من الوســـائل، منها: </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التلوث البيئي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504028"/>
            <a:ext cx="5617646" cy="2031325"/>
          </a:xfrm>
          <a:prstGeom prst="rect">
            <a:avLst/>
          </a:prstGeom>
          <a:noFill/>
        </p:spPr>
        <p:txBody>
          <a:bodyPr wrap="square" rtlCol="0">
            <a:spAutoFit/>
          </a:bodyPr>
          <a:lstStyle/>
          <a:p>
            <a:pPr algn="r"/>
            <a:r>
              <a:rPr lang="ar-SY" dirty="0">
                <a:latin typeface="Century Gothic" panose="020B0502020202020204" pitchFamily="34" charset="0"/>
              </a:rPr>
              <a:t>١ -عقد اللقاءات والندوات لمناقشة مشكلات البيئة، مــثــــل: اجتمــــاع وزراء شـــــؤون البيئة فـــــي دول مجلس التعاون فـــــي الـــــرياض عــــام 1405هـ لتشـــكيل لجنة التنســـيق البيئي في دول مجلـــس التعاون.</a:t>
            </a:r>
            <a:endParaRPr lang="en-US" dirty="0">
              <a:latin typeface="Century Gothic" panose="020B0502020202020204" pitchFamily="34" charset="0"/>
            </a:endParaRPr>
          </a:p>
          <a:p>
            <a:pPr algn="r"/>
            <a:endParaRPr lang="ar-SY" dirty="0">
              <a:latin typeface="Century Gothic" panose="020B0502020202020204" pitchFamily="34" charset="0"/>
            </a:endParaRPr>
          </a:p>
          <a:p>
            <a:pPr algn="r"/>
            <a:r>
              <a:rPr lang="ar-SY" dirty="0">
                <a:latin typeface="Century Gothic" panose="020B0502020202020204" pitchFamily="34" charset="0"/>
              </a:rPr>
              <a:t>٢ -وضـــع البرامـــج المناســـبة لحماية البيئـــة، مثل: إقرار النظـــام الموحـــد لإدارة النفايات، وإجــــــراءات نقـــــل النفـايــات الخطـــــرة بين دول مجلس التعاون.</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الثامن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6735206" y="4179525"/>
            <a:ext cx="2016710" cy="219043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6975790" y="4511409"/>
            <a:ext cx="1445468" cy="1617554"/>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6876417" y="4517056"/>
            <a:ext cx="1604915" cy="1617554"/>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7308993" y="3873369"/>
            <a:ext cx="422767" cy="75883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014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1"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TotalTime>
  <Words>510</Words>
  <Application>Microsoft Office PowerPoint</Application>
  <PresentationFormat>شاشة عريضة</PresentationFormat>
  <Paragraphs>91</Paragraphs>
  <Slides>11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11</vt:i4>
      </vt:variant>
    </vt:vector>
  </HeadingPairs>
  <TitlesOfParts>
    <vt:vector size="20" baseType="lpstr">
      <vt:lpstr>MS UI Gothic</vt:lpstr>
      <vt:lpstr>Arial</vt:lpstr>
      <vt:lpstr>Calibri</vt:lpstr>
      <vt:lpstr>Calibri Light</vt:lpstr>
      <vt:lpstr>Century Gothic</vt:lpstr>
      <vt:lpstr>Cooper Black</vt:lpstr>
      <vt:lpstr>Gill Sans MT</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1089</cp:revision>
  <dcterms:created xsi:type="dcterms:W3CDTF">2020-11-11T11:02:52Z</dcterms:created>
  <dcterms:modified xsi:type="dcterms:W3CDTF">2021-01-24T22:32:08Z</dcterms:modified>
</cp:coreProperties>
</file>