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95" r:id="rId3"/>
    <p:sldId id="349" r:id="rId4"/>
    <p:sldId id="350" r:id="rId5"/>
    <p:sldId id="330" r:id="rId6"/>
    <p:sldId id="359" r:id="rId7"/>
    <p:sldId id="351" r:id="rId8"/>
    <p:sldId id="325" r:id="rId9"/>
    <p:sldId id="335" r:id="rId10"/>
    <p:sldId id="343" r:id="rId11"/>
    <p:sldId id="352" r:id="rId12"/>
    <p:sldId id="353" r:id="rId13"/>
    <p:sldId id="354" r:id="rId14"/>
    <p:sldId id="355" r:id="rId15"/>
    <p:sldId id="356" r:id="rId16"/>
    <p:sldId id="357" r:id="rId17"/>
    <p:sldId id="358" r:id="rId18"/>
    <p:sldId id="269" r:id="rId19"/>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60"/>
  </p:normalViewPr>
  <p:slideViewPr>
    <p:cSldViewPr snapToGrid="0" showGuides="1">
      <p:cViewPr varScale="1">
        <p:scale>
          <a:sx n="57" d="100"/>
          <a:sy n="57" d="100"/>
        </p:scale>
        <p:origin x="84" y="1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em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emf"/><Relationship Id="rId7"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2.emf"/><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svg"/><Relationship Id="rId7" Type="http://schemas.openxmlformats.org/officeDocument/2006/relationships/image" Target="../media/image5.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2" y="3141995"/>
              <a:ext cx="3175210" cy="523220"/>
            </a:xfrm>
            <a:prstGeom prst="rect">
              <a:avLst/>
            </a:prstGeom>
            <a:noFill/>
          </p:spPr>
          <p:txBody>
            <a:bodyPr wrap="square" rtlCol="0">
              <a:spAutoFit/>
            </a:bodyPr>
            <a:lstStyle/>
            <a:p>
              <a:pPr algn="ctr"/>
              <a:r>
                <a:rPr lang="ar-SY" sz="2800" dirty="0">
                  <a:latin typeface="Cooper Black" panose="0208090404030B020404" pitchFamily="18" charset="0"/>
                </a:rPr>
                <a:t>الصناعة والتجارة</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3</a:t>
              </a: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يُصنِّف الطلبة الصناعات السعودية في الشكل</a:t>
              </a:r>
            </a:p>
            <a:p>
              <a:pPr algn="r"/>
              <a:r>
                <a:rPr lang="ar-SY" sz="2000" dirty="0">
                  <a:latin typeface="Century Gothic" panose="020B0502020202020204" pitchFamily="34" charset="0"/>
                </a:rPr>
                <a:t>إلى أساسية وتحويلية:</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547782"/>
            <a:chOff x="338813" y="22303"/>
            <a:chExt cx="8201466" cy="1547782"/>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547782"/>
              <a:chOff x="2350491" y="22303"/>
              <a:chExt cx="6189788" cy="1547782"/>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1404555"/>
                <a:chOff x="5162561" y="1484950"/>
                <a:chExt cx="5116090" cy="1404555"/>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1077218"/>
                </a:xfrm>
                <a:prstGeom prst="rect">
                  <a:avLst/>
                </a:prstGeom>
                <a:noFill/>
              </p:spPr>
              <p:txBody>
                <a:bodyPr wrap="square" rtlCol="0">
                  <a:spAutoFit/>
                </a:bodyPr>
                <a:lstStyle/>
                <a:p>
                  <a:pPr algn="r"/>
                  <a:r>
                    <a:rPr lang="ar-SY" sz="3200" dirty="0">
                      <a:latin typeface="Century Gothic" panose="020B0502020202020204" pitchFamily="34" charset="0"/>
                    </a:rPr>
                    <a:t>الصناعة و التجارة </a:t>
                  </a:r>
                </a:p>
                <a:p>
                  <a:pPr algn="r"/>
                  <a:endParaRPr lang="en-US" sz="3200" dirty="0">
                    <a:latin typeface="Century Gothic" panose="020B0502020202020204" pitchFamily="34" charset="0"/>
                  </a:endParaRP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3437" y="2706821"/>
            <a:ext cx="5694306" cy="397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8347201" y="3562812"/>
            <a:ext cx="3348182" cy="338554"/>
          </a:xfrm>
          <a:prstGeom prst="rect">
            <a:avLst/>
          </a:prstGeom>
          <a:noFill/>
        </p:spPr>
        <p:txBody>
          <a:bodyPr wrap="square" rtlCol="1">
            <a:spAutoFit/>
          </a:bodyPr>
          <a:lstStyle/>
          <a:p>
            <a:r>
              <a:rPr lang="ar-SY" sz="1600" dirty="0">
                <a:solidFill>
                  <a:srgbClr val="FF0000"/>
                </a:solidFill>
              </a:rPr>
              <a:t>المنتجات المعدنية و الماكينات و المعدات </a:t>
            </a:r>
          </a:p>
        </p:txBody>
      </p:sp>
      <p:sp>
        <p:nvSpPr>
          <p:cNvPr id="47" name="مربع نص 46"/>
          <p:cNvSpPr txBox="1"/>
          <p:nvPr/>
        </p:nvSpPr>
        <p:spPr>
          <a:xfrm>
            <a:off x="5167086" y="3552848"/>
            <a:ext cx="2888343" cy="338554"/>
          </a:xfrm>
          <a:prstGeom prst="rect">
            <a:avLst/>
          </a:prstGeom>
          <a:noFill/>
        </p:spPr>
        <p:txBody>
          <a:bodyPr wrap="square" rtlCol="1">
            <a:spAutoFit/>
          </a:bodyPr>
          <a:lstStyle/>
          <a:p>
            <a:pPr algn="r"/>
            <a:r>
              <a:rPr lang="ar-SY" sz="1600" dirty="0">
                <a:solidFill>
                  <a:srgbClr val="FF0000"/>
                </a:solidFill>
              </a:rPr>
              <a:t>مواد البناء و الزخرف و الزجاج </a:t>
            </a:r>
          </a:p>
        </p:txBody>
      </p:sp>
      <p:sp>
        <p:nvSpPr>
          <p:cNvPr id="48" name="مربع نص 47"/>
          <p:cNvSpPr txBox="1"/>
          <p:nvPr/>
        </p:nvSpPr>
        <p:spPr>
          <a:xfrm>
            <a:off x="8496300" y="3957786"/>
            <a:ext cx="2948714" cy="338554"/>
          </a:xfrm>
          <a:prstGeom prst="rect">
            <a:avLst/>
          </a:prstGeom>
          <a:noFill/>
        </p:spPr>
        <p:txBody>
          <a:bodyPr wrap="square" rtlCol="1">
            <a:spAutoFit/>
          </a:bodyPr>
          <a:lstStyle/>
          <a:p>
            <a:r>
              <a:rPr lang="ar-SY" sz="1600" dirty="0">
                <a:solidFill>
                  <a:srgbClr val="FF0000"/>
                </a:solidFill>
              </a:rPr>
              <a:t>صناعات كيماوية و منتجات بلاستيكية </a:t>
            </a:r>
          </a:p>
        </p:txBody>
      </p:sp>
      <p:sp>
        <p:nvSpPr>
          <p:cNvPr id="49" name="مربع نص 48"/>
          <p:cNvSpPr txBox="1"/>
          <p:nvPr/>
        </p:nvSpPr>
        <p:spPr>
          <a:xfrm>
            <a:off x="5664870" y="3947822"/>
            <a:ext cx="2337013" cy="338554"/>
          </a:xfrm>
          <a:prstGeom prst="rect">
            <a:avLst/>
          </a:prstGeom>
          <a:noFill/>
        </p:spPr>
        <p:txBody>
          <a:bodyPr wrap="square" rtlCol="1">
            <a:spAutoFit/>
          </a:bodyPr>
          <a:lstStyle/>
          <a:p>
            <a:pPr algn="r"/>
            <a:r>
              <a:rPr lang="ar-SY" sz="1600" dirty="0">
                <a:solidFill>
                  <a:srgbClr val="FF0000"/>
                </a:solidFill>
              </a:rPr>
              <a:t>المواد الغذائية و المشروبات </a:t>
            </a:r>
          </a:p>
        </p:txBody>
      </p:sp>
      <p:sp>
        <p:nvSpPr>
          <p:cNvPr id="51" name="مربع نص 50"/>
          <p:cNvSpPr txBox="1"/>
          <p:nvPr/>
        </p:nvSpPr>
        <p:spPr>
          <a:xfrm>
            <a:off x="5458858" y="4342796"/>
            <a:ext cx="2888343" cy="338554"/>
          </a:xfrm>
          <a:prstGeom prst="rect">
            <a:avLst/>
          </a:prstGeom>
          <a:noFill/>
        </p:spPr>
        <p:txBody>
          <a:bodyPr wrap="square" rtlCol="1">
            <a:spAutoFit/>
          </a:bodyPr>
          <a:lstStyle/>
          <a:p>
            <a:r>
              <a:rPr lang="ar-SY" sz="1600" dirty="0">
                <a:solidFill>
                  <a:srgbClr val="FF0000"/>
                </a:solidFill>
              </a:rPr>
              <a:t>صناعة الورق و الطباعة و النشر </a:t>
            </a:r>
          </a:p>
        </p:txBody>
      </p:sp>
      <p:sp>
        <p:nvSpPr>
          <p:cNvPr id="53" name="مربع نص 52"/>
          <p:cNvSpPr txBox="1"/>
          <p:nvPr/>
        </p:nvSpPr>
        <p:spPr>
          <a:xfrm>
            <a:off x="4926326" y="4737770"/>
            <a:ext cx="3338285" cy="338554"/>
          </a:xfrm>
          <a:prstGeom prst="rect">
            <a:avLst/>
          </a:prstGeom>
          <a:noFill/>
        </p:spPr>
        <p:txBody>
          <a:bodyPr wrap="square" rtlCol="1">
            <a:spAutoFit/>
          </a:bodyPr>
          <a:lstStyle/>
          <a:p>
            <a:pPr algn="r"/>
            <a:r>
              <a:rPr lang="ar-SY" sz="1600" dirty="0">
                <a:solidFill>
                  <a:srgbClr val="FF0000"/>
                </a:solidFill>
              </a:rPr>
              <a:t>صناعة المنسوجات و الملابس الجاهزة </a:t>
            </a:r>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437" y="2751493"/>
            <a:ext cx="2996629" cy="400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65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p:bldP spid="48" grpId="0"/>
      <p:bldP spid="49" grpId="0"/>
      <p:bldP spid="51"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6" name="TextBox 98">
            <a:extLst>
              <a:ext uri="{FF2B5EF4-FFF2-40B4-BE49-F238E27FC236}">
                <a16:creationId xmlns:a16="http://schemas.microsoft.com/office/drawing/2014/main" id="{730C0E35-321E-47D7-A8F5-EAE025C01266}"/>
              </a:ext>
            </a:extLst>
          </p:cNvPr>
          <p:cNvSpPr txBox="1"/>
          <p:nvPr/>
        </p:nvSpPr>
        <p:spPr>
          <a:xfrm>
            <a:off x="5739046" y="3147328"/>
            <a:ext cx="1313972" cy="1200329"/>
          </a:xfrm>
          <a:prstGeom prst="rect">
            <a:avLst/>
          </a:prstGeom>
          <a:noFill/>
        </p:spPr>
        <p:txBody>
          <a:bodyPr wrap="square" rtlCol="0">
            <a:spAutoFit/>
          </a:bodyPr>
          <a:lstStyle/>
          <a:p>
            <a:r>
              <a:rPr lang="en-IN" sz="7200" dirty="0">
                <a:solidFill>
                  <a:schemeClr val="bg1"/>
                </a:solidFill>
                <a:latin typeface="MS UI Gothic" panose="020B0600070205080204" pitchFamily="34" charset="-128"/>
                <a:ea typeface="MS UI Gothic" panose="020B0600070205080204" pitchFamily="34" charset="-128"/>
                <a:sym typeface="MS Outlook" panose="05010100010000000000" pitchFamily="2" charset="2"/>
              </a:rPr>
              <a:t>♛</a:t>
            </a:r>
            <a:endParaRPr lang="en-IN" sz="7200" dirty="0">
              <a:solidFill>
                <a:schemeClr val="bg1"/>
              </a:solidFill>
            </a:endParaRPr>
          </a:p>
        </p:txBody>
      </p:sp>
      <p:grpSp>
        <p:nvGrpSpPr>
          <p:cNvPr id="2" name="مجموعة 1"/>
          <p:cNvGrpSpPr/>
          <p:nvPr/>
        </p:nvGrpSpPr>
        <p:grpSpPr>
          <a:xfrm>
            <a:off x="6575776" y="1638601"/>
            <a:ext cx="3926543" cy="1258948"/>
            <a:chOff x="6575776" y="1638601"/>
            <a:chExt cx="3926543" cy="1258948"/>
          </a:xfrm>
        </p:grpSpPr>
        <p:sp>
          <p:nvSpPr>
            <p:cNvPr id="113" name="Freeform: Shape 85">
              <a:extLst>
                <a:ext uri="{FF2B5EF4-FFF2-40B4-BE49-F238E27FC236}">
                  <a16:creationId xmlns:a16="http://schemas.microsoft.com/office/drawing/2014/main" id="{B99E6EA6-6281-4046-A877-297E8C0D86F0}"/>
                </a:ext>
              </a:extLst>
            </p:cNvPr>
            <p:cNvSpPr/>
            <p:nvPr/>
          </p:nvSpPr>
          <p:spPr>
            <a:xfrm>
              <a:off x="6575776" y="1736888"/>
              <a:ext cx="1849865" cy="1160661"/>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7" name="Freeform: Shape 89">
              <a:extLst>
                <a:ext uri="{FF2B5EF4-FFF2-40B4-BE49-F238E27FC236}">
                  <a16:creationId xmlns:a16="http://schemas.microsoft.com/office/drawing/2014/main" id="{C637848C-2470-4BE2-B334-F03D2E6A35F1}"/>
                </a:ext>
              </a:extLst>
            </p:cNvPr>
            <p:cNvSpPr/>
            <p:nvPr/>
          </p:nvSpPr>
          <p:spPr>
            <a:xfrm>
              <a:off x="6870288" y="1638601"/>
              <a:ext cx="3632031"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7" name="TextBox 99">
              <a:extLst>
                <a:ext uri="{FF2B5EF4-FFF2-40B4-BE49-F238E27FC236}">
                  <a16:creationId xmlns:a16="http://schemas.microsoft.com/office/drawing/2014/main" id="{73FA317D-2DF9-4B9A-A2CE-B7AF334F7B9C}"/>
                </a:ext>
              </a:extLst>
            </p:cNvPr>
            <p:cNvSpPr txBox="1"/>
            <p:nvPr/>
          </p:nvSpPr>
          <p:spPr>
            <a:xfrm>
              <a:off x="6797746" y="2064292"/>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1</a:t>
              </a:r>
            </a:p>
          </p:txBody>
        </p:sp>
        <p:sp>
          <p:nvSpPr>
            <p:cNvPr id="135" name="TextBox 107">
              <a:extLst>
                <a:ext uri="{FF2B5EF4-FFF2-40B4-BE49-F238E27FC236}">
                  <a16:creationId xmlns:a16="http://schemas.microsoft.com/office/drawing/2014/main" id="{4360B2FC-D56D-4B00-AA4E-9AE179371707}"/>
                </a:ext>
              </a:extLst>
            </p:cNvPr>
            <p:cNvSpPr txBox="1"/>
            <p:nvPr/>
          </p:nvSpPr>
          <p:spPr>
            <a:xfrm>
              <a:off x="7894553" y="1729209"/>
              <a:ext cx="2176530" cy="40011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2000" spc="0" dirty="0">
                  <a:solidFill>
                    <a:srgbClr val="FF0000"/>
                  </a:solidFill>
                  <a:effectLst/>
                </a:rPr>
                <a:t>1</a:t>
              </a:r>
              <a:endParaRPr lang="en-US" sz="2000" spc="0" dirty="0">
                <a:solidFill>
                  <a:srgbClr val="FF0000"/>
                </a:solidFill>
                <a:effectLst/>
              </a:endParaRPr>
            </a:p>
          </p:txBody>
        </p:sp>
        <p:sp>
          <p:nvSpPr>
            <p:cNvPr id="136" name="TextBox 108">
              <a:extLst>
                <a:ext uri="{FF2B5EF4-FFF2-40B4-BE49-F238E27FC236}">
                  <a16:creationId xmlns:a16="http://schemas.microsoft.com/office/drawing/2014/main" id="{E34516E1-0942-4080-92A7-49C62FBB2177}"/>
                </a:ext>
              </a:extLst>
            </p:cNvPr>
            <p:cNvSpPr txBox="1"/>
            <p:nvPr/>
          </p:nvSpPr>
          <p:spPr>
            <a:xfrm>
              <a:off x="7970038" y="2052022"/>
              <a:ext cx="2176530" cy="400110"/>
            </a:xfrm>
            <a:prstGeom prst="rect">
              <a:avLst/>
            </a:prstGeom>
            <a:noFill/>
          </p:spPr>
          <p:txBody>
            <a:bodyPr wrap="square" rtlCol="0">
              <a:spAutoFit/>
            </a:bodyPr>
            <a:lstStyle/>
            <a:p>
              <a:pPr algn="r"/>
              <a:r>
                <a:rPr lang="ar-SY" sz="2000" dirty="0">
                  <a:latin typeface="Gill Sans MT" panose="020B0502020104020203" pitchFamily="34" charset="0"/>
                </a:rPr>
                <a:t> استثمار الثروات الخام</a:t>
              </a:r>
              <a:endParaRPr lang="en-US" sz="2000" dirty="0">
                <a:latin typeface="Gill Sans MT" panose="020B0502020104020203" pitchFamily="34" charset="0"/>
              </a:endParaRPr>
            </a:p>
          </p:txBody>
        </p:sp>
      </p:grpSp>
      <p:grpSp>
        <p:nvGrpSpPr>
          <p:cNvPr id="21" name="مجموعة 20"/>
          <p:cNvGrpSpPr/>
          <p:nvPr/>
        </p:nvGrpSpPr>
        <p:grpSpPr>
          <a:xfrm>
            <a:off x="894465" y="3548575"/>
            <a:ext cx="3923921" cy="1279634"/>
            <a:chOff x="894465" y="3548575"/>
            <a:chExt cx="3923921" cy="1279634"/>
          </a:xfrm>
        </p:grpSpPr>
        <p:sp>
          <p:nvSpPr>
            <p:cNvPr id="70" name="Freeform: Shape 80">
              <a:extLst>
                <a:ext uri="{FF2B5EF4-FFF2-40B4-BE49-F238E27FC236}">
                  <a16:creationId xmlns:a16="http://schemas.microsoft.com/office/drawing/2014/main" id="{FF45B349-1A49-4AC5-89A1-03CE69629353}"/>
                </a:ext>
              </a:extLst>
            </p:cNvPr>
            <p:cNvSpPr/>
            <p:nvPr/>
          </p:nvSpPr>
          <p:spPr>
            <a:xfrm>
              <a:off x="3678661" y="3548575"/>
              <a:ext cx="1139725" cy="1279634"/>
            </a:xfrm>
            <a:custGeom>
              <a:avLst/>
              <a:gdLst>
                <a:gd name="connsiteX0" fmla="*/ 89677 w 1139725"/>
                <a:gd name="connsiteY0" fmla="*/ 0 h 1279634"/>
                <a:gd name="connsiteX1" fmla="*/ 499908 w 1139725"/>
                <a:gd name="connsiteY1" fmla="*/ 0 h 1279634"/>
                <a:gd name="connsiteX2" fmla="*/ 1139725 w 1139725"/>
                <a:gd name="connsiteY2" fmla="*/ 639817 h 1279634"/>
                <a:gd name="connsiteX3" fmla="*/ 499908 w 1139725"/>
                <a:gd name="connsiteY3" fmla="*/ 1279634 h 1279634"/>
                <a:gd name="connsiteX4" fmla="*/ 78276 w 1139725"/>
                <a:gd name="connsiteY4" fmla="*/ 1279634 h 1279634"/>
                <a:gd name="connsiteX5" fmla="*/ 51938 w 1139725"/>
                <a:gd name="connsiteY5" fmla="*/ 1177203 h 1279634"/>
                <a:gd name="connsiteX6" fmla="*/ 0 w 1139725"/>
                <a:gd name="connsiteY6" fmla="*/ 661988 h 1279634"/>
                <a:gd name="connsiteX7" fmla="*/ 51938 w 1139725"/>
                <a:gd name="connsiteY7" fmla="*/ 146773 h 1279634"/>
                <a:gd name="connsiteX8" fmla="*/ 89677 w 1139725"/>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725" h="1279634">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Freeform: Shape 82">
              <a:extLst>
                <a:ext uri="{FF2B5EF4-FFF2-40B4-BE49-F238E27FC236}">
                  <a16:creationId xmlns:a16="http://schemas.microsoft.com/office/drawing/2014/main" id="{50A3763B-7DE7-4AAD-8B3B-4E3473A64A83}"/>
                </a:ext>
              </a:extLst>
            </p:cNvPr>
            <p:cNvSpPr/>
            <p:nvPr/>
          </p:nvSpPr>
          <p:spPr>
            <a:xfrm>
              <a:off x="894465" y="3548575"/>
              <a:ext cx="2873872" cy="1279634"/>
            </a:xfrm>
            <a:custGeom>
              <a:avLst/>
              <a:gdLst>
                <a:gd name="connsiteX0" fmla="*/ 639817 w 2873872"/>
                <a:gd name="connsiteY0" fmla="*/ 0 h 1279634"/>
                <a:gd name="connsiteX1" fmla="*/ 2873872 w 2873872"/>
                <a:gd name="connsiteY1" fmla="*/ 0 h 1279634"/>
                <a:gd name="connsiteX2" fmla="*/ 2836133 w 2873872"/>
                <a:gd name="connsiteY2" fmla="*/ 146773 h 1279634"/>
                <a:gd name="connsiteX3" fmla="*/ 2784195 w 2873872"/>
                <a:gd name="connsiteY3" fmla="*/ 661988 h 1279634"/>
                <a:gd name="connsiteX4" fmla="*/ 2836133 w 2873872"/>
                <a:gd name="connsiteY4" fmla="*/ 1177203 h 1279634"/>
                <a:gd name="connsiteX5" fmla="*/ 2862471 w 2873872"/>
                <a:gd name="connsiteY5" fmla="*/ 1279634 h 1279634"/>
                <a:gd name="connsiteX6" fmla="*/ 639817 w 2873872"/>
                <a:gd name="connsiteY6" fmla="*/ 1279634 h 1279634"/>
                <a:gd name="connsiteX7" fmla="*/ 0 w 2873872"/>
                <a:gd name="connsiteY7" fmla="*/ 639817 h 1279634"/>
                <a:gd name="connsiteX8" fmla="*/ 639817 w 2873872"/>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72" h="1279634">
                  <a:moveTo>
                    <a:pt x="639817" y="0"/>
                  </a:moveTo>
                  <a:lnTo>
                    <a:pt x="2873872" y="0"/>
                  </a:lnTo>
                  <a:lnTo>
                    <a:pt x="2836133" y="146773"/>
                  </a:lnTo>
                  <a:cubicBezTo>
                    <a:pt x="2802079" y="313192"/>
                    <a:pt x="2784195" y="485502"/>
                    <a:pt x="2784195" y="661988"/>
                  </a:cubicBezTo>
                  <a:cubicBezTo>
                    <a:pt x="2784195" y="838475"/>
                    <a:pt x="2802079" y="1010784"/>
                    <a:pt x="2836133" y="1177203"/>
                  </a:cubicBezTo>
                  <a:lnTo>
                    <a:pt x="2862471" y="1279634"/>
                  </a:lnTo>
                  <a:lnTo>
                    <a:pt x="639817" y="1279634"/>
                  </a:lnTo>
                  <a:cubicBezTo>
                    <a:pt x="286456" y="1279634"/>
                    <a:pt x="0" y="993178"/>
                    <a:pt x="0" y="639817"/>
                  </a:cubicBezTo>
                  <a:cubicBezTo>
                    <a:pt x="0" y="286456"/>
                    <a:pt x="286456" y="0"/>
                    <a:pt x="639817"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 name="TextBox 103">
              <a:extLst>
                <a:ext uri="{FF2B5EF4-FFF2-40B4-BE49-F238E27FC236}">
                  <a16:creationId xmlns:a16="http://schemas.microsoft.com/office/drawing/2014/main" id="{FD9AAF13-1262-49D2-9C0C-27DB30952F3A}"/>
                </a:ext>
              </a:extLst>
            </p:cNvPr>
            <p:cNvSpPr txBox="1"/>
            <p:nvPr/>
          </p:nvSpPr>
          <p:spPr>
            <a:xfrm>
              <a:off x="3891194" y="383385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5</a:t>
              </a:r>
            </a:p>
          </p:txBody>
        </p:sp>
        <p:sp>
          <p:nvSpPr>
            <p:cNvPr id="137" name="TextBox 109">
              <a:extLst>
                <a:ext uri="{FF2B5EF4-FFF2-40B4-BE49-F238E27FC236}">
                  <a16:creationId xmlns:a16="http://schemas.microsoft.com/office/drawing/2014/main" id="{DFB3E94C-9186-421C-BF17-518133C6800F}"/>
                </a:ext>
              </a:extLst>
            </p:cNvPr>
            <p:cNvSpPr txBox="1"/>
            <p:nvPr/>
          </p:nvSpPr>
          <p:spPr>
            <a:xfrm>
              <a:off x="1443937" y="3722599"/>
              <a:ext cx="2176530" cy="40011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2000" spc="0" dirty="0">
                  <a:solidFill>
                    <a:srgbClr val="FF0000"/>
                  </a:solidFill>
                  <a:effectLst/>
                </a:rPr>
                <a:t>5</a:t>
              </a:r>
              <a:endParaRPr lang="en-US" sz="2000" spc="0" dirty="0">
                <a:solidFill>
                  <a:srgbClr val="FF0000"/>
                </a:solidFill>
                <a:effectLst/>
              </a:endParaRPr>
            </a:p>
          </p:txBody>
        </p:sp>
        <p:sp>
          <p:nvSpPr>
            <p:cNvPr id="138" name="TextBox 110">
              <a:extLst>
                <a:ext uri="{FF2B5EF4-FFF2-40B4-BE49-F238E27FC236}">
                  <a16:creationId xmlns:a16="http://schemas.microsoft.com/office/drawing/2014/main" id="{30B1002B-2B14-400C-B93D-96F307CF4BEE}"/>
                </a:ext>
              </a:extLst>
            </p:cNvPr>
            <p:cNvSpPr txBox="1"/>
            <p:nvPr/>
          </p:nvSpPr>
          <p:spPr>
            <a:xfrm>
              <a:off x="1443937" y="3994612"/>
              <a:ext cx="2176530" cy="646331"/>
            </a:xfrm>
            <a:prstGeom prst="rect">
              <a:avLst/>
            </a:prstGeom>
            <a:noFill/>
          </p:spPr>
          <p:txBody>
            <a:bodyPr wrap="square" rtlCol="0">
              <a:spAutoFit/>
            </a:bodyPr>
            <a:lstStyle/>
            <a:p>
              <a:pPr algn="r"/>
              <a:r>
                <a:rPr lang="ar-SY" dirty="0">
                  <a:latin typeface="Gill Sans MT" panose="020B0502020104020203" pitchFamily="34" charset="0"/>
                </a:rPr>
                <a:t>رفع المستوى المعيشي للسُّكّان.</a:t>
              </a:r>
              <a:endParaRPr lang="en-US" dirty="0">
                <a:latin typeface="Gill Sans MT" panose="020B0502020104020203" pitchFamily="34" charset="0"/>
              </a:endParaRPr>
            </a:p>
          </p:txBody>
        </p:sp>
      </p:grpSp>
      <p:grpSp>
        <p:nvGrpSpPr>
          <p:cNvPr id="4" name="مجموعة 3"/>
          <p:cNvGrpSpPr/>
          <p:nvPr/>
        </p:nvGrpSpPr>
        <p:grpSpPr>
          <a:xfrm>
            <a:off x="7644534" y="3548575"/>
            <a:ext cx="3923921" cy="1279634"/>
            <a:chOff x="7644534" y="3548575"/>
            <a:chExt cx="3923921" cy="1279634"/>
          </a:xfrm>
        </p:grpSpPr>
        <p:sp>
          <p:nvSpPr>
            <p:cNvPr id="109" name="Freeform: Shape 81">
              <a:extLst>
                <a:ext uri="{FF2B5EF4-FFF2-40B4-BE49-F238E27FC236}">
                  <a16:creationId xmlns:a16="http://schemas.microsoft.com/office/drawing/2014/main" id="{7A29250B-2F69-4D8C-8026-07FA58ABDD73}"/>
                </a:ext>
              </a:extLst>
            </p:cNvPr>
            <p:cNvSpPr/>
            <p:nvPr/>
          </p:nvSpPr>
          <p:spPr>
            <a:xfrm>
              <a:off x="7644534" y="3548575"/>
              <a:ext cx="1147038" cy="127963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Freeform: Shape 83">
              <a:extLst>
                <a:ext uri="{FF2B5EF4-FFF2-40B4-BE49-F238E27FC236}">
                  <a16:creationId xmlns:a16="http://schemas.microsoft.com/office/drawing/2014/main" id="{81C05E82-D4B6-449C-B207-DE2A70242C45}"/>
                </a:ext>
              </a:extLst>
            </p:cNvPr>
            <p:cNvSpPr/>
            <p:nvPr/>
          </p:nvSpPr>
          <p:spPr>
            <a:xfrm>
              <a:off x="8701896" y="3548575"/>
              <a:ext cx="2866559"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8" name="TextBox 100">
              <a:extLst>
                <a:ext uri="{FF2B5EF4-FFF2-40B4-BE49-F238E27FC236}">
                  <a16:creationId xmlns:a16="http://schemas.microsoft.com/office/drawing/2014/main" id="{3AE03790-5026-4479-8D22-574103BA200D}"/>
                </a:ext>
              </a:extLst>
            </p:cNvPr>
            <p:cNvSpPr txBox="1"/>
            <p:nvPr/>
          </p:nvSpPr>
          <p:spPr>
            <a:xfrm>
              <a:off x="7785182" y="389199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2</a:t>
              </a:r>
            </a:p>
          </p:txBody>
        </p:sp>
        <p:sp>
          <p:nvSpPr>
            <p:cNvPr id="139" name="TextBox 111">
              <a:extLst>
                <a:ext uri="{FF2B5EF4-FFF2-40B4-BE49-F238E27FC236}">
                  <a16:creationId xmlns:a16="http://schemas.microsoft.com/office/drawing/2014/main" id="{6A2C5AE3-0F1F-48DC-B3CC-BDDF252B2E64}"/>
                </a:ext>
              </a:extLst>
            </p:cNvPr>
            <p:cNvSpPr txBox="1"/>
            <p:nvPr/>
          </p:nvSpPr>
          <p:spPr>
            <a:xfrm>
              <a:off x="8828322" y="3722599"/>
              <a:ext cx="2176530" cy="40011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2000" spc="0" dirty="0">
                  <a:solidFill>
                    <a:srgbClr val="FF0000"/>
                  </a:solidFill>
                  <a:effectLst/>
                </a:rPr>
                <a:t>2</a:t>
              </a:r>
              <a:endParaRPr lang="en-US" sz="2000" spc="0" dirty="0">
                <a:solidFill>
                  <a:srgbClr val="FF0000"/>
                </a:solidFill>
                <a:effectLst/>
              </a:endParaRPr>
            </a:p>
          </p:txBody>
        </p:sp>
        <p:sp>
          <p:nvSpPr>
            <p:cNvPr id="140" name="TextBox 112">
              <a:extLst>
                <a:ext uri="{FF2B5EF4-FFF2-40B4-BE49-F238E27FC236}">
                  <a16:creationId xmlns:a16="http://schemas.microsoft.com/office/drawing/2014/main" id="{E8615204-0A8E-4A4E-B528-CDC91D1A2860}"/>
                </a:ext>
              </a:extLst>
            </p:cNvPr>
            <p:cNvSpPr txBox="1"/>
            <p:nvPr/>
          </p:nvSpPr>
          <p:spPr>
            <a:xfrm>
              <a:off x="8828322" y="3994612"/>
              <a:ext cx="2176530" cy="646331"/>
            </a:xfrm>
            <a:prstGeom prst="rect">
              <a:avLst/>
            </a:prstGeom>
            <a:noFill/>
          </p:spPr>
          <p:txBody>
            <a:bodyPr wrap="square" rtlCol="0">
              <a:spAutoFit/>
            </a:bodyPr>
            <a:lstStyle/>
            <a:p>
              <a:pPr algn="ctr"/>
              <a:r>
                <a:rPr lang="ar-SY" dirty="0">
                  <a:latin typeface="Gill Sans MT" panose="020B0502020104020203" pitchFamily="34" charset="0"/>
                </a:rPr>
                <a:t>إيجاد عدد كبير من الوظائف للمواطنين</a:t>
              </a:r>
              <a:endParaRPr lang="en-US" dirty="0">
                <a:latin typeface="Gill Sans MT" panose="020B0502020104020203" pitchFamily="34" charset="0"/>
              </a:endParaRPr>
            </a:p>
          </p:txBody>
        </p:sp>
      </p:grpSp>
      <p:grpSp>
        <p:nvGrpSpPr>
          <p:cNvPr id="20" name="مجموعة 19"/>
          <p:cNvGrpSpPr/>
          <p:nvPr/>
        </p:nvGrpSpPr>
        <p:grpSpPr>
          <a:xfrm>
            <a:off x="1967915" y="5508070"/>
            <a:ext cx="3926544" cy="1363452"/>
            <a:chOff x="1967915" y="5508070"/>
            <a:chExt cx="3926544" cy="1363452"/>
          </a:xfrm>
        </p:grpSpPr>
        <p:sp>
          <p:nvSpPr>
            <p:cNvPr id="114" name="Freeform: Shape 86">
              <a:extLst>
                <a:ext uri="{FF2B5EF4-FFF2-40B4-BE49-F238E27FC236}">
                  <a16:creationId xmlns:a16="http://schemas.microsoft.com/office/drawing/2014/main" id="{54F51E42-3A81-4507-AD3F-A43733282DAE}"/>
                </a:ext>
              </a:extLst>
            </p:cNvPr>
            <p:cNvSpPr/>
            <p:nvPr/>
          </p:nvSpPr>
          <p:spPr>
            <a:xfrm>
              <a:off x="4035174" y="5508071"/>
              <a:ext cx="1859285" cy="1171183"/>
            </a:xfrm>
            <a:custGeom>
              <a:avLst/>
              <a:gdLst>
                <a:gd name="connsiteX0" fmla="*/ 0 w 1859285"/>
                <a:gd name="connsiteY0" fmla="*/ 0 h 1171183"/>
                <a:gd name="connsiteX1" fmla="*/ 1229811 w 1859285"/>
                <a:gd name="connsiteY1" fmla="*/ 0 h 1171183"/>
                <a:gd name="connsiteX2" fmla="*/ 1859285 w 1859285"/>
                <a:gd name="connsiteY2" fmla="*/ 629474 h 1171183"/>
                <a:gd name="connsiteX3" fmla="*/ 1859284 w 1859285"/>
                <a:gd name="connsiteY3" fmla="*/ 629474 h 1171183"/>
                <a:gd name="connsiteX4" fmla="*/ 1581755 w 1859285"/>
                <a:gd name="connsiteY4" fmla="*/ 1151444 h 1171183"/>
                <a:gd name="connsiteX5" fmla="*/ 1545388 w 1859285"/>
                <a:gd name="connsiteY5" fmla="*/ 1171183 h 1171183"/>
                <a:gd name="connsiteX6" fmla="*/ 1439731 w 1859285"/>
                <a:gd name="connsiteY6" fmla="*/ 1144016 h 1171183"/>
                <a:gd name="connsiteX7" fmla="*/ 80089 w 1859285"/>
                <a:gd name="connsiteY7" fmla="*/ 131831 h 1171183"/>
                <a:gd name="connsiteX8" fmla="*/ 0 w 1859285"/>
                <a:gd name="connsiteY8"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285" h="1171183">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8" name="Freeform: Shape 90">
              <a:extLst>
                <a:ext uri="{FF2B5EF4-FFF2-40B4-BE49-F238E27FC236}">
                  <a16:creationId xmlns:a16="http://schemas.microsoft.com/office/drawing/2014/main" id="{294487A8-2906-4DBB-891C-5C9C10ABFA2C}"/>
                </a:ext>
              </a:extLst>
            </p:cNvPr>
            <p:cNvSpPr/>
            <p:nvPr/>
          </p:nvSpPr>
          <p:spPr>
            <a:xfrm>
              <a:off x="1967915" y="5508070"/>
              <a:ext cx="3612646" cy="1258948"/>
            </a:xfrm>
            <a:custGeom>
              <a:avLst/>
              <a:gdLst>
                <a:gd name="connsiteX0" fmla="*/ 629474 w 3612646"/>
                <a:gd name="connsiteY0" fmla="*/ 0 h 1258948"/>
                <a:gd name="connsiteX1" fmla="*/ 2067258 w 3612646"/>
                <a:gd name="connsiteY1" fmla="*/ 0 h 1258948"/>
                <a:gd name="connsiteX2" fmla="*/ 2147347 w 3612646"/>
                <a:gd name="connsiteY2" fmla="*/ 131831 h 1258948"/>
                <a:gd name="connsiteX3" fmla="*/ 3506989 w 3612646"/>
                <a:gd name="connsiteY3" fmla="*/ 1144016 h 1258948"/>
                <a:gd name="connsiteX4" fmla="*/ 3612646 w 3612646"/>
                <a:gd name="connsiteY4" fmla="*/ 1171183 h 1258948"/>
                <a:gd name="connsiteX5" fmla="*/ 3542088 w 3612646"/>
                <a:gd name="connsiteY5" fmla="*/ 1209481 h 1258948"/>
                <a:gd name="connsiteX6" fmla="*/ 3297068 w 3612646"/>
                <a:gd name="connsiteY6" fmla="*/ 1258948 h 1258948"/>
                <a:gd name="connsiteX7" fmla="*/ 629474 w 3612646"/>
                <a:gd name="connsiteY7" fmla="*/ 1258947 h 1258948"/>
                <a:gd name="connsiteX8" fmla="*/ 12789 w 3612646"/>
                <a:gd name="connsiteY8" fmla="*/ 756334 h 1258948"/>
                <a:gd name="connsiteX9" fmla="*/ 0 w 3612646"/>
                <a:gd name="connsiteY9" fmla="*/ 629474 h 1258948"/>
                <a:gd name="connsiteX10" fmla="*/ 12789 w 3612646"/>
                <a:gd name="connsiteY10" fmla="*/ 502613 h 1258948"/>
                <a:gd name="connsiteX11" fmla="*/ 629474 w 3612646"/>
                <a:gd name="connsiteY11"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2646" h="1258948">
                  <a:moveTo>
                    <a:pt x="629474" y="0"/>
                  </a:moveTo>
                  <a:lnTo>
                    <a:pt x="2067258" y="0"/>
                  </a:lnTo>
                  <a:lnTo>
                    <a:pt x="2147347" y="131831"/>
                  </a:lnTo>
                  <a:cubicBezTo>
                    <a:pt x="2468936" y="607847"/>
                    <a:pt x="2946637" y="969728"/>
                    <a:pt x="3506989" y="1144016"/>
                  </a:cubicBezTo>
                  <a:lnTo>
                    <a:pt x="3612646" y="1171183"/>
                  </a:lnTo>
                  <a:lnTo>
                    <a:pt x="3542088" y="1209481"/>
                  </a:lnTo>
                  <a:cubicBezTo>
                    <a:pt x="3466778" y="1241334"/>
                    <a:pt x="3383980" y="1258948"/>
                    <a:pt x="3297068" y="1258948"/>
                  </a:cubicBezTo>
                  <a:lnTo>
                    <a:pt x="629474" y="1258947"/>
                  </a:lnTo>
                  <a:cubicBezTo>
                    <a:pt x="325281" y="1258947"/>
                    <a:pt x="71485" y="1043175"/>
                    <a:pt x="12789" y="756334"/>
                  </a:cubicBezTo>
                  <a:lnTo>
                    <a:pt x="0" y="629474"/>
                  </a:lnTo>
                  <a:lnTo>
                    <a:pt x="12789" y="502613"/>
                  </a:lnTo>
                  <a:cubicBezTo>
                    <a:pt x="71485" y="215773"/>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0" name="TextBox 102">
              <a:extLst>
                <a:ext uri="{FF2B5EF4-FFF2-40B4-BE49-F238E27FC236}">
                  <a16:creationId xmlns:a16="http://schemas.microsoft.com/office/drawing/2014/main" id="{875342F4-2170-4739-AEA6-F6D5AC8BF448}"/>
                </a:ext>
              </a:extLst>
            </p:cNvPr>
            <p:cNvSpPr txBox="1"/>
            <p:nvPr/>
          </p:nvSpPr>
          <p:spPr>
            <a:xfrm>
              <a:off x="4818385" y="5663963"/>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4</a:t>
              </a:r>
            </a:p>
          </p:txBody>
        </p:sp>
        <p:sp>
          <p:nvSpPr>
            <p:cNvPr id="141" name="TextBox 113">
              <a:extLst>
                <a:ext uri="{FF2B5EF4-FFF2-40B4-BE49-F238E27FC236}">
                  <a16:creationId xmlns:a16="http://schemas.microsoft.com/office/drawing/2014/main" id="{97AA74C3-9B6A-4D53-978C-A1F6A4CBB65A}"/>
                </a:ext>
              </a:extLst>
            </p:cNvPr>
            <p:cNvSpPr txBox="1"/>
            <p:nvPr/>
          </p:nvSpPr>
          <p:spPr>
            <a:xfrm>
              <a:off x="2373548" y="5676179"/>
              <a:ext cx="2176530" cy="40011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2000" spc="0" dirty="0">
                  <a:solidFill>
                    <a:srgbClr val="FF0000"/>
                  </a:solidFill>
                  <a:effectLst/>
                </a:rPr>
                <a:t>4</a:t>
              </a:r>
              <a:endParaRPr lang="en-US" sz="2000" spc="0" dirty="0">
                <a:solidFill>
                  <a:srgbClr val="FF0000"/>
                </a:solidFill>
                <a:effectLst/>
              </a:endParaRPr>
            </a:p>
          </p:txBody>
        </p:sp>
        <p:sp>
          <p:nvSpPr>
            <p:cNvPr id="142" name="TextBox 114">
              <a:extLst>
                <a:ext uri="{FF2B5EF4-FFF2-40B4-BE49-F238E27FC236}">
                  <a16:creationId xmlns:a16="http://schemas.microsoft.com/office/drawing/2014/main" id="{5DC6572F-2FA4-470C-B1B6-A14967D5921A}"/>
                </a:ext>
              </a:extLst>
            </p:cNvPr>
            <p:cNvSpPr txBox="1"/>
            <p:nvPr/>
          </p:nvSpPr>
          <p:spPr>
            <a:xfrm>
              <a:off x="2373548" y="5948192"/>
              <a:ext cx="2176530" cy="923330"/>
            </a:xfrm>
            <a:prstGeom prst="rect">
              <a:avLst/>
            </a:prstGeom>
            <a:noFill/>
          </p:spPr>
          <p:txBody>
            <a:bodyPr wrap="square" rtlCol="0">
              <a:spAutoFit/>
            </a:bodyPr>
            <a:lstStyle/>
            <a:p>
              <a:pPr algn="r"/>
              <a:r>
                <a:rPr lang="ar-SY" dirty="0">
                  <a:latin typeface="Gill Sans MT" panose="020B0502020104020203" pitchFamily="34" charset="0"/>
                </a:rPr>
                <a:t>تطوير القطاعات الأخرى كقطاع التعدين والزراعة، وتحسين إنتاجه.</a:t>
              </a:r>
              <a:endParaRPr lang="en-US" dirty="0">
                <a:latin typeface="Gill Sans MT" panose="020B0502020104020203" pitchFamily="34" charset="0"/>
              </a:endParaRPr>
            </a:p>
          </p:txBody>
        </p:sp>
      </p:grpSp>
      <p:grpSp>
        <p:nvGrpSpPr>
          <p:cNvPr id="5" name="مجموعة 4"/>
          <p:cNvGrpSpPr/>
          <p:nvPr/>
        </p:nvGrpSpPr>
        <p:grpSpPr>
          <a:xfrm>
            <a:off x="6575776" y="5508070"/>
            <a:ext cx="3926542" cy="1258948"/>
            <a:chOff x="6575776" y="5508070"/>
            <a:chExt cx="3926542" cy="1258948"/>
          </a:xfrm>
        </p:grpSpPr>
        <p:sp>
          <p:nvSpPr>
            <p:cNvPr id="115" name="Freeform: Shape 87">
              <a:extLst>
                <a:ext uri="{FF2B5EF4-FFF2-40B4-BE49-F238E27FC236}">
                  <a16:creationId xmlns:a16="http://schemas.microsoft.com/office/drawing/2014/main" id="{4F787DFA-4768-449B-9EF7-251CFB454809}"/>
                </a:ext>
              </a:extLst>
            </p:cNvPr>
            <p:cNvSpPr/>
            <p:nvPr/>
          </p:nvSpPr>
          <p:spPr>
            <a:xfrm>
              <a:off x="6575776" y="5508071"/>
              <a:ext cx="1859285" cy="1171183"/>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Freeform: Shape 91">
              <a:extLst>
                <a:ext uri="{FF2B5EF4-FFF2-40B4-BE49-F238E27FC236}">
                  <a16:creationId xmlns:a16="http://schemas.microsoft.com/office/drawing/2014/main" id="{CA5F47EE-969D-4EB7-B7B2-B57CD9F0DB18}"/>
                </a:ext>
              </a:extLst>
            </p:cNvPr>
            <p:cNvSpPr/>
            <p:nvPr/>
          </p:nvSpPr>
          <p:spPr>
            <a:xfrm>
              <a:off x="6889672" y="5508070"/>
              <a:ext cx="3612646"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TextBox 101">
              <a:extLst>
                <a:ext uri="{FF2B5EF4-FFF2-40B4-BE49-F238E27FC236}">
                  <a16:creationId xmlns:a16="http://schemas.microsoft.com/office/drawing/2014/main" id="{9264AD2A-85A5-42CC-82A6-5CCFB1B77F76}"/>
                </a:ext>
              </a:extLst>
            </p:cNvPr>
            <p:cNvSpPr txBox="1"/>
            <p:nvPr/>
          </p:nvSpPr>
          <p:spPr>
            <a:xfrm>
              <a:off x="6846993" y="5663963"/>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3</a:t>
              </a:r>
            </a:p>
          </p:txBody>
        </p:sp>
        <p:sp>
          <p:nvSpPr>
            <p:cNvPr id="143" name="TextBox 115">
              <a:extLst>
                <a:ext uri="{FF2B5EF4-FFF2-40B4-BE49-F238E27FC236}">
                  <a16:creationId xmlns:a16="http://schemas.microsoft.com/office/drawing/2014/main" id="{92EAFD17-4923-4234-8015-D6AE0833BA35}"/>
                </a:ext>
              </a:extLst>
            </p:cNvPr>
            <p:cNvSpPr txBox="1"/>
            <p:nvPr/>
          </p:nvSpPr>
          <p:spPr>
            <a:xfrm>
              <a:off x="7958673" y="5676179"/>
              <a:ext cx="2176530" cy="40011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2000" spc="0" dirty="0">
                  <a:solidFill>
                    <a:srgbClr val="FF0000"/>
                  </a:solidFill>
                  <a:effectLst/>
                </a:rPr>
                <a:t>3</a:t>
              </a:r>
              <a:endParaRPr lang="en-US" sz="2000" spc="0" dirty="0">
                <a:solidFill>
                  <a:srgbClr val="FF0000"/>
                </a:solidFill>
                <a:effectLst/>
              </a:endParaRPr>
            </a:p>
          </p:txBody>
        </p:sp>
        <p:sp>
          <p:nvSpPr>
            <p:cNvPr id="144" name="TextBox 116">
              <a:extLst>
                <a:ext uri="{FF2B5EF4-FFF2-40B4-BE49-F238E27FC236}">
                  <a16:creationId xmlns:a16="http://schemas.microsoft.com/office/drawing/2014/main" id="{C9E7FFDC-3EEB-49D9-8AD3-FD400E0F7EBA}"/>
                </a:ext>
              </a:extLst>
            </p:cNvPr>
            <p:cNvSpPr txBox="1"/>
            <p:nvPr/>
          </p:nvSpPr>
          <p:spPr>
            <a:xfrm>
              <a:off x="7958645" y="5948192"/>
              <a:ext cx="2176530" cy="646331"/>
            </a:xfrm>
            <a:prstGeom prst="rect">
              <a:avLst/>
            </a:prstGeom>
            <a:noFill/>
          </p:spPr>
          <p:txBody>
            <a:bodyPr wrap="square" rtlCol="0">
              <a:spAutoFit/>
            </a:bodyPr>
            <a:lstStyle/>
            <a:p>
              <a:pPr algn="r"/>
              <a:r>
                <a:rPr lang="ar-SY" dirty="0">
                  <a:latin typeface="Gill Sans MT" panose="020B0502020104020203" pitchFamily="34" charset="0"/>
                </a:rPr>
                <a:t>توفير احتياجات الدولة من المنتجات الصناعية</a:t>
              </a:r>
              <a:endParaRPr lang="en-US" dirty="0">
                <a:latin typeface="Gill Sans MT" panose="020B0502020104020203" pitchFamily="34" charset="0"/>
              </a:endParaRPr>
            </a:p>
          </p:txBody>
        </p:sp>
      </p:grpSp>
      <p:sp>
        <p:nvSpPr>
          <p:cNvPr id="146" name="TextBox 118">
            <a:extLst>
              <a:ext uri="{FF2B5EF4-FFF2-40B4-BE49-F238E27FC236}">
                <a16:creationId xmlns:a16="http://schemas.microsoft.com/office/drawing/2014/main" id="{96B61849-8D94-4DB5-8ABF-44F8D14112C4}"/>
              </a:ext>
            </a:extLst>
          </p:cNvPr>
          <p:cNvSpPr txBox="1"/>
          <p:nvPr/>
        </p:nvSpPr>
        <p:spPr>
          <a:xfrm>
            <a:off x="5218796" y="3276438"/>
            <a:ext cx="2176530" cy="1938992"/>
          </a:xfrm>
          <a:prstGeom prst="rect">
            <a:avLst/>
          </a:prstGeom>
          <a:noFill/>
        </p:spPr>
        <p:txBody>
          <a:bodyPr wrap="square" rtlCol="0">
            <a:spAutoFit/>
          </a:bodyPr>
          <a:lstStyle/>
          <a:p>
            <a:pPr algn="ctr"/>
            <a:r>
              <a:rPr lang="ar-SY" sz="4000" b="1" dirty="0">
                <a:solidFill>
                  <a:srgbClr val="FF0000"/>
                </a:solidFill>
                <a:effectLst>
                  <a:outerShdw blurRad="50800" dist="38100" dir="2700000" algn="tl" rotWithShape="0">
                    <a:prstClr val="black">
                      <a:alpha val="40000"/>
                    </a:prstClr>
                  </a:outerShdw>
                </a:effectLst>
                <a:latin typeface="Gill Sans MT" panose="020B0502020104020203" pitchFamily="34" charset="0"/>
              </a:rPr>
              <a:t>أهمية الصناعة في وطني:</a:t>
            </a:r>
            <a:endParaRPr lang="en-US" sz="4000" b="1" dirty="0">
              <a:solidFill>
                <a:srgbClr val="FF0000"/>
              </a:solidFill>
              <a:effectLst>
                <a:outerShdw blurRad="50800" dist="38100" dir="2700000" algn="tl" rotWithShape="0">
                  <a:prstClr val="black">
                    <a:alpha val="40000"/>
                  </a:prstClr>
                </a:outerShdw>
              </a:effectLst>
              <a:latin typeface="Gill Sans MT" panose="020B0502020104020203" pitchFamily="34" charset="0"/>
            </a:endParaRPr>
          </a:p>
        </p:txBody>
      </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623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901638" y="2921429"/>
            <a:ext cx="5084251"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1- قلة الايدي </a:t>
            </a:r>
            <a:r>
              <a:rPr lang="ar-SY" sz="2000" dirty="0" err="1">
                <a:latin typeface="Open Sans" panose="020B0606030504020204" pitchFamily="34" charset="0"/>
                <a:ea typeface="Open Sans" panose="020B0606030504020204" pitchFamily="34" charset="0"/>
                <a:cs typeface="Open Sans" panose="020B0606030504020204" pitchFamily="34" charset="0"/>
              </a:rPr>
              <a:t>العاملبة</a:t>
            </a:r>
            <a:r>
              <a:rPr lang="ar-SY" sz="2000" dirty="0">
                <a:latin typeface="Open Sans" panose="020B0606030504020204" pitchFamily="34" charset="0"/>
                <a:ea typeface="Open Sans" panose="020B0606030504020204" pitchFamily="34" charset="0"/>
                <a:cs typeface="Open Sans" panose="020B0606030504020204" pitchFamily="34" charset="0"/>
              </a:rPr>
              <a:t> المدربة و الخبراء</a:t>
            </a:r>
          </a:p>
          <a:p>
            <a:pPr algn="r"/>
            <a:r>
              <a:rPr lang="ar-SY" sz="2000" dirty="0">
                <a:latin typeface="Open Sans" panose="020B0606030504020204" pitchFamily="34" charset="0"/>
                <a:ea typeface="Open Sans" panose="020B0606030504020204" pitchFamily="34" charset="0"/>
                <a:cs typeface="Open Sans" panose="020B0606030504020204" pitchFamily="34" charset="0"/>
              </a:rPr>
              <a:t>2- منافسة الصناعات الاجنبية للصناعة الوطنية المماثلة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2960915" y="5638748"/>
            <a:ext cx="6135918"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1- استقطاب الخبراء و العمل على تدريب الشباب السعودي لكسب الخبرة 2- تشجيع الصناعات المحلية و اعطائهم امتيازات و تسهيل عملهم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4</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يستنتج الطلبة أهم الصعوبات التي تواجه الصناعة في المملكة العربية السعودية.</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4</a:t>
              </a:r>
              <a:endParaRPr lang="en-US" sz="2800" b="1" dirty="0">
                <a:latin typeface="Century Gothic" panose="020B0502020202020204" pitchFamily="34" charset="0"/>
              </a:endParaRP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يقترح الطلبة حلولاً للحد من هذه الصعوبات</a:t>
              </a:r>
              <a:endParaRPr lang="en-US" sz="20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99415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38082" y="1929745"/>
            <a:ext cx="3300561" cy="400110"/>
          </a:xfrm>
          <a:prstGeom prst="rect">
            <a:avLst/>
          </a:prstGeom>
          <a:noFill/>
        </p:spPr>
        <p:txBody>
          <a:bodyPr wrap="square" rtlCol="0">
            <a:spAutoFit/>
          </a:bodyPr>
          <a:lstStyle/>
          <a:p>
            <a:pPr algn="r"/>
            <a:r>
              <a:rPr lang="ar-SY" sz="2000" b="1" dirty="0">
                <a:solidFill>
                  <a:srgbClr val="FF9900"/>
                </a:solidFill>
                <a:latin typeface="Century Gothic" panose="020B0502020202020204" pitchFamily="34" charset="0"/>
              </a:rPr>
              <a:t>التجارة :</a:t>
            </a:r>
            <a:endParaRPr lang="en-US" sz="2000"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216780" y="1946398"/>
            <a:ext cx="5709223" cy="707886"/>
          </a:xfrm>
          <a:prstGeom prst="rect">
            <a:avLst/>
          </a:prstGeom>
          <a:noFill/>
        </p:spPr>
        <p:txBody>
          <a:bodyPr wrap="square" rtlCol="0">
            <a:spAutoFit/>
          </a:bodyPr>
          <a:lstStyle/>
          <a:p>
            <a:pPr algn="r"/>
            <a:r>
              <a:rPr lang="ar-SY" sz="2000" dirty="0">
                <a:latin typeface="Century Gothic" panose="020B0502020202020204" pitchFamily="34" charset="0"/>
              </a:rPr>
              <a:t>هي تبادل المنتجات الاقتصادية المختلفة بالبيع والشراء داخل الدولة، أو بين الدول المنتِجة والمستهلِكة</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907055" y="3673683"/>
            <a:ext cx="2133602" cy="400110"/>
          </a:xfrm>
          <a:prstGeom prst="rect">
            <a:avLst/>
          </a:prstGeom>
          <a:noFill/>
        </p:spPr>
        <p:txBody>
          <a:bodyPr wrap="square" rtlCol="0">
            <a:spAutoFit/>
          </a:bodyPr>
          <a:lstStyle/>
          <a:p>
            <a:pPr algn="r"/>
            <a:r>
              <a:rPr lang="ar-SY" sz="2000" b="1" dirty="0">
                <a:solidFill>
                  <a:srgbClr val="33CCFF"/>
                </a:solidFill>
                <a:latin typeface="Century Gothic" panose="020B0502020202020204" pitchFamily="34" charset="0"/>
              </a:rPr>
              <a:t>التجارة :</a:t>
            </a:r>
            <a:endParaRPr lang="en-US" sz="2000"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1319719" y="3541010"/>
            <a:ext cx="5617646" cy="1631216"/>
          </a:xfrm>
          <a:prstGeom prst="rect">
            <a:avLst/>
          </a:prstGeom>
          <a:noFill/>
        </p:spPr>
        <p:txBody>
          <a:bodyPr wrap="square" rtlCol="0">
            <a:spAutoFit/>
          </a:bodyPr>
          <a:lstStyle/>
          <a:p>
            <a:pPr algn="r"/>
            <a:r>
              <a:rPr lang="ar-SY" sz="2000" dirty="0">
                <a:latin typeface="Century Gothic" panose="020B0502020202020204" pitchFamily="34" charset="0"/>
              </a:rPr>
              <a:t>وعَرَف سكان شبه الجزيرة العربية التجارة منذ آلاف السنين، فكانت تُمارَس أكثر من أي مهنة أخرى بوصفها وسيلةً للكسب المشروع، وقد ساعد على ذلك موقعُها الجغرافي المتميز الذي يربط القارات، وطبيعة سكانها المحبين للتجارة، وكان لموسم الحج أثر رئيس</a:t>
            </a:r>
          </a:p>
          <a:p>
            <a:pPr algn="r"/>
            <a:r>
              <a:rPr lang="ar-SY" sz="2000" dirty="0">
                <a:latin typeface="Century Gothic" panose="020B0502020202020204" pitchFamily="34" charset="0"/>
              </a:rPr>
              <a:t>في ازدهارها</a:t>
            </a:r>
            <a:endParaRPr lang="en-US" sz="2000"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91045" y="2285437"/>
            <a:ext cx="1965623"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991045" y="4002187"/>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878082" y="2976607"/>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9248193" y="1277793"/>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75729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سورة قريش</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2812618" y="5871068"/>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التجارة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5</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ما السورة القرآنية التي ورد فيها ذكر رحلة الشتاء والصيف التجارية؟</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5</a:t>
              </a:r>
              <a:endParaRPr lang="en-US" sz="2800" b="1" dirty="0">
                <a:latin typeface="Century Gothic" panose="020B0502020202020204" pitchFamily="34" charset="0"/>
              </a:endParaRP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ما المِهَن التي مارسها نبينا محمد صلى الله عليه وسلم في شبابه؟</a:t>
              </a:r>
              <a:endParaRPr lang="en-US" sz="20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45009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مجموعة 33"/>
          <p:cNvGrpSpPr/>
          <p:nvPr/>
        </p:nvGrpSpPr>
        <p:grpSpPr>
          <a:xfrm>
            <a:off x="338813" y="22303"/>
            <a:ext cx="8201466" cy="1128959"/>
            <a:chOff x="338813" y="22303"/>
            <a:chExt cx="8201466" cy="1128959"/>
          </a:xfrm>
        </p:grpSpPr>
        <p:grpSp>
          <p:nvGrpSpPr>
            <p:cNvPr id="35" name="مجموعة 34"/>
            <p:cNvGrpSpPr/>
            <p:nvPr/>
          </p:nvGrpSpPr>
          <p:grpSpPr>
            <a:xfrm>
              <a:off x="338813" y="22303"/>
              <a:ext cx="1704537" cy="1128957"/>
              <a:chOff x="338813" y="22303"/>
              <a:chExt cx="1704537" cy="1128957"/>
            </a:xfrm>
          </p:grpSpPr>
          <p:sp>
            <p:nvSpPr>
              <p:cNvPr id="4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36" name="مجموعة 35"/>
            <p:cNvGrpSpPr/>
            <p:nvPr/>
          </p:nvGrpSpPr>
          <p:grpSpPr>
            <a:xfrm>
              <a:off x="2350491" y="22303"/>
              <a:ext cx="6189788" cy="1128959"/>
              <a:chOff x="2350491" y="22303"/>
              <a:chExt cx="6189788" cy="1128959"/>
            </a:xfrm>
          </p:grpSpPr>
          <p:sp>
            <p:nvSpPr>
              <p:cNvPr id="4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4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4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4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a:t>
                  </a:r>
                </a:p>
              </p:txBody>
            </p:sp>
          </p:grpSp>
        </p:grpSp>
        <p:grpSp>
          <p:nvGrpSpPr>
            <p:cNvPr id="3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3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مجموعة 48"/>
          <p:cNvGrpSpPr/>
          <p:nvPr/>
        </p:nvGrpSpPr>
        <p:grpSpPr>
          <a:xfrm>
            <a:off x="338813" y="1735874"/>
            <a:ext cx="8201466" cy="1128959"/>
            <a:chOff x="338813" y="22303"/>
            <a:chExt cx="8201466" cy="1128959"/>
          </a:xfrm>
        </p:grpSpPr>
        <p:grpSp>
          <p:nvGrpSpPr>
            <p:cNvPr id="50" name="مجموعة 49"/>
            <p:cNvGrpSpPr/>
            <p:nvPr/>
          </p:nvGrpSpPr>
          <p:grpSpPr>
            <a:xfrm>
              <a:off x="338813" y="22303"/>
              <a:ext cx="1704537" cy="1128957"/>
              <a:chOff x="338813" y="22303"/>
              <a:chExt cx="1704537" cy="1128957"/>
            </a:xfrm>
          </p:grpSpPr>
          <p:sp>
            <p:nvSpPr>
              <p:cNvPr id="61"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37">
                <a:extLst>
                  <a:ext uri="{FF2B5EF4-FFF2-40B4-BE49-F238E27FC236}">
                    <a16:creationId xmlns:a16="http://schemas.microsoft.com/office/drawing/2014/main" id="{76D10162-9574-43DF-BF02-F3BAB5FBC542}"/>
                  </a:ext>
                </a:extLst>
              </p:cNvPr>
              <p:cNvSpPr txBox="1"/>
              <p:nvPr/>
            </p:nvSpPr>
            <p:spPr>
              <a:xfrm flipH="1">
                <a:off x="746600" y="84303"/>
                <a:ext cx="839724" cy="461665"/>
              </a:xfrm>
              <a:prstGeom prst="rect">
                <a:avLst/>
              </a:prstGeom>
              <a:noFill/>
            </p:spPr>
            <p:txBody>
              <a:bodyPr wrap="square" rtlCol="0">
                <a:spAutoFit/>
              </a:bodyPr>
              <a:lstStyle/>
              <a:p>
                <a:pPr algn="ctr"/>
                <a:endParaRPr lang="ar-SY" sz="2400" b="1" dirty="0">
                  <a:latin typeface="Century Gothic" panose="020B0502020202020204" pitchFamily="34" charset="0"/>
                </a:endParaRPr>
              </a:p>
            </p:txBody>
          </p:sp>
        </p:grpSp>
        <p:grpSp>
          <p:nvGrpSpPr>
            <p:cNvPr id="51" name="مجموعة 50"/>
            <p:cNvGrpSpPr/>
            <p:nvPr/>
          </p:nvGrpSpPr>
          <p:grpSpPr>
            <a:xfrm>
              <a:off x="2350491" y="22303"/>
              <a:ext cx="6189788" cy="1128959"/>
              <a:chOff x="2350491" y="22303"/>
              <a:chExt cx="6189788" cy="1128959"/>
            </a:xfrm>
          </p:grpSpPr>
          <p:sp>
            <p:nvSpPr>
              <p:cNvPr id="56"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sp>
            <p:nvSpPr>
              <p:cNvPr id="60" name="TextBox 54">
                <a:extLst>
                  <a:ext uri="{FF2B5EF4-FFF2-40B4-BE49-F238E27FC236}">
                    <a16:creationId xmlns:a16="http://schemas.microsoft.com/office/drawing/2014/main" id="{77083AD1-19E7-47DD-AD18-FA3E1ABEF6F5}"/>
                  </a:ext>
                </a:extLst>
              </p:cNvPr>
              <p:cNvSpPr txBox="1"/>
              <p:nvPr/>
            </p:nvSpPr>
            <p:spPr>
              <a:xfrm>
                <a:off x="3380210" y="84303"/>
                <a:ext cx="5116090" cy="584775"/>
              </a:xfrm>
              <a:prstGeom prst="rect">
                <a:avLst/>
              </a:prstGeom>
              <a:noFill/>
            </p:spPr>
            <p:txBody>
              <a:bodyPr wrap="square" rtlCol="0">
                <a:spAutoFit/>
              </a:bodyPr>
              <a:lstStyle/>
              <a:p>
                <a:pPr algn="r"/>
                <a:r>
                  <a:rPr lang="ar-SY" sz="3200" dirty="0">
                    <a:latin typeface="Century Gothic" panose="020B0502020202020204" pitchFamily="34" charset="0"/>
                  </a:rPr>
                  <a:t>أنواع التجارة:</a:t>
                </a:r>
              </a:p>
            </p:txBody>
          </p:sp>
        </p:grpSp>
        <p:grpSp>
          <p:nvGrpSpPr>
            <p:cNvPr id="52"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53"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4">
            <a:extLst>
              <a:ext uri="{FF2B5EF4-FFF2-40B4-BE49-F238E27FC236}">
                <a16:creationId xmlns:a16="http://schemas.microsoft.com/office/drawing/2014/main" id="{53A4D272-4D2B-4890-B13F-527A33FDCC57}"/>
              </a:ext>
            </a:extLst>
          </p:cNvPr>
          <p:cNvSpPr/>
          <p:nvPr/>
        </p:nvSpPr>
        <p:spPr>
          <a:xfrm flipH="1">
            <a:off x="11657650" y="1230671"/>
            <a:ext cx="247234" cy="5627329"/>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مجموعة 72"/>
          <p:cNvGrpSpPr/>
          <p:nvPr/>
        </p:nvGrpSpPr>
        <p:grpSpPr>
          <a:xfrm>
            <a:off x="3411081" y="3294128"/>
            <a:ext cx="8607149" cy="1193405"/>
            <a:chOff x="3411081" y="3294128"/>
            <a:chExt cx="8607149" cy="1193405"/>
          </a:xfrm>
        </p:grpSpPr>
        <p:sp>
          <p:nvSpPr>
            <p:cNvPr id="63"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Top Corners Rounded 16">
              <a:extLst>
                <a:ext uri="{FF2B5EF4-FFF2-40B4-BE49-F238E27FC236}">
                  <a16:creationId xmlns:a16="http://schemas.microsoft.com/office/drawing/2014/main" id="{863C240A-B417-46DD-B05E-E0B3A922C38A}"/>
                </a:ext>
              </a:extLst>
            </p:cNvPr>
            <p:cNvSpPr/>
            <p:nvPr/>
          </p:nvSpPr>
          <p:spPr>
            <a:xfrm rot="5400000">
              <a:off x="6118719" y="599698"/>
              <a:ext cx="1193403" cy="6582264"/>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36">
              <a:extLst>
                <a:ext uri="{FF2B5EF4-FFF2-40B4-BE49-F238E27FC236}">
                  <a16:creationId xmlns:a16="http://schemas.microsoft.com/office/drawing/2014/main" id="{93E7D62B-1455-4AFF-B195-F9AA155326E3}"/>
                </a:ext>
              </a:extLst>
            </p:cNvPr>
            <p:cNvSpPr txBox="1"/>
            <p:nvPr/>
          </p:nvSpPr>
          <p:spPr>
            <a:xfrm>
              <a:off x="10804718" y="3376557"/>
              <a:ext cx="839724" cy="769441"/>
            </a:xfrm>
            <a:prstGeom prst="rect">
              <a:avLst/>
            </a:prstGeom>
            <a:noFill/>
          </p:spPr>
          <p:txBody>
            <a:bodyPr wrap="square" rtlCol="0">
              <a:spAutoFit/>
            </a:bodyPr>
            <a:lstStyle/>
            <a:p>
              <a:r>
                <a:rPr lang="en-US" sz="4400" b="1" dirty="0">
                  <a:latin typeface="Century Gothic" panose="020B0502020202020204" pitchFamily="34" charset="0"/>
                </a:rPr>
                <a:t>1</a:t>
              </a:r>
            </a:p>
          </p:txBody>
        </p:sp>
        <p:pic>
          <p:nvPicPr>
            <p:cNvPr id="66"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68" name="TextBox 47">
              <a:extLst>
                <a:ext uri="{FF2B5EF4-FFF2-40B4-BE49-F238E27FC236}">
                  <a16:creationId xmlns:a16="http://schemas.microsoft.com/office/drawing/2014/main" id="{ED665529-B0D7-41B7-B7D6-AC371B427BAB}"/>
                </a:ext>
              </a:extLst>
            </p:cNvPr>
            <p:cNvSpPr txBox="1"/>
            <p:nvPr/>
          </p:nvSpPr>
          <p:spPr>
            <a:xfrm>
              <a:off x="3411081" y="3591628"/>
              <a:ext cx="5638332" cy="584775"/>
            </a:xfrm>
            <a:prstGeom prst="rect">
              <a:avLst/>
            </a:prstGeom>
            <a:noFill/>
          </p:spPr>
          <p:txBody>
            <a:bodyPr wrap="square" rtlCol="0">
              <a:spAutoFit/>
            </a:bodyPr>
            <a:lstStyle/>
            <a:p>
              <a:pPr algn="r"/>
              <a:r>
                <a:rPr lang="ar-SY" sz="3200" dirty="0">
                  <a:latin typeface="Century Gothic" panose="020B0502020202020204" pitchFamily="34" charset="0"/>
                </a:rPr>
                <a:t>التجارة الداخلية</a:t>
              </a:r>
              <a:endParaRPr lang="en-US" sz="3200" dirty="0">
                <a:latin typeface="Century Gothic" panose="020B0502020202020204" pitchFamily="34" charset="0"/>
              </a:endParaRPr>
            </a:p>
          </p:txBody>
        </p:sp>
        <p:grpSp>
          <p:nvGrpSpPr>
            <p:cNvPr id="69"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0"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مجموعة 73"/>
          <p:cNvGrpSpPr/>
          <p:nvPr/>
        </p:nvGrpSpPr>
        <p:grpSpPr>
          <a:xfrm>
            <a:off x="3411081" y="4851581"/>
            <a:ext cx="8620357" cy="1193405"/>
            <a:chOff x="3397873" y="3294128"/>
            <a:chExt cx="8620357" cy="1193405"/>
          </a:xfrm>
        </p:grpSpPr>
        <p:sp>
          <p:nvSpPr>
            <p:cNvPr id="75"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16">
              <a:extLst>
                <a:ext uri="{FF2B5EF4-FFF2-40B4-BE49-F238E27FC236}">
                  <a16:creationId xmlns:a16="http://schemas.microsoft.com/office/drawing/2014/main" id="{863C240A-B417-46DD-B05E-E0B3A922C38A}"/>
                </a:ext>
              </a:extLst>
            </p:cNvPr>
            <p:cNvSpPr/>
            <p:nvPr/>
          </p:nvSpPr>
          <p:spPr>
            <a:xfrm rot="5400000">
              <a:off x="6112115" y="593094"/>
              <a:ext cx="1193403" cy="6595472"/>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36">
              <a:extLst>
                <a:ext uri="{FF2B5EF4-FFF2-40B4-BE49-F238E27FC236}">
                  <a16:creationId xmlns:a16="http://schemas.microsoft.com/office/drawing/2014/main" id="{93E7D62B-1455-4AFF-B195-F9AA155326E3}"/>
                </a:ext>
              </a:extLst>
            </p:cNvPr>
            <p:cNvSpPr txBox="1"/>
            <p:nvPr/>
          </p:nvSpPr>
          <p:spPr>
            <a:xfrm>
              <a:off x="10804718" y="3376557"/>
              <a:ext cx="839724" cy="769441"/>
            </a:xfrm>
            <a:prstGeom prst="rect">
              <a:avLst/>
            </a:prstGeom>
            <a:noFill/>
          </p:spPr>
          <p:txBody>
            <a:bodyPr wrap="square" rtlCol="0">
              <a:spAutoFit/>
            </a:bodyPr>
            <a:lstStyle/>
            <a:p>
              <a:r>
                <a:rPr lang="en-US" sz="4400" b="1" dirty="0">
                  <a:latin typeface="Century Gothic" panose="020B0502020202020204" pitchFamily="34" charset="0"/>
                </a:rPr>
                <a:t>2</a:t>
              </a:r>
            </a:p>
          </p:txBody>
        </p:sp>
        <p:pic>
          <p:nvPicPr>
            <p:cNvPr id="78" name="Graphic 10" descr="Marketing">
              <a:extLst>
                <a:ext uri="{FF2B5EF4-FFF2-40B4-BE49-F238E27FC236}">
                  <a16:creationId xmlns:a16="http://schemas.microsoft.com/office/drawing/2014/main" id="{D4556F2B-2510-47EB-BADC-D28A80042CD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957163" y="3625531"/>
              <a:ext cx="640080" cy="640080"/>
            </a:xfrm>
            <a:prstGeom prst="rect">
              <a:avLst/>
            </a:prstGeom>
          </p:spPr>
        </p:pic>
        <p:sp>
          <p:nvSpPr>
            <p:cNvPr id="79" name="TextBox 47">
              <a:extLst>
                <a:ext uri="{FF2B5EF4-FFF2-40B4-BE49-F238E27FC236}">
                  <a16:creationId xmlns:a16="http://schemas.microsoft.com/office/drawing/2014/main" id="{ED665529-B0D7-41B7-B7D6-AC371B427BAB}"/>
                </a:ext>
              </a:extLst>
            </p:cNvPr>
            <p:cNvSpPr txBox="1"/>
            <p:nvPr/>
          </p:nvSpPr>
          <p:spPr>
            <a:xfrm>
              <a:off x="3397873" y="3471369"/>
              <a:ext cx="5638332" cy="584775"/>
            </a:xfrm>
            <a:prstGeom prst="rect">
              <a:avLst/>
            </a:prstGeom>
            <a:noFill/>
          </p:spPr>
          <p:txBody>
            <a:bodyPr wrap="square" rtlCol="0">
              <a:spAutoFit/>
            </a:bodyPr>
            <a:lstStyle/>
            <a:p>
              <a:pPr algn="r"/>
              <a:r>
                <a:rPr lang="ar-SY" sz="3200" dirty="0">
                  <a:latin typeface="Century Gothic" panose="020B0502020202020204" pitchFamily="34" charset="0"/>
                </a:rPr>
                <a:t>التجارة الخارجية</a:t>
              </a:r>
            </a:p>
          </p:txBody>
        </p:sp>
        <p:grpSp>
          <p:nvGrpSpPr>
            <p:cNvPr id="80"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81"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743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1+#ppt_w/2"/>
                                          </p:val>
                                        </p:tav>
                                        <p:tav tm="100000">
                                          <p:val>
                                            <p:strVal val="#ppt_x"/>
                                          </p:val>
                                        </p:tav>
                                      </p:tavLst>
                                    </p:anim>
                                    <p:anim calcmode="lin" valueType="num">
                                      <p:cBhvr additive="base">
                                        <p:cTn id="20"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1+#ppt_w/2"/>
                                          </p:val>
                                        </p:tav>
                                        <p:tav tm="100000">
                                          <p:val>
                                            <p:strVal val="#ppt_x"/>
                                          </p:val>
                                        </p:tav>
                                      </p:tavLst>
                                    </p:anim>
                                    <p:anim calcmode="lin" valueType="num">
                                      <p:cBhvr additive="base">
                                        <p:cTn id="26"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38082" y="1929745"/>
            <a:ext cx="3300561" cy="400110"/>
          </a:xfrm>
          <a:prstGeom prst="rect">
            <a:avLst/>
          </a:prstGeom>
          <a:noFill/>
        </p:spPr>
        <p:txBody>
          <a:bodyPr wrap="square" rtlCol="0">
            <a:spAutoFit/>
          </a:bodyPr>
          <a:lstStyle/>
          <a:p>
            <a:pPr algn="r"/>
            <a:r>
              <a:rPr lang="ar-SY" sz="2000" b="1" dirty="0">
                <a:solidFill>
                  <a:srgbClr val="FF9900"/>
                </a:solidFill>
                <a:latin typeface="Century Gothic" panose="020B0502020202020204" pitchFamily="34" charset="0"/>
              </a:rPr>
              <a:t>التجارة الداخلية :</a:t>
            </a:r>
            <a:endParaRPr lang="en-US" sz="2000"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216780" y="1946398"/>
            <a:ext cx="5709223" cy="707886"/>
          </a:xfrm>
          <a:prstGeom prst="rect">
            <a:avLst/>
          </a:prstGeom>
          <a:noFill/>
        </p:spPr>
        <p:txBody>
          <a:bodyPr wrap="square" rtlCol="0">
            <a:spAutoFit/>
          </a:bodyPr>
          <a:lstStyle/>
          <a:p>
            <a:pPr algn="r"/>
            <a:r>
              <a:rPr lang="ar-SY" sz="2000" dirty="0">
                <a:latin typeface="Century Gothic" panose="020B0502020202020204" pitchFamily="34" charset="0"/>
              </a:rPr>
              <a:t>حركة البيع والشراء لمختلف أنواع السلع المحلية أو المستوردة داخل</a:t>
            </a:r>
          </a:p>
          <a:p>
            <a:pPr algn="r"/>
            <a:r>
              <a:rPr lang="ar-SY" sz="2000" dirty="0">
                <a:latin typeface="Century Gothic" panose="020B0502020202020204" pitchFamily="34" charset="0"/>
              </a:rPr>
              <a:t>حدود الدولة</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907055" y="3673683"/>
            <a:ext cx="2133602" cy="400110"/>
          </a:xfrm>
          <a:prstGeom prst="rect">
            <a:avLst/>
          </a:prstGeom>
          <a:noFill/>
        </p:spPr>
        <p:txBody>
          <a:bodyPr wrap="square" rtlCol="0">
            <a:spAutoFit/>
          </a:bodyPr>
          <a:lstStyle/>
          <a:p>
            <a:pPr algn="r"/>
            <a:r>
              <a:rPr lang="ar-SY" sz="2000" b="1" dirty="0">
                <a:solidFill>
                  <a:srgbClr val="33CCFF"/>
                </a:solidFill>
                <a:latin typeface="Century Gothic" panose="020B0502020202020204" pitchFamily="34" charset="0"/>
              </a:rPr>
              <a:t>التجارة الخارجية:</a:t>
            </a:r>
            <a:endParaRPr lang="en-US" sz="2000"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1319719" y="3541010"/>
            <a:ext cx="5617646" cy="400110"/>
          </a:xfrm>
          <a:prstGeom prst="rect">
            <a:avLst/>
          </a:prstGeom>
          <a:noFill/>
        </p:spPr>
        <p:txBody>
          <a:bodyPr wrap="square" rtlCol="0">
            <a:spAutoFit/>
          </a:bodyPr>
          <a:lstStyle/>
          <a:p>
            <a:pPr algn="r"/>
            <a:r>
              <a:rPr lang="ar-SY" sz="2000" dirty="0">
                <a:latin typeface="Century Gothic" panose="020B0502020202020204" pitchFamily="34" charset="0"/>
              </a:rPr>
              <a:t>حركة البيع والشراء لمختلف أنواع السلع خارج حدود الدولة</a:t>
            </a:r>
            <a:endParaRPr lang="en-US" sz="2000"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91045" y="2285437"/>
            <a:ext cx="1965623"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991045" y="4002187"/>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878082" y="2976607"/>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9248193" y="1277793"/>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26361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38082" y="1929745"/>
            <a:ext cx="3300561" cy="400110"/>
          </a:xfrm>
          <a:prstGeom prst="rect">
            <a:avLst/>
          </a:prstGeom>
          <a:noFill/>
        </p:spPr>
        <p:txBody>
          <a:bodyPr wrap="square" rtlCol="0">
            <a:spAutoFit/>
          </a:bodyPr>
          <a:lstStyle/>
          <a:p>
            <a:pPr algn="r"/>
            <a:r>
              <a:rPr lang="ar-SY" sz="2000" b="1" dirty="0">
                <a:solidFill>
                  <a:srgbClr val="FF9900"/>
                </a:solidFill>
                <a:latin typeface="Century Gothic" panose="020B0502020202020204" pitchFamily="34" charset="0"/>
              </a:rPr>
              <a:t>الصادرات::</a:t>
            </a:r>
            <a:endParaRPr lang="en-US" sz="2000"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216780" y="1946398"/>
            <a:ext cx="5709223" cy="707886"/>
          </a:xfrm>
          <a:prstGeom prst="rect">
            <a:avLst/>
          </a:prstGeom>
          <a:noFill/>
        </p:spPr>
        <p:txBody>
          <a:bodyPr wrap="square" rtlCol="0">
            <a:spAutoFit/>
          </a:bodyPr>
          <a:lstStyle/>
          <a:p>
            <a:pPr algn="r"/>
            <a:r>
              <a:rPr lang="ar-SY" sz="2000" dirty="0">
                <a:latin typeface="Century Gothic" panose="020B0502020202020204" pitchFamily="34" charset="0"/>
              </a:rPr>
              <a:t>يعد النفط ومشتقاته من أهم الصادرات، تأتي بعده منتجات البتروكيماويات، والتمور، والحديد، وغيره</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907055" y="3673683"/>
            <a:ext cx="2133602" cy="400110"/>
          </a:xfrm>
          <a:prstGeom prst="rect">
            <a:avLst/>
          </a:prstGeom>
          <a:noFill/>
        </p:spPr>
        <p:txBody>
          <a:bodyPr wrap="square" rtlCol="0">
            <a:spAutoFit/>
          </a:bodyPr>
          <a:lstStyle/>
          <a:p>
            <a:pPr algn="r"/>
            <a:r>
              <a:rPr lang="ar-SY" sz="2000" b="1" dirty="0">
                <a:solidFill>
                  <a:srgbClr val="33CCFF"/>
                </a:solidFill>
                <a:latin typeface="Century Gothic" panose="020B0502020202020204" pitchFamily="34" charset="0"/>
              </a:rPr>
              <a:t>الواردات:</a:t>
            </a:r>
            <a:endParaRPr lang="en-US" sz="2000"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1319719" y="3541010"/>
            <a:ext cx="5617646" cy="1631216"/>
          </a:xfrm>
          <a:prstGeom prst="rect">
            <a:avLst/>
          </a:prstGeom>
          <a:noFill/>
        </p:spPr>
        <p:txBody>
          <a:bodyPr wrap="square" rtlCol="0">
            <a:spAutoFit/>
          </a:bodyPr>
          <a:lstStyle/>
          <a:p>
            <a:pPr algn="r"/>
            <a:r>
              <a:rPr lang="ar-SY" sz="2000" dirty="0">
                <a:latin typeface="Century Gothic" panose="020B0502020202020204" pitchFamily="34" charset="0"/>
              </a:rPr>
              <a:t>تتنوع الواردات للوطن، فتشمل السيارات،</a:t>
            </a:r>
          </a:p>
          <a:p>
            <a:pPr algn="r"/>
            <a:r>
              <a:rPr lang="ar-SY" sz="2000" dirty="0">
                <a:latin typeface="Century Gothic" panose="020B0502020202020204" pitchFamily="34" charset="0"/>
              </a:rPr>
              <a:t> والمعدات الثقيلة، والأجهزة، والآلات</a:t>
            </a:r>
          </a:p>
          <a:p>
            <a:pPr algn="r"/>
            <a:r>
              <a:rPr lang="ar-SY" sz="2000" dirty="0">
                <a:latin typeface="Century Gothic" panose="020B0502020202020204" pitchFamily="34" charset="0"/>
              </a:rPr>
              <a:t> الكهربائية بأنواعها، وبعض الأغذية،</a:t>
            </a:r>
          </a:p>
          <a:p>
            <a:pPr algn="r"/>
            <a:r>
              <a:rPr lang="ar-SY" sz="2000" dirty="0">
                <a:latin typeface="Century Gothic" panose="020B0502020202020204" pitchFamily="34" charset="0"/>
              </a:rPr>
              <a:t> والمنتجات النباتية، والحيوانية والأدوية، </a:t>
            </a:r>
          </a:p>
          <a:p>
            <a:pPr algn="r"/>
            <a:r>
              <a:rPr lang="ar-SY" sz="2000" dirty="0">
                <a:latin typeface="Century Gothic" panose="020B0502020202020204" pitchFamily="34" charset="0"/>
              </a:rPr>
              <a:t>والعطور.</a:t>
            </a:r>
            <a:endParaRPr lang="en-US" sz="2000"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91045" y="2285437"/>
            <a:ext cx="1965623"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991045" y="4002187"/>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878082" y="2976607"/>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9248193" y="1277793"/>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26">
            <a:extLst>
              <a:ext uri="{FF2B5EF4-FFF2-40B4-BE49-F238E27FC236}">
                <a16:creationId xmlns:a16="http://schemas.microsoft.com/office/drawing/2014/main" id="{2AC1D5D3-5F91-471B-8D64-41C3AFEB8EA0}"/>
              </a:ext>
            </a:extLst>
          </p:cNvPr>
          <p:cNvGrpSpPr/>
          <p:nvPr/>
        </p:nvGrpSpPr>
        <p:grpSpPr>
          <a:xfrm>
            <a:off x="828366" y="3673683"/>
            <a:ext cx="2429968" cy="2905820"/>
            <a:chOff x="7749851" y="1424779"/>
            <a:chExt cx="2429968" cy="2905820"/>
          </a:xfrm>
        </p:grpSpPr>
        <p:grpSp>
          <p:nvGrpSpPr>
            <p:cNvPr id="34"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37"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12">
              <a:extLst>
                <a:ext uri="{FF2B5EF4-FFF2-40B4-BE49-F238E27FC236}">
                  <a16:creationId xmlns:a16="http://schemas.microsoft.com/office/drawing/2014/main" id="{039FBA9A-A698-4B3C-979A-FA7C649AAE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1338" y="2668786"/>
              <a:ext cx="1756081" cy="1562981"/>
            </a:xfrm>
            <a:prstGeom prst="rect">
              <a:avLst/>
            </a:prstGeom>
          </p:spPr>
        </p:pic>
        <p:sp>
          <p:nvSpPr>
            <p:cNvPr id="36" name="TextBox 21">
              <a:extLst>
                <a:ext uri="{FF2B5EF4-FFF2-40B4-BE49-F238E27FC236}">
                  <a16:creationId xmlns:a16="http://schemas.microsoft.com/office/drawing/2014/main" id="{3FFEC7E5-9AAA-420D-9D59-9AD5230E6B3C}"/>
                </a:ext>
              </a:extLst>
            </p:cNvPr>
            <p:cNvSpPr txBox="1"/>
            <p:nvPr/>
          </p:nvSpPr>
          <p:spPr>
            <a:xfrm>
              <a:off x="7810260" y="1556512"/>
              <a:ext cx="2369559" cy="369332"/>
            </a:xfrm>
            <a:prstGeom prst="rect">
              <a:avLst/>
            </a:prstGeom>
            <a:noFill/>
          </p:spPr>
          <p:txBody>
            <a:bodyPr wrap="none" rtlCol="0">
              <a:spAutoFit/>
            </a:bodyPr>
            <a:lstStyle/>
            <a:p>
              <a:pPr algn="ctr"/>
              <a:r>
                <a:rPr lang="ar-SY" b="1" dirty="0">
                  <a:solidFill>
                    <a:schemeClr val="bg1"/>
                  </a:solidFill>
                  <a:latin typeface="Helvetica" panose="020B0604020202020204" pitchFamily="34" charset="0"/>
                </a:rPr>
                <a:t>جانب من ميناء جدة الإسلامي</a:t>
              </a:r>
              <a:endParaRPr lang="en-US"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40297853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14:presetBounceEnd="53000">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14:bounceEnd="53000">
                                          <p:cBhvr additive="base">
                                            <p:cTn id="63" dur="1000" fill="hold"/>
                                            <p:tgtEl>
                                              <p:spTgt spid="33"/>
                                            </p:tgtEl>
                                            <p:attrNameLst>
                                              <p:attrName>ppt_x</p:attrName>
                                            </p:attrNameLst>
                                          </p:cBhvr>
                                          <p:tavLst>
                                            <p:tav tm="0">
                                              <p:val>
                                                <p:strVal val="#ppt_x"/>
                                              </p:val>
                                            </p:tav>
                                            <p:tav tm="100000">
                                              <p:val>
                                                <p:strVal val="#ppt_x"/>
                                              </p:val>
                                            </p:tav>
                                          </p:tavLst>
                                        </p:anim>
                                        <p:anim calcmode="lin" valueType="num" p14:bounceEnd="53000">
                                          <p:cBhvr additive="base">
                                            <p:cTn id="64"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1000" fill="hold"/>
                                            <p:tgtEl>
                                              <p:spTgt spid="33"/>
                                            </p:tgtEl>
                                            <p:attrNameLst>
                                              <p:attrName>ppt_x</p:attrName>
                                            </p:attrNameLst>
                                          </p:cBhvr>
                                          <p:tavLst>
                                            <p:tav tm="0">
                                              <p:val>
                                                <p:strVal val="#ppt_x"/>
                                              </p:val>
                                            </p:tav>
                                            <p:tav tm="100000">
                                              <p:val>
                                                <p:strVal val="#ppt_x"/>
                                              </p:val>
                                            </p:tav>
                                          </p:tavLst>
                                        </p:anim>
                                        <p:anim calcmode="lin" valueType="num">
                                          <p:cBhvr additive="base">
                                            <p:cTn id="64"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38082" y="1929745"/>
            <a:ext cx="3300561"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الصناعة: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216780" y="1946398"/>
            <a:ext cx="5709223" cy="1015663"/>
          </a:xfrm>
          <a:prstGeom prst="rect">
            <a:avLst/>
          </a:prstGeom>
          <a:noFill/>
        </p:spPr>
        <p:txBody>
          <a:bodyPr wrap="square" rtlCol="0">
            <a:spAutoFit/>
          </a:bodyPr>
          <a:lstStyle/>
          <a:p>
            <a:pPr algn="r"/>
            <a:r>
              <a:rPr lang="ar-SY" sz="2000" dirty="0">
                <a:latin typeface="Century Gothic" panose="020B0502020202020204" pitchFamily="34" charset="0"/>
              </a:rPr>
              <a:t>كان الناس في وطني المملكة العربية السعودية في الماضي يصنعون معظم أدواتهم من موارد البيئة المحيطة بهم، فتُنْتَج صناعات يسيرة تسد حاجة السكان، وقد كان هذا حتى وقت قريب.</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907055" y="3673683"/>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الصناعة:</a:t>
            </a:r>
            <a:endParaRPr lang="en-US"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1205419" y="3706110"/>
            <a:ext cx="5617646" cy="2862322"/>
          </a:xfrm>
          <a:prstGeom prst="rect">
            <a:avLst/>
          </a:prstGeom>
          <a:noFill/>
        </p:spPr>
        <p:txBody>
          <a:bodyPr wrap="square" rtlCol="0">
            <a:spAutoFit/>
          </a:bodyPr>
          <a:lstStyle/>
          <a:p>
            <a:pPr algn="r"/>
            <a:r>
              <a:rPr lang="ar-SY" sz="2000" dirty="0">
                <a:latin typeface="Century Gothic" panose="020B0502020202020204" pitchFamily="34" charset="0"/>
              </a:rPr>
              <a:t>وبعد اكتشاف النفط تطورت الصناعة، وأنشئت مصانع حديثة تنتج كثيراً من السلع. واليوم يسعى وطني المملكة العربية السعودية إلى تنمية الاقتصاد وتنويعه بإطلاق قدرات القطاعات غير النفطية </a:t>
            </a:r>
            <a:endParaRPr lang="en-US" sz="2000" dirty="0">
              <a:latin typeface="Century Gothic" panose="020B0502020202020204" pitchFamily="34" charset="0"/>
            </a:endParaRPr>
          </a:p>
          <a:p>
            <a:pPr algn="r"/>
            <a:r>
              <a:rPr lang="ar-SY" sz="2000" dirty="0">
                <a:latin typeface="Century Gothic" panose="020B0502020202020204" pitchFamily="34" charset="0"/>
              </a:rPr>
              <a:t>الواعدة وفقاً لرؤية ٢٠٣٠، وهي:</a:t>
            </a:r>
            <a:endParaRPr lang="en-US" sz="2000" dirty="0">
              <a:latin typeface="Century Gothic" panose="020B0502020202020204" pitchFamily="34" charset="0"/>
            </a:endParaRPr>
          </a:p>
          <a:p>
            <a:pPr marL="457200" indent="-457200" algn="r" rtl="1">
              <a:buClr>
                <a:srgbClr val="FF0000"/>
              </a:buClr>
              <a:buFont typeface="Wingdings" pitchFamily="2" charset="2"/>
              <a:buChar char="q"/>
            </a:pPr>
            <a:r>
              <a:rPr lang="ar-SY" sz="2000" dirty="0">
                <a:latin typeface="Century Gothic" panose="020B0502020202020204" pitchFamily="34" charset="0"/>
              </a:rPr>
              <a:t>توطين الصناعات الواعدة</a:t>
            </a:r>
          </a:p>
          <a:p>
            <a:pPr marL="457200" indent="-457200" algn="r" rtl="1">
              <a:buClr>
                <a:srgbClr val="FF0000"/>
              </a:buClr>
              <a:buFont typeface="Wingdings" pitchFamily="2" charset="2"/>
              <a:buChar char="q"/>
            </a:pPr>
            <a:r>
              <a:rPr lang="ar-SY" sz="2000" dirty="0">
                <a:latin typeface="Century Gothic" panose="020B0502020202020204" pitchFamily="34" charset="0"/>
              </a:rPr>
              <a:t> وطين الصناعات العسكرية</a:t>
            </a:r>
          </a:p>
          <a:p>
            <a:pPr marL="457200" indent="-457200" algn="r" rtl="1">
              <a:buClr>
                <a:srgbClr val="FF0000"/>
              </a:buClr>
              <a:buFont typeface="Wingdings" pitchFamily="2" charset="2"/>
              <a:buChar char="q"/>
            </a:pPr>
            <a:r>
              <a:rPr lang="ar-SY" sz="2000" dirty="0">
                <a:latin typeface="Century Gothic" panose="020B0502020202020204" pitchFamily="34" charset="0"/>
              </a:rPr>
              <a:t> تطوير قطاع التجزئة</a:t>
            </a:r>
            <a:endParaRPr lang="en-US" sz="2000" dirty="0">
              <a:latin typeface="Century Gothic" panose="020B0502020202020204" pitchFamily="34" charset="0"/>
            </a:endParaRPr>
          </a:p>
          <a:p>
            <a:pPr algn="r"/>
            <a:endParaRPr lang="en-US" sz="2000" dirty="0">
              <a:latin typeface="Century Gothic" panose="020B0502020202020204" pitchFamily="34" charset="0"/>
            </a:endParaRPr>
          </a:p>
          <a:p>
            <a:pPr algn="r"/>
            <a:endParaRPr lang="ar-SY" sz="2000"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91045" y="2285437"/>
            <a:ext cx="1965623"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991045" y="4002187"/>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878082" y="2976607"/>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9248193" y="1277793"/>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1776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918064" y="2921429"/>
            <a:ext cx="5084251"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المنتجات الحيوانية , المحاصيل الزراعية , الأشجار , الأحجار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4017752" y="5961913"/>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صناعة الاواني , الأثاث المنزلي البسيط , الحلي , الملابس</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ما المَوارِد الطبيعية التي اعتمدت عليها الصناعة قديماً؟</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endParaRPr lang="en-US" sz="2800" b="1" dirty="0">
                <a:latin typeface="Century Gothic" panose="020B0502020202020204" pitchFamily="34" charset="0"/>
              </a:endParaRP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يذكر الطلبة بعض الصناعات اليدوية القديمة.</a:t>
              </a:r>
              <a:endParaRPr lang="en-US" sz="20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21117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25" dur="1000" fill="hold"/>
                                            <p:tgtEl>
                                              <p:spTgt spid="43"/>
                                            </p:tgtEl>
                                            <p:attrNameLst>
                                              <p:attrName>ppt_x</p:attrName>
                                              <p:attrName>ppt_y</p:attrName>
                                            </p:attrNameLst>
                                          </p:cBhvr>
                                          <p:rCtr x="-23672" y="0"/>
                                        </p:animMotion>
                                      </p:childTnLst>
                                    </p:cTn>
                                  </p:par>
                                  <p:par>
                                    <p:cTn id="26" presetID="2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1+#ppt_w/2"/>
                                              </p:val>
                                            </p:tav>
                                            <p:tav tm="100000">
                                              <p:val>
                                                <p:strVal val="#ppt_x"/>
                                              </p:val>
                                            </p:tav>
                                          </p:tavLst>
                                        </p:anim>
                                        <p:anim calcmode="lin" valueType="num">
                                          <p:cBhvr additive="base">
                                            <p:cTn id="34"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fill="hold" nodeType="clickEffect">
                                      <p:stCondLst>
                                        <p:cond delay="0"/>
                                      </p:stCondLst>
                                      <p:childTnLst>
                                        <p:animMotion origin="layout" path="M -2.08333E-6 2.96296E-6 L -0.47344 2.96296E-6 " pathEditMode="relative" rAng="0" ptsTypes="AA">
                                          <p:cBhvr>
                                            <p:cTn id="25" dur="1000" fill="hold"/>
                                            <p:tgtEl>
                                              <p:spTgt spid="43"/>
                                            </p:tgtEl>
                                            <p:attrNameLst>
                                              <p:attrName>ppt_x</p:attrName>
                                              <p:attrName>ppt_y</p:attrName>
                                            </p:attrNameLst>
                                          </p:cBhvr>
                                          <p:rCtr x="-23672" y="0"/>
                                        </p:animMotion>
                                      </p:childTnLst>
                                    </p:cTn>
                                  </p:par>
                                  <p:par>
                                    <p:cTn id="26" presetID="2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1+#ppt_w/2"/>
                                              </p:val>
                                            </p:tav>
                                            <p:tav tm="100000">
                                              <p:val>
                                                <p:strVal val="#ppt_x"/>
                                              </p:val>
                                            </p:tav>
                                          </p:tavLst>
                                        </p:anim>
                                        <p:anim calcmode="lin" valueType="num">
                                          <p:cBhvr additive="base">
                                            <p:cTn id="34"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4070" y="4773703"/>
            <a:ext cx="1500814" cy="104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4070" y="5842964"/>
            <a:ext cx="1476968" cy="10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3764" y="1675209"/>
            <a:ext cx="1758235" cy="121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6" name="TextBox 98">
            <a:extLst>
              <a:ext uri="{FF2B5EF4-FFF2-40B4-BE49-F238E27FC236}">
                <a16:creationId xmlns:a16="http://schemas.microsoft.com/office/drawing/2014/main" id="{730C0E35-321E-47D7-A8F5-EAE025C01266}"/>
              </a:ext>
            </a:extLst>
          </p:cNvPr>
          <p:cNvSpPr txBox="1"/>
          <p:nvPr/>
        </p:nvSpPr>
        <p:spPr>
          <a:xfrm>
            <a:off x="5739046" y="3147328"/>
            <a:ext cx="1313972" cy="1200329"/>
          </a:xfrm>
          <a:prstGeom prst="rect">
            <a:avLst/>
          </a:prstGeom>
          <a:noFill/>
        </p:spPr>
        <p:txBody>
          <a:bodyPr wrap="square" rtlCol="0">
            <a:spAutoFit/>
          </a:bodyPr>
          <a:lstStyle/>
          <a:p>
            <a:r>
              <a:rPr lang="en-IN" sz="7200" dirty="0">
                <a:solidFill>
                  <a:schemeClr val="bg1"/>
                </a:solidFill>
                <a:latin typeface="MS UI Gothic" panose="020B0600070205080204" pitchFamily="34" charset="-128"/>
                <a:ea typeface="MS UI Gothic" panose="020B0600070205080204" pitchFamily="34" charset="-128"/>
                <a:sym typeface="MS Outlook" panose="05010100010000000000" pitchFamily="2" charset="2"/>
              </a:rPr>
              <a:t>♛</a:t>
            </a:r>
            <a:endParaRPr lang="en-IN" sz="7200" dirty="0">
              <a:solidFill>
                <a:schemeClr val="bg1"/>
              </a:solidFill>
            </a:endParaRPr>
          </a:p>
        </p:txBody>
      </p:sp>
      <p:grpSp>
        <p:nvGrpSpPr>
          <p:cNvPr id="22" name="مجموعة 21"/>
          <p:cNvGrpSpPr/>
          <p:nvPr/>
        </p:nvGrpSpPr>
        <p:grpSpPr>
          <a:xfrm>
            <a:off x="1967915" y="1638602"/>
            <a:ext cx="3926543" cy="1336750"/>
            <a:chOff x="1967915" y="1638602"/>
            <a:chExt cx="3926543" cy="1336750"/>
          </a:xfrm>
        </p:grpSpPr>
        <p:sp>
          <p:nvSpPr>
            <p:cNvPr id="112" name="Freeform: Shape 84">
              <a:extLst>
                <a:ext uri="{FF2B5EF4-FFF2-40B4-BE49-F238E27FC236}">
                  <a16:creationId xmlns:a16="http://schemas.microsoft.com/office/drawing/2014/main" id="{E777823C-29C9-4F8E-BCE8-DC80D71168C2}"/>
                </a:ext>
              </a:extLst>
            </p:cNvPr>
            <p:cNvSpPr/>
            <p:nvPr/>
          </p:nvSpPr>
          <p:spPr>
            <a:xfrm>
              <a:off x="4044592" y="1736888"/>
              <a:ext cx="1849866" cy="1160662"/>
            </a:xfrm>
            <a:custGeom>
              <a:avLst/>
              <a:gdLst>
                <a:gd name="connsiteX0" fmla="*/ 1555353 w 1849866"/>
                <a:gd name="connsiteY0" fmla="*/ 0 h 1160662"/>
                <a:gd name="connsiteX1" fmla="*/ 1572337 w 1849866"/>
                <a:gd name="connsiteY1" fmla="*/ 9218 h 1160662"/>
                <a:gd name="connsiteX2" fmla="*/ 1849866 w 1849866"/>
                <a:gd name="connsiteY2" fmla="*/ 531188 h 1160662"/>
                <a:gd name="connsiteX3" fmla="*/ 1849865 w 1849866"/>
                <a:gd name="connsiteY3" fmla="*/ 531188 h 1160662"/>
                <a:gd name="connsiteX4" fmla="*/ 1220391 w 1849866"/>
                <a:gd name="connsiteY4" fmla="*/ 1160662 h 1160662"/>
                <a:gd name="connsiteX5" fmla="*/ 0 w 1849866"/>
                <a:gd name="connsiteY5" fmla="*/ 1160661 h 1160662"/>
                <a:gd name="connsiteX6" fmla="*/ 70670 w 1849866"/>
                <a:gd name="connsiteY6" fmla="*/ 1044336 h 1160662"/>
                <a:gd name="connsiteX7" fmla="*/ 1430312 w 1849866"/>
                <a:gd name="connsiteY7" fmla="*/ 32151 h 1160662"/>
                <a:gd name="connsiteX8" fmla="*/ 1555353 w 1849866"/>
                <a:gd name="connsiteY8" fmla="*/ 0 h 116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866" h="1160662">
                  <a:moveTo>
                    <a:pt x="1555353" y="0"/>
                  </a:moveTo>
                  <a:lnTo>
                    <a:pt x="1572337" y="9218"/>
                  </a:lnTo>
                  <a:cubicBezTo>
                    <a:pt x="1739778" y="122339"/>
                    <a:pt x="1849866" y="313907"/>
                    <a:pt x="1849866" y="531188"/>
                  </a:cubicBezTo>
                  <a:lnTo>
                    <a:pt x="1849865" y="531188"/>
                  </a:lnTo>
                  <a:cubicBezTo>
                    <a:pt x="1849865" y="878837"/>
                    <a:pt x="1568040" y="1160662"/>
                    <a:pt x="1220391" y="1160662"/>
                  </a:cubicBezTo>
                  <a:lnTo>
                    <a:pt x="0" y="1160661"/>
                  </a:lnTo>
                  <a:lnTo>
                    <a:pt x="70670" y="1044336"/>
                  </a:lnTo>
                  <a:cubicBezTo>
                    <a:pt x="392259" y="568320"/>
                    <a:pt x="869960" y="206439"/>
                    <a:pt x="1430312" y="32151"/>
                  </a:cubicBezTo>
                  <a:lnTo>
                    <a:pt x="155535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6" name="Freeform: Shape 88">
              <a:extLst>
                <a:ext uri="{FF2B5EF4-FFF2-40B4-BE49-F238E27FC236}">
                  <a16:creationId xmlns:a16="http://schemas.microsoft.com/office/drawing/2014/main" id="{E9E74963-5D3B-4FE7-B224-4B09CB6BB259}"/>
                </a:ext>
              </a:extLst>
            </p:cNvPr>
            <p:cNvSpPr/>
            <p:nvPr/>
          </p:nvSpPr>
          <p:spPr>
            <a:xfrm>
              <a:off x="1967915" y="1638602"/>
              <a:ext cx="3632030" cy="1258947"/>
            </a:xfrm>
            <a:custGeom>
              <a:avLst/>
              <a:gdLst>
                <a:gd name="connsiteX0" fmla="*/ 629474 w 3632030"/>
                <a:gd name="connsiteY0" fmla="*/ 0 h 1258947"/>
                <a:gd name="connsiteX1" fmla="*/ 3297069 w 3632030"/>
                <a:gd name="connsiteY1" fmla="*/ 0 h 1258947"/>
                <a:gd name="connsiteX2" fmla="*/ 3542089 w 3632030"/>
                <a:gd name="connsiteY2" fmla="*/ 49467 h 1258947"/>
                <a:gd name="connsiteX3" fmla="*/ 3632030 w 3632030"/>
                <a:gd name="connsiteY3" fmla="*/ 98286 h 1258947"/>
                <a:gd name="connsiteX4" fmla="*/ 3506989 w 3632030"/>
                <a:gd name="connsiteY4" fmla="*/ 130437 h 1258947"/>
                <a:gd name="connsiteX5" fmla="*/ 2147347 w 3632030"/>
                <a:gd name="connsiteY5" fmla="*/ 1142622 h 1258947"/>
                <a:gd name="connsiteX6" fmla="*/ 2076677 w 3632030"/>
                <a:gd name="connsiteY6" fmla="*/ 1258947 h 1258947"/>
                <a:gd name="connsiteX7" fmla="*/ 629474 w 3632030"/>
                <a:gd name="connsiteY7" fmla="*/ 1258947 h 1258947"/>
                <a:gd name="connsiteX8" fmla="*/ 12789 w 3632030"/>
                <a:gd name="connsiteY8" fmla="*/ 756334 h 1258947"/>
                <a:gd name="connsiteX9" fmla="*/ 0 w 3632030"/>
                <a:gd name="connsiteY9" fmla="*/ 629473 h 1258947"/>
                <a:gd name="connsiteX10" fmla="*/ 12789 w 3632030"/>
                <a:gd name="connsiteY10" fmla="*/ 502613 h 1258947"/>
                <a:gd name="connsiteX11" fmla="*/ 629474 w 3632030"/>
                <a:gd name="connsiteY11" fmla="*/ 0 h 125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2030" h="1258947">
                  <a:moveTo>
                    <a:pt x="629474" y="0"/>
                  </a:moveTo>
                  <a:lnTo>
                    <a:pt x="3297069" y="0"/>
                  </a:lnTo>
                  <a:cubicBezTo>
                    <a:pt x="3383981" y="0"/>
                    <a:pt x="3466779" y="17614"/>
                    <a:pt x="3542089" y="49467"/>
                  </a:cubicBezTo>
                  <a:lnTo>
                    <a:pt x="3632030" y="98286"/>
                  </a:lnTo>
                  <a:lnTo>
                    <a:pt x="3506989" y="130437"/>
                  </a:lnTo>
                  <a:cubicBezTo>
                    <a:pt x="2946637" y="304725"/>
                    <a:pt x="2468936" y="666606"/>
                    <a:pt x="2147347" y="1142622"/>
                  </a:cubicBezTo>
                  <a:lnTo>
                    <a:pt x="2076677" y="1258947"/>
                  </a:lnTo>
                  <a:lnTo>
                    <a:pt x="629474" y="1258947"/>
                  </a:lnTo>
                  <a:cubicBezTo>
                    <a:pt x="325281" y="1258947"/>
                    <a:pt x="71485" y="1043175"/>
                    <a:pt x="12789" y="756334"/>
                  </a:cubicBezTo>
                  <a:lnTo>
                    <a:pt x="0" y="629473"/>
                  </a:lnTo>
                  <a:lnTo>
                    <a:pt x="12789" y="502613"/>
                  </a:lnTo>
                  <a:cubicBezTo>
                    <a:pt x="71485" y="215772"/>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2" name="TextBox 104">
              <a:extLst>
                <a:ext uri="{FF2B5EF4-FFF2-40B4-BE49-F238E27FC236}">
                  <a16:creationId xmlns:a16="http://schemas.microsoft.com/office/drawing/2014/main" id="{F923851F-8909-4870-A6B8-5A7817440BF2}"/>
                </a:ext>
              </a:extLst>
            </p:cNvPr>
            <p:cNvSpPr txBox="1"/>
            <p:nvPr/>
          </p:nvSpPr>
          <p:spPr>
            <a:xfrm>
              <a:off x="4964816" y="2029468"/>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6</a:t>
              </a:r>
            </a:p>
          </p:txBody>
        </p:sp>
        <p:sp>
          <p:nvSpPr>
            <p:cNvPr id="133" name="TextBox 105">
              <a:extLst>
                <a:ext uri="{FF2B5EF4-FFF2-40B4-BE49-F238E27FC236}">
                  <a16:creationId xmlns:a16="http://schemas.microsoft.com/office/drawing/2014/main" id="{B9A799AA-5C99-4BA7-9579-04A517A33AF3}"/>
                </a:ext>
              </a:extLst>
            </p:cNvPr>
            <p:cNvSpPr txBox="1"/>
            <p:nvPr/>
          </p:nvSpPr>
          <p:spPr>
            <a:xfrm>
              <a:off x="2380877" y="1780009"/>
              <a:ext cx="2176530" cy="40011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2000" spc="0" dirty="0">
                  <a:solidFill>
                    <a:srgbClr val="FF0000"/>
                  </a:solidFill>
                  <a:effectLst/>
                </a:rPr>
                <a:t>الموارد البشرية</a:t>
              </a:r>
              <a:endParaRPr lang="en-US" sz="2000" spc="0" dirty="0">
                <a:solidFill>
                  <a:srgbClr val="FF0000"/>
                </a:solidFill>
                <a:effectLst/>
              </a:endParaRPr>
            </a:p>
          </p:txBody>
        </p:sp>
        <p:sp>
          <p:nvSpPr>
            <p:cNvPr id="134" name="TextBox 106">
              <a:extLst>
                <a:ext uri="{FF2B5EF4-FFF2-40B4-BE49-F238E27FC236}">
                  <a16:creationId xmlns:a16="http://schemas.microsoft.com/office/drawing/2014/main" id="{DF84AEEC-384D-433F-BF8D-5DFBE95D7A50}"/>
                </a:ext>
              </a:extLst>
            </p:cNvPr>
            <p:cNvSpPr txBox="1"/>
            <p:nvPr/>
          </p:nvSpPr>
          <p:spPr>
            <a:xfrm>
              <a:off x="2002776" y="2052022"/>
              <a:ext cx="2176530" cy="923330"/>
            </a:xfrm>
            <a:prstGeom prst="rect">
              <a:avLst/>
            </a:prstGeom>
            <a:noFill/>
          </p:spPr>
          <p:txBody>
            <a:bodyPr wrap="square" rtlCol="0">
              <a:spAutoFit/>
            </a:bodyPr>
            <a:lstStyle/>
            <a:p>
              <a:pPr algn="r"/>
              <a:r>
                <a:rPr lang="ar-SY" dirty="0">
                  <a:latin typeface="Gill Sans MT" panose="020B0502020104020203" pitchFamily="34" charset="0"/>
                </a:rPr>
                <a:t>تحتاج الصناعة إلى الأيادي</a:t>
              </a:r>
            </a:p>
            <a:p>
              <a:pPr algn="r"/>
              <a:r>
                <a:rPr lang="ar-SY" dirty="0">
                  <a:latin typeface="Gill Sans MT" panose="020B0502020104020203" pitchFamily="34" charset="0"/>
                </a:rPr>
                <a:t>العاملة المدربة والخبرة</a:t>
              </a:r>
            </a:p>
            <a:p>
              <a:pPr algn="r"/>
              <a:r>
                <a:rPr lang="ar-SY" dirty="0">
                  <a:latin typeface="Gill Sans MT" panose="020B0502020104020203" pitchFamily="34" charset="0"/>
                </a:rPr>
                <a:t>والمهارات الفنية</a:t>
              </a:r>
              <a:endParaRPr lang="en-US" dirty="0">
                <a:latin typeface="Gill Sans MT" panose="020B0502020104020203" pitchFamily="34" charset="0"/>
              </a:endParaRPr>
            </a:p>
          </p:txBody>
        </p:sp>
      </p:grpSp>
      <p:grpSp>
        <p:nvGrpSpPr>
          <p:cNvPr id="2" name="مجموعة 1"/>
          <p:cNvGrpSpPr/>
          <p:nvPr/>
        </p:nvGrpSpPr>
        <p:grpSpPr>
          <a:xfrm>
            <a:off x="6575776" y="1638601"/>
            <a:ext cx="3926543" cy="1336751"/>
            <a:chOff x="6575776" y="1638601"/>
            <a:chExt cx="3926543" cy="1336751"/>
          </a:xfrm>
        </p:grpSpPr>
        <p:sp>
          <p:nvSpPr>
            <p:cNvPr id="113" name="Freeform: Shape 85">
              <a:extLst>
                <a:ext uri="{FF2B5EF4-FFF2-40B4-BE49-F238E27FC236}">
                  <a16:creationId xmlns:a16="http://schemas.microsoft.com/office/drawing/2014/main" id="{B99E6EA6-6281-4046-A877-297E8C0D86F0}"/>
                </a:ext>
              </a:extLst>
            </p:cNvPr>
            <p:cNvSpPr/>
            <p:nvPr/>
          </p:nvSpPr>
          <p:spPr>
            <a:xfrm>
              <a:off x="6575776" y="1736888"/>
              <a:ext cx="1849865" cy="1160661"/>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7" name="Freeform: Shape 89">
              <a:extLst>
                <a:ext uri="{FF2B5EF4-FFF2-40B4-BE49-F238E27FC236}">
                  <a16:creationId xmlns:a16="http://schemas.microsoft.com/office/drawing/2014/main" id="{C637848C-2470-4BE2-B334-F03D2E6A35F1}"/>
                </a:ext>
              </a:extLst>
            </p:cNvPr>
            <p:cNvSpPr/>
            <p:nvPr/>
          </p:nvSpPr>
          <p:spPr>
            <a:xfrm>
              <a:off x="6870288" y="1638601"/>
              <a:ext cx="3632031"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7" name="TextBox 99">
              <a:extLst>
                <a:ext uri="{FF2B5EF4-FFF2-40B4-BE49-F238E27FC236}">
                  <a16:creationId xmlns:a16="http://schemas.microsoft.com/office/drawing/2014/main" id="{73FA317D-2DF9-4B9A-A2CE-B7AF334F7B9C}"/>
                </a:ext>
              </a:extLst>
            </p:cNvPr>
            <p:cNvSpPr txBox="1"/>
            <p:nvPr/>
          </p:nvSpPr>
          <p:spPr>
            <a:xfrm>
              <a:off x="6797746" y="2064292"/>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1</a:t>
              </a:r>
            </a:p>
          </p:txBody>
        </p:sp>
        <p:sp>
          <p:nvSpPr>
            <p:cNvPr id="135" name="TextBox 107">
              <a:extLst>
                <a:ext uri="{FF2B5EF4-FFF2-40B4-BE49-F238E27FC236}">
                  <a16:creationId xmlns:a16="http://schemas.microsoft.com/office/drawing/2014/main" id="{4360B2FC-D56D-4B00-AA4E-9AE179371707}"/>
                </a:ext>
              </a:extLst>
            </p:cNvPr>
            <p:cNvSpPr txBox="1"/>
            <p:nvPr/>
          </p:nvSpPr>
          <p:spPr>
            <a:xfrm>
              <a:off x="7894553" y="1729209"/>
              <a:ext cx="2176530" cy="40011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2000" spc="0" dirty="0">
                  <a:solidFill>
                    <a:srgbClr val="FF0000"/>
                  </a:solidFill>
                  <a:effectLst/>
                </a:rPr>
                <a:t>مصادر الطاقة</a:t>
              </a:r>
              <a:endParaRPr lang="en-US" sz="2000" spc="0" dirty="0">
                <a:solidFill>
                  <a:srgbClr val="FF0000"/>
                </a:solidFill>
                <a:effectLst/>
              </a:endParaRPr>
            </a:p>
          </p:txBody>
        </p:sp>
        <p:sp>
          <p:nvSpPr>
            <p:cNvPr id="136" name="TextBox 108">
              <a:extLst>
                <a:ext uri="{FF2B5EF4-FFF2-40B4-BE49-F238E27FC236}">
                  <a16:creationId xmlns:a16="http://schemas.microsoft.com/office/drawing/2014/main" id="{E34516E1-0942-4080-92A7-49C62FBB2177}"/>
                </a:ext>
              </a:extLst>
            </p:cNvPr>
            <p:cNvSpPr txBox="1"/>
            <p:nvPr/>
          </p:nvSpPr>
          <p:spPr>
            <a:xfrm>
              <a:off x="7970038" y="2052022"/>
              <a:ext cx="2176530" cy="923330"/>
            </a:xfrm>
            <a:prstGeom prst="rect">
              <a:avLst/>
            </a:prstGeom>
            <a:noFill/>
          </p:spPr>
          <p:txBody>
            <a:bodyPr wrap="square" rtlCol="0">
              <a:spAutoFit/>
            </a:bodyPr>
            <a:lstStyle/>
            <a:p>
              <a:pPr algn="r"/>
              <a:r>
                <a:rPr lang="ar-SY" dirty="0">
                  <a:latin typeface="Gill Sans MT" panose="020B0502020104020203" pitchFamily="34" charset="0"/>
                </a:rPr>
                <a:t>ومنها النفط والغاز الطبيعي</a:t>
              </a:r>
            </a:p>
            <a:p>
              <a:pPr algn="r"/>
              <a:r>
                <a:rPr lang="ar-SY" dirty="0">
                  <a:latin typeface="Gill Sans MT" panose="020B0502020104020203" pitchFamily="34" charset="0"/>
                </a:rPr>
                <a:t>والفحم والطاقة الكهربائية</a:t>
              </a:r>
            </a:p>
            <a:p>
              <a:pPr algn="r"/>
              <a:r>
                <a:rPr lang="ar-SY" dirty="0">
                  <a:latin typeface="Gill Sans MT" panose="020B0502020104020203" pitchFamily="34" charset="0"/>
                </a:rPr>
                <a:t>والشمسية</a:t>
              </a:r>
              <a:endParaRPr lang="en-US" dirty="0">
                <a:latin typeface="Gill Sans MT" panose="020B0502020104020203" pitchFamily="34" charset="0"/>
              </a:endParaRPr>
            </a:p>
          </p:txBody>
        </p:sp>
      </p:grpSp>
      <p:grpSp>
        <p:nvGrpSpPr>
          <p:cNvPr id="21" name="مجموعة 20"/>
          <p:cNvGrpSpPr/>
          <p:nvPr/>
        </p:nvGrpSpPr>
        <p:grpSpPr>
          <a:xfrm>
            <a:off x="894465" y="3548575"/>
            <a:ext cx="3923921" cy="1369367"/>
            <a:chOff x="894465" y="3548575"/>
            <a:chExt cx="3923921" cy="1369367"/>
          </a:xfrm>
        </p:grpSpPr>
        <p:sp>
          <p:nvSpPr>
            <p:cNvPr id="70" name="Freeform: Shape 80">
              <a:extLst>
                <a:ext uri="{FF2B5EF4-FFF2-40B4-BE49-F238E27FC236}">
                  <a16:creationId xmlns:a16="http://schemas.microsoft.com/office/drawing/2014/main" id="{FF45B349-1A49-4AC5-89A1-03CE69629353}"/>
                </a:ext>
              </a:extLst>
            </p:cNvPr>
            <p:cNvSpPr/>
            <p:nvPr/>
          </p:nvSpPr>
          <p:spPr>
            <a:xfrm>
              <a:off x="3678661" y="3548575"/>
              <a:ext cx="1139725" cy="1279634"/>
            </a:xfrm>
            <a:custGeom>
              <a:avLst/>
              <a:gdLst>
                <a:gd name="connsiteX0" fmla="*/ 89677 w 1139725"/>
                <a:gd name="connsiteY0" fmla="*/ 0 h 1279634"/>
                <a:gd name="connsiteX1" fmla="*/ 499908 w 1139725"/>
                <a:gd name="connsiteY1" fmla="*/ 0 h 1279634"/>
                <a:gd name="connsiteX2" fmla="*/ 1139725 w 1139725"/>
                <a:gd name="connsiteY2" fmla="*/ 639817 h 1279634"/>
                <a:gd name="connsiteX3" fmla="*/ 499908 w 1139725"/>
                <a:gd name="connsiteY3" fmla="*/ 1279634 h 1279634"/>
                <a:gd name="connsiteX4" fmla="*/ 78276 w 1139725"/>
                <a:gd name="connsiteY4" fmla="*/ 1279634 h 1279634"/>
                <a:gd name="connsiteX5" fmla="*/ 51938 w 1139725"/>
                <a:gd name="connsiteY5" fmla="*/ 1177203 h 1279634"/>
                <a:gd name="connsiteX6" fmla="*/ 0 w 1139725"/>
                <a:gd name="connsiteY6" fmla="*/ 661988 h 1279634"/>
                <a:gd name="connsiteX7" fmla="*/ 51938 w 1139725"/>
                <a:gd name="connsiteY7" fmla="*/ 146773 h 1279634"/>
                <a:gd name="connsiteX8" fmla="*/ 89677 w 1139725"/>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725" h="1279634">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Freeform: Shape 82">
              <a:extLst>
                <a:ext uri="{FF2B5EF4-FFF2-40B4-BE49-F238E27FC236}">
                  <a16:creationId xmlns:a16="http://schemas.microsoft.com/office/drawing/2014/main" id="{50A3763B-7DE7-4AAD-8B3B-4E3473A64A83}"/>
                </a:ext>
              </a:extLst>
            </p:cNvPr>
            <p:cNvSpPr/>
            <p:nvPr/>
          </p:nvSpPr>
          <p:spPr>
            <a:xfrm>
              <a:off x="894465" y="3548575"/>
              <a:ext cx="2873872" cy="1279634"/>
            </a:xfrm>
            <a:custGeom>
              <a:avLst/>
              <a:gdLst>
                <a:gd name="connsiteX0" fmla="*/ 639817 w 2873872"/>
                <a:gd name="connsiteY0" fmla="*/ 0 h 1279634"/>
                <a:gd name="connsiteX1" fmla="*/ 2873872 w 2873872"/>
                <a:gd name="connsiteY1" fmla="*/ 0 h 1279634"/>
                <a:gd name="connsiteX2" fmla="*/ 2836133 w 2873872"/>
                <a:gd name="connsiteY2" fmla="*/ 146773 h 1279634"/>
                <a:gd name="connsiteX3" fmla="*/ 2784195 w 2873872"/>
                <a:gd name="connsiteY3" fmla="*/ 661988 h 1279634"/>
                <a:gd name="connsiteX4" fmla="*/ 2836133 w 2873872"/>
                <a:gd name="connsiteY4" fmla="*/ 1177203 h 1279634"/>
                <a:gd name="connsiteX5" fmla="*/ 2862471 w 2873872"/>
                <a:gd name="connsiteY5" fmla="*/ 1279634 h 1279634"/>
                <a:gd name="connsiteX6" fmla="*/ 639817 w 2873872"/>
                <a:gd name="connsiteY6" fmla="*/ 1279634 h 1279634"/>
                <a:gd name="connsiteX7" fmla="*/ 0 w 2873872"/>
                <a:gd name="connsiteY7" fmla="*/ 639817 h 1279634"/>
                <a:gd name="connsiteX8" fmla="*/ 639817 w 2873872"/>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72" h="1279634">
                  <a:moveTo>
                    <a:pt x="639817" y="0"/>
                  </a:moveTo>
                  <a:lnTo>
                    <a:pt x="2873872" y="0"/>
                  </a:lnTo>
                  <a:lnTo>
                    <a:pt x="2836133" y="146773"/>
                  </a:lnTo>
                  <a:cubicBezTo>
                    <a:pt x="2802079" y="313192"/>
                    <a:pt x="2784195" y="485502"/>
                    <a:pt x="2784195" y="661988"/>
                  </a:cubicBezTo>
                  <a:cubicBezTo>
                    <a:pt x="2784195" y="838475"/>
                    <a:pt x="2802079" y="1010784"/>
                    <a:pt x="2836133" y="1177203"/>
                  </a:cubicBezTo>
                  <a:lnTo>
                    <a:pt x="2862471" y="1279634"/>
                  </a:lnTo>
                  <a:lnTo>
                    <a:pt x="639817" y="1279634"/>
                  </a:lnTo>
                  <a:cubicBezTo>
                    <a:pt x="286456" y="1279634"/>
                    <a:pt x="0" y="993178"/>
                    <a:pt x="0" y="639817"/>
                  </a:cubicBezTo>
                  <a:cubicBezTo>
                    <a:pt x="0" y="286456"/>
                    <a:pt x="286456" y="0"/>
                    <a:pt x="639817"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 name="TextBox 103">
              <a:extLst>
                <a:ext uri="{FF2B5EF4-FFF2-40B4-BE49-F238E27FC236}">
                  <a16:creationId xmlns:a16="http://schemas.microsoft.com/office/drawing/2014/main" id="{FD9AAF13-1262-49D2-9C0C-27DB30952F3A}"/>
                </a:ext>
              </a:extLst>
            </p:cNvPr>
            <p:cNvSpPr txBox="1"/>
            <p:nvPr/>
          </p:nvSpPr>
          <p:spPr>
            <a:xfrm>
              <a:off x="3891194" y="383385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5</a:t>
              </a:r>
            </a:p>
          </p:txBody>
        </p:sp>
        <p:sp>
          <p:nvSpPr>
            <p:cNvPr id="137" name="TextBox 109">
              <a:extLst>
                <a:ext uri="{FF2B5EF4-FFF2-40B4-BE49-F238E27FC236}">
                  <a16:creationId xmlns:a16="http://schemas.microsoft.com/office/drawing/2014/main" id="{DFB3E94C-9186-421C-BF17-518133C6800F}"/>
                </a:ext>
              </a:extLst>
            </p:cNvPr>
            <p:cNvSpPr txBox="1"/>
            <p:nvPr/>
          </p:nvSpPr>
          <p:spPr>
            <a:xfrm>
              <a:off x="1443937" y="3722599"/>
              <a:ext cx="2176530" cy="40011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2000" spc="0" dirty="0">
                  <a:solidFill>
                    <a:srgbClr val="FF0000"/>
                  </a:solidFill>
                  <a:effectLst/>
                </a:rPr>
                <a:t>النقل والمواصلات</a:t>
              </a:r>
              <a:endParaRPr lang="en-US" sz="2000" spc="0" dirty="0">
                <a:solidFill>
                  <a:srgbClr val="FF0000"/>
                </a:solidFill>
                <a:effectLst/>
              </a:endParaRPr>
            </a:p>
          </p:txBody>
        </p:sp>
        <p:sp>
          <p:nvSpPr>
            <p:cNvPr id="138" name="TextBox 110">
              <a:extLst>
                <a:ext uri="{FF2B5EF4-FFF2-40B4-BE49-F238E27FC236}">
                  <a16:creationId xmlns:a16="http://schemas.microsoft.com/office/drawing/2014/main" id="{30B1002B-2B14-400C-B93D-96F307CF4BEE}"/>
                </a:ext>
              </a:extLst>
            </p:cNvPr>
            <p:cNvSpPr txBox="1"/>
            <p:nvPr/>
          </p:nvSpPr>
          <p:spPr>
            <a:xfrm>
              <a:off x="1443937" y="3994612"/>
              <a:ext cx="2176530" cy="923330"/>
            </a:xfrm>
            <a:prstGeom prst="rect">
              <a:avLst/>
            </a:prstGeom>
            <a:noFill/>
          </p:spPr>
          <p:txBody>
            <a:bodyPr wrap="square" rtlCol="0">
              <a:spAutoFit/>
            </a:bodyPr>
            <a:lstStyle/>
            <a:p>
              <a:pPr algn="r"/>
              <a:r>
                <a:rPr lang="ar-SY" dirty="0">
                  <a:latin typeface="Gill Sans MT" panose="020B0502020104020203" pitchFamily="34" charset="0"/>
                </a:rPr>
                <a:t>نقل المنتجات الصناعية</a:t>
              </a:r>
            </a:p>
            <a:p>
              <a:pPr algn="r"/>
              <a:r>
                <a:rPr lang="ar-SY" dirty="0">
                  <a:latin typeface="Gill Sans MT" panose="020B0502020104020203" pitchFamily="34" charset="0"/>
                </a:rPr>
                <a:t>وتصريفها وتوزيعها محلياً</a:t>
              </a:r>
            </a:p>
            <a:p>
              <a:pPr algn="r"/>
              <a:r>
                <a:rPr lang="ar-SY" dirty="0">
                  <a:latin typeface="Gill Sans MT" panose="020B0502020104020203" pitchFamily="34" charset="0"/>
                </a:rPr>
                <a:t>وعالمياً</a:t>
              </a:r>
              <a:endParaRPr lang="en-US" dirty="0">
                <a:latin typeface="Gill Sans MT" panose="020B0502020104020203" pitchFamily="34" charset="0"/>
              </a:endParaRPr>
            </a:p>
          </p:txBody>
        </p:sp>
      </p:grpSp>
      <p:grpSp>
        <p:nvGrpSpPr>
          <p:cNvPr id="4" name="مجموعة 3"/>
          <p:cNvGrpSpPr/>
          <p:nvPr/>
        </p:nvGrpSpPr>
        <p:grpSpPr>
          <a:xfrm>
            <a:off x="7644534" y="3548575"/>
            <a:ext cx="3923921" cy="1279634"/>
            <a:chOff x="7644534" y="3548575"/>
            <a:chExt cx="3923921" cy="1279634"/>
          </a:xfrm>
        </p:grpSpPr>
        <p:sp>
          <p:nvSpPr>
            <p:cNvPr id="109" name="Freeform: Shape 81">
              <a:extLst>
                <a:ext uri="{FF2B5EF4-FFF2-40B4-BE49-F238E27FC236}">
                  <a16:creationId xmlns:a16="http://schemas.microsoft.com/office/drawing/2014/main" id="{7A29250B-2F69-4D8C-8026-07FA58ABDD73}"/>
                </a:ext>
              </a:extLst>
            </p:cNvPr>
            <p:cNvSpPr/>
            <p:nvPr/>
          </p:nvSpPr>
          <p:spPr>
            <a:xfrm>
              <a:off x="7644534" y="3548575"/>
              <a:ext cx="1147038" cy="127963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Freeform: Shape 83">
              <a:extLst>
                <a:ext uri="{FF2B5EF4-FFF2-40B4-BE49-F238E27FC236}">
                  <a16:creationId xmlns:a16="http://schemas.microsoft.com/office/drawing/2014/main" id="{81C05E82-D4B6-449C-B207-DE2A70242C45}"/>
                </a:ext>
              </a:extLst>
            </p:cNvPr>
            <p:cNvSpPr/>
            <p:nvPr/>
          </p:nvSpPr>
          <p:spPr>
            <a:xfrm>
              <a:off x="8701896" y="3548575"/>
              <a:ext cx="2866559"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8" name="TextBox 100">
              <a:extLst>
                <a:ext uri="{FF2B5EF4-FFF2-40B4-BE49-F238E27FC236}">
                  <a16:creationId xmlns:a16="http://schemas.microsoft.com/office/drawing/2014/main" id="{3AE03790-5026-4479-8D22-574103BA200D}"/>
                </a:ext>
              </a:extLst>
            </p:cNvPr>
            <p:cNvSpPr txBox="1"/>
            <p:nvPr/>
          </p:nvSpPr>
          <p:spPr>
            <a:xfrm>
              <a:off x="7785182" y="389199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2</a:t>
              </a:r>
            </a:p>
          </p:txBody>
        </p:sp>
        <p:sp>
          <p:nvSpPr>
            <p:cNvPr id="139" name="TextBox 111">
              <a:extLst>
                <a:ext uri="{FF2B5EF4-FFF2-40B4-BE49-F238E27FC236}">
                  <a16:creationId xmlns:a16="http://schemas.microsoft.com/office/drawing/2014/main" id="{6A2C5AE3-0F1F-48DC-B3CC-BDDF252B2E64}"/>
                </a:ext>
              </a:extLst>
            </p:cNvPr>
            <p:cNvSpPr txBox="1"/>
            <p:nvPr/>
          </p:nvSpPr>
          <p:spPr>
            <a:xfrm>
              <a:off x="8828322" y="3722599"/>
              <a:ext cx="2176530" cy="40011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2000" spc="0" dirty="0">
                  <a:solidFill>
                    <a:srgbClr val="FF0000"/>
                  </a:solidFill>
                  <a:effectLst/>
                </a:rPr>
                <a:t>رأس المال</a:t>
              </a:r>
              <a:endParaRPr lang="en-US" sz="2000" spc="0" dirty="0">
                <a:solidFill>
                  <a:srgbClr val="FF0000"/>
                </a:solidFill>
                <a:effectLst/>
              </a:endParaRPr>
            </a:p>
          </p:txBody>
        </p:sp>
        <p:sp>
          <p:nvSpPr>
            <p:cNvPr id="140" name="TextBox 112">
              <a:extLst>
                <a:ext uri="{FF2B5EF4-FFF2-40B4-BE49-F238E27FC236}">
                  <a16:creationId xmlns:a16="http://schemas.microsoft.com/office/drawing/2014/main" id="{E8615204-0A8E-4A4E-B528-CDC91D1A2860}"/>
                </a:ext>
              </a:extLst>
            </p:cNvPr>
            <p:cNvSpPr txBox="1"/>
            <p:nvPr/>
          </p:nvSpPr>
          <p:spPr>
            <a:xfrm>
              <a:off x="8828322" y="3994612"/>
              <a:ext cx="2176530" cy="646331"/>
            </a:xfrm>
            <a:prstGeom prst="rect">
              <a:avLst/>
            </a:prstGeom>
            <a:noFill/>
          </p:spPr>
          <p:txBody>
            <a:bodyPr wrap="square" rtlCol="0">
              <a:spAutoFit/>
            </a:bodyPr>
            <a:lstStyle/>
            <a:p>
              <a:pPr algn="ctr"/>
              <a:r>
                <a:rPr lang="ar-SY" dirty="0">
                  <a:latin typeface="Gill Sans MT" panose="020B0502020104020203" pitchFamily="34" charset="0"/>
                </a:rPr>
                <a:t>لشراء مستلزمات الصناعة</a:t>
              </a:r>
            </a:p>
            <a:p>
              <a:pPr algn="ctr"/>
              <a:r>
                <a:rPr lang="ar-SY" dirty="0">
                  <a:latin typeface="Gill Sans MT" panose="020B0502020104020203" pitchFamily="34" charset="0"/>
                </a:rPr>
                <a:t>(آلات حديثة، مبان مجهزة)</a:t>
              </a:r>
              <a:endParaRPr lang="en-US" dirty="0">
                <a:latin typeface="Gill Sans MT" panose="020B0502020104020203" pitchFamily="34" charset="0"/>
              </a:endParaRPr>
            </a:p>
          </p:txBody>
        </p:sp>
      </p:grpSp>
      <p:grpSp>
        <p:nvGrpSpPr>
          <p:cNvPr id="20" name="مجموعة 19"/>
          <p:cNvGrpSpPr/>
          <p:nvPr/>
        </p:nvGrpSpPr>
        <p:grpSpPr>
          <a:xfrm>
            <a:off x="1967915" y="5508070"/>
            <a:ext cx="3926544" cy="1258948"/>
            <a:chOff x="1967915" y="5508070"/>
            <a:chExt cx="3926544" cy="1258948"/>
          </a:xfrm>
        </p:grpSpPr>
        <p:sp>
          <p:nvSpPr>
            <p:cNvPr id="114" name="Freeform: Shape 86">
              <a:extLst>
                <a:ext uri="{FF2B5EF4-FFF2-40B4-BE49-F238E27FC236}">
                  <a16:creationId xmlns:a16="http://schemas.microsoft.com/office/drawing/2014/main" id="{54F51E42-3A81-4507-AD3F-A43733282DAE}"/>
                </a:ext>
              </a:extLst>
            </p:cNvPr>
            <p:cNvSpPr/>
            <p:nvPr/>
          </p:nvSpPr>
          <p:spPr>
            <a:xfrm>
              <a:off x="4035174" y="5508071"/>
              <a:ext cx="1859285" cy="1171183"/>
            </a:xfrm>
            <a:custGeom>
              <a:avLst/>
              <a:gdLst>
                <a:gd name="connsiteX0" fmla="*/ 0 w 1859285"/>
                <a:gd name="connsiteY0" fmla="*/ 0 h 1171183"/>
                <a:gd name="connsiteX1" fmla="*/ 1229811 w 1859285"/>
                <a:gd name="connsiteY1" fmla="*/ 0 h 1171183"/>
                <a:gd name="connsiteX2" fmla="*/ 1859285 w 1859285"/>
                <a:gd name="connsiteY2" fmla="*/ 629474 h 1171183"/>
                <a:gd name="connsiteX3" fmla="*/ 1859284 w 1859285"/>
                <a:gd name="connsiteY3" fmla="*/ 629474 h 1171183"/>
                <a:gd name="connsiteX4" fmla="*/ 1581755 w 1859285"/>
                <a:gd name="connsiteY4" fmla="*/ 1151444 h 1171183"/>
                <a:gd name="connsiteX5" fmla="*/ 1545388 w 1859285"/>
                <a:gd name="connsiteY5" fmla="*/ 1171183 h 1171183"/>
                <a:gd name="connsiteX6" fmla="*/ 1439731 w 1859285"/>
                <a:gd name="connsiteY6" fmla="*/ 1144016 h 1171183"/>
                <a:gd name="connsiteX7" fmla="*/ 80089 w 1859285"/>
                <a:gd name="connsiteY7" fmla="*/ 131831 h 1171183"/>
                <a:gd name="connsiteX8" fmla="*/ 0 w 1859285"/>
                <a:gd name="connsiteY8"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285" h="1171183">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8" name="Freeform: Shape 90">
              <a:extLst>
                <a:ext uri="{FF2B5EF4-FFF2-40B4-BE49-F238E27FC236}">
                  <a16:creationId xmlns:a16="http://schemas.microsoft.com/office/drawing/2014/main" id="{294487A8-2906-4DBB-891C-5C9C10ABFA2C}"/>
                </a:ext>
              </a:extLst>
            </p:cNvPr>
            <p:cNvSpPr/>
            <p:nvPr/>
          </p:nvSpPr>
          <p:spPr>
            <a:xfrm>
              <a:off x="1967915" y="5508070"/>
              <a:ext cx="3612646" cy="1258948"/>
            </a:xfrm>
            <a:custGeom>
              <a:avLst/>
              <a:gdLst>
                <a:gd name="connsiteX0" fmla="*/ 629474 w 3612646"/>
                <a:gd name="connsiteY0" fmla="*/ 0 h 1258948"/>
                <a:gd name="connsiteX1" fmla="*/ 2067258 w 3612646"/>
                <a:gd name="connsiteY1" fmla="*/ 0 h 1258948"/>
                <a:gd name="connsiteX2" fmla="*/ 2147347 w 3612646"/>
                <a:gd name="connsiteY2" fmla="*/ 131831 h 1258948"/>
                <a:gd name="connsiteX3" fmla="*/ 3506989 w 3612646"/>
                <a:gd name="connsiteY3" fmla="*/ 1144016 h 1258948"/>
                <a:gd name="connsiteX4" fmla="*/ 3612646 w 3612646"/>
                <a:gd name="connsiteY4" fmla="*/ 1171183 h 1258948"/>
                <a:gd name="connsiteX5" fmla="*/ 3542088 w 3612646"/>
                <a:gd name="connsiteY5" fmla="*/ 1209481 h 1258948"/>
                <a:gd name="connsiteX6" fmla="*/ 3297068 w 3612646"/>
                <a:gd name="connsiteY6" fmla="*/ 1258948 h 1258948"/>
                <a:gd name="connsiteX7" fmla="*/ 629474 w 3612646"/>
                <a:gd name="connsiteY7" fmla="*/ 1258947 h 1258948"/>
                <a:gd name="connsiteX8" fmla="*/ 12789 w 3612646"/>
                <a:gd name="connsiteY8" fmla="*/ 756334 h 1258948"/>
                <a:gd name="connsiteX9" fmla="*/ 0 w 3612646"/>
                <a:gd name="connsiteY9" fmla="*/ 629474 h 1258948"/>
                <a:gd name="connsiteX10" fmla="*/ 12789 w 3612646"/>
                <a:gd name="connsiteY10" fmla="*/ 502613 h 1258948"/>
                <a:gd name="connsiteX11" fmla="*/ 629474 w 3612646"/>
                <a:gd name="connsiteY11"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2646" h="1258948">
                  <a:moveTo>
                    <a:pt x="629474" y="0"/>
                  </a:moveTo>
                  <a:lnTo>
                    <a:pt x="2067258" y="0"/>
                  </a:lnTo>
                  <a:lnTo>
                    <a:pt x="2147347" y="131831"/>
                  </a:lnTo>
                  <a:cubicBezTo>
                    <a:pt x="2468936" y="607847"/>
                    <a:pt x="2946637" y="969728"/>
                    <a:pt x="3506989" y="1144016"/>
                  </a:cubicBezTo>
                  <a:lnTo>
                    <a:pt x="3612646" y="1171183"/>
                  </a:lnTo>
                  <a:lnTo>
                    <a:pt x="3542088" y="1209481"/>
                  </a:lnTo>
                  <a:cubicBezTo>
                    <a:pt x="3466778" y="1241334"/>
                    <a:pt x="3383980" y="1258948"/>
                    <a:pt x="3297068" y="1258948"/>
                  </a:cubicBezTo>
                  <a:lnTo>
                    <a:pt x="629474" y="1258947"/>
                  </a:lnTo>
                  <a:cubicBezTo>
                    <a:pt x="325281" y="1258947"/>
                    <a:pt x="71485" y="1043175"/>
                    <a:pt x="12789" y="756334"/>
                  </a:cubicBezTo>
                  <a:lnTo>
                    <a:pt x="0" y="629474"/>
                  </a:lnTo>
                  <a:lnTo>
                    <a:pt x="12789" y="502613"/>
                  </a:lnTo>
                  <a:cubicBezTo>
                    <a:pt x="71485" y="215773"/>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0" name="TextBox 102">
              <a:extLst>
                <a:ext uri="{FF2B5EF4-FFF2-40B4-BE49-F238E27FC236}">
                  <a16:creationId xmlns:a16="http://schemas.microsoft.com/office/drawing/2014/main" id="{875342F4-2170-4739-AEA6-F6D5AC8BF448}"/>
                </a:ext>
              </a:extLst>
            </p:cNvPr>
            <p:cNvSpPr txBox="1"/>
            <p:nvPr/>
          </p:nvSpPr>
          <p:spPr>
            <a:xfrm>
              <a:off x="4818385" y="5663963"/>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4</a:t>
              </a:r>
            </a:p>
          </p:txBody>
        </p:sp>
        <p:sp>
          <p:nvSpPr>
            <p:cNvPr id="141" name="TextBox 113">
              <a:extLst>
                <a:ext uri="{FF2B5EF4-FFF2-40B4-BE49-F238E27FC236}">
                  <a16:creationId xmlns:a16="http://schemas.microsoft.com/office/drawing/2014/main" id="{97AA74C3-9B6A-4D53-978C-A1F6A4CBB65A}"/>
                </a:ext>
              </a:extLst>
            </p:cNvPr>
            <p:cNvSpPr txBox="1"/>
            <p:nvPr/>
          </p:nvSpPr>
          <p:spPr>
            <a:xfrm>
              <a:off x="2373548" y="5676179"/>
              <a:ext cx="2176530" cy="40011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2000" spc="0" dirty="0">
                  <a:solidFill>
                    <a:srgbClr val="FF0000"/>
                  </a:solidFill>
                  <a:effectLst/>
                </a:rPr>
                <a:t>الأسواق</a:t>
              </a:r>
              <a:endParaRPr lang="en-US" sz="2000" spc="0" dirty="0">
                <a:solidFill>
                  <a:srgbClr val="FF0000"/>
                </a:solidFill>
                <a:effectLst/>
              </a:endParaRPr>
            </a:p>
          </p:txBody>
        </p:sp>
        <p:sp>
          <p:nvSpPr>
            <p:cNvPr id="142" name="TextBox 114">
              <a:extLst>
                <a:ext uri="{FF2B5EF4-FFF2-40B4-BE49-F238E27FC236}">
                  <a16:creationId xmlns:a16="http://schemas.microsoft.com/office/drawing/2014/main" id="{5DC6572F-2FA4-470C-B1B6-A14967D5921A}"/>
                </a:ext>
              </a:extLst>
            </p:cNvPr>
            <p:cNvSpPr txBox="1"/>
            <p:nvPr/>
          </p:nvSpPr>
          <p:spPr>
            <a:xfrm>
              <a:off x="2373548" y="5948192"/>
              <a:ext cx="2176530" cy="646331"/>
            </a:xfrm>
            <a:prstGeom prst="rect">
              <a:avLst/>
            </a:prstGeom>
            <a:noFill/>
          </p:spPr>
          <p:txBody>
            <a:bodyPr wrap="square" rtlCol="0">
              <a:spAutoFit/>
            </a:bodyPr>
            <a:lstStyle/>
            <a:p>
              <a:pPr algn="r"/>
              <a:r>
                <a:rPr lang="ar-SY" dirty="0">
                  <a:latin typeface="Gill Sans MT" panose="020B0502020104020203" pitchFamily="34" charset="0"/>
                </a:rPr>
                <a:t>لبيع السلع المنتَجة بما يلبي</a:t>
              </a:r>
            </a:p>
            <a:p>
              <a:pPr algn="r"/>
              <a:r>
                <a:rPr lang="ar-SY" dirty="0">
                  <a:latin typeface="Gill Sans MT" panose="020B0502020104020203" pitchFamily="34" charset="0"/>
                </a:rPr>
                <a:t>احتياج المستهلكين</a:t>
              </a:r>
              <a:endParaRPr lang="en-US" dirty="0">
                <a:latin typeface="Gill Sans MT" panose="020B0502020104020203" pitchFamily="34" charset="0"/>
              </a:endParaRPr>
            </a:p>
          </p:txBody>
        </p:sp>
      </p:grpSp>
      <p:grpSp>
        <p:nvGrpSpPr>
          <p:cNvPr id="5" name="مجموعة 4"/>
          <p:cNvGrpSpPr/>
          <p:nvPr/>
        </p:nvGrpSpPr>
        <p:grpSpPr>
          <a:xfrm>
            <a:off x="6575776" y="5508070"/>
            <a:ext cx="3926542" cy="1258948"/>
            <a:chOff x="6575776" y="5508070"/>
            <a:chExt cx="3926542" cy="1258948"/>
          </a:xfrm>
        </p:grpSpPr>
        <p:sp>
          <p:nvSpPr>
            <p:cNvPr id="115" name="Freeform: Shape 87">
              <a:extLst>
                <a:ext uri="{FF2B5EF4-FFF2-40B4-BE49-F238E27FC236}">
                  <a16:creationId xmlns:a16="http://schemas.microsoft.com/office/drawing/2014/main" id="{4F787DFA-4768-449B-9EF7-251CFB454809}"/>
                </a:ext>
              </a:extLst>
            </p:cNvPr>
            <p:cNvSpPr/>
            <p:nvPr/>
          </p:nvSpPr>
          <p:spPr>
            <a:xfrm>
              <a:off x="6575776" y="5508071"/>
              <a:ext cx="1859285" cy="1171183"/>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Freeform: Shape 91">
              <a:extLst>
                <a:ext uri="{FF2B5EF4-FFF2-40B4-BE49-F238E27FC236}">
                  <a16:creationId xmlns:a16="http://schemas.microsoft.com/office/drawing/2014/main" id="{CA5F47EE-969D-4EB7-B7B2-B57CD9F0DB18}"/>
                </a:ext>
              </a:extLst>
            </p:cNvPr>
            <p:cNvSpPr/>
            <p:nvPr/>
          </p:nvSpPr>
          <p:spPr>
            <a:xfrm>
              <a:off x="6889672" y="5508070"/>
              <a:ext cx="3612646"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TextBox 101">
              <a:extLst>
                <a:ext uri="{FF2B5EF4-FFF2-40B4-BE49-F238E27FC236}">
                  <a16:creationId xmlns:a16="http://schemas.microsoft.com/office/drawing/2014/main" id="{9264AD2A-85A5-42CC-82A6-5CCFB1B77F76}"/>
                </a:ext>
              </a:extLst>
            </p:cNvPr>
            <p:cNvSpPr txBox="1"/>
            <p:nvPr/>
          </p:nvSpPr>
          <p:spPr>
            <a:xfrm>
              <a:off x="6846993" y="5663963"/>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3</a:t>
              </a:r>
            </a:p>
          </p:txBody>
        </p:sp>
        <p:sp>
          <p:nvSpPr>
            <p:cNvPr id="143" name="TextBox 115">
              <a:extLst>
                <a:ext uri="{FF2B5EF4-FFF2-40B4-BE49-F238E27FC236}">
                  <a16:creationId xmlns:a16="http://schemas.microsoft.com/office/drawing/2014/main" id="{92EAFD17-4923-4234-8015-D6AE0833BA35}"/>
                </a:ext>
              </a:extLst>
            </p:cNvPr>
            <p:cNvSpPr txBox="1"/>
            <p:nvPr/>
          </p:nvSpPr>
          <p:spPr>
            <a:xfrm>
              <a:off x="7958673" y="5676179"/>
              <a:ext cx="2176530" cy="40011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2000" spc="0" dirty="0">
                  <a:solidFill>
                    <a:srgbClr val="FF0000"/>
                  </a:solidFill>
                  <a:effectLst/>
                </a:rPr>
                <a:t>المواد الخام</a:t>
              </a:r>
              <a:endParaRPr lang="en-US" sz="2000" spc="0" dirty="0">
                <a:solidFill>
                  <a:srgbClr val="FF0000"/>
                </a:solidFill>
                <a:effectLst/>
              </a:endParaRPr>
            </a:p>
          </p:txBody>
        </p:sp>
        <p:sp>
          <p:nvSpPr>
            <p:cNvPr id="144" name="TextBox 116">
              <a:extLst>
                <a:ext uri="{FF2B5EF4-FFF2-40B4-BE49-F238E27FC236}">
                  <a16:creationId xmlns:a16="http://schemas.microsoft.com/office/drawing/2014/main" id="{C9E7FFDC-3EEB-49D9-8AD3-FD400E0F7EBA}"/>
                </a:ext>
              </a:extLst>
            </p:cNvPr>
            <p:cNvSpPr txBox="1"/>
            <p:nvPr/>
          </p:nvSpPr>
          <p:spPr>
            <a:xfrm>
              <a:off x="7958645" y="5948192"/>
              <a:ext cx="2176530" cy="646331"/>
            </a:xfrm>
            <a:prstGeom prst="rect">
              <a:avLst/>
            </a:prstGeom>
            <a:noFill/>
          </p:spPr>
          <p:txBody>
            <a:bodyPr wrap="square" rtlCol="0">
              <a:spAutoFit/>
            </a:bodyPr>
            <a:lstStyle/>
            <a:p>
              <a:pPr algn="r"/>
              <a:r>
                <a:rPr lang="ar-SY" dirty="0">
                  <a:latin typeface="Gill Sans MT" panose="020B0502020104020203" pitchFamily="34" charset="0"/>
                </a:rPr>
                <a:t>نباتية وحيوانية وزراعية ومعدنية وغيرها</a:t>
              </a:r>
              <a:endParaRPr lang="en-US" dirty="0">
                <a:latin typeface="Gill Sans MT" panose="020B0502020104020203" pitchFamily="34" charset="0"/>
              </a:endParaRPr>
            </a:p>
          </p:txBody>
        </p:sp>
      </p:grpSp>
      <p:sp>
        <p:nvSpPr>
          <p:cNvPr id="146" name="TextBox 118">
            <a:extLst>
              <a:ext uri="{FF2B5EF4-FFF2-40B4-BE49-F238E27FC236}">
                <a16:creationId xmlns:a16="http://schemas.microsoft.com/office/drawing/2014/main" id="{96B61849-8D94-4DB5-8ABF-44F8D14112C4}"/>
              </a:ext>
            </a:extLst>
          </p:cNvPr>
          <p:cNvSpPr txBox="1"/>
          <p:nvPr/>
        </p:nvSpPr>
        <p:spPr>
          <a:xfrm>
            <a:off x="5218796" y="3276438"/>
            <a:ext cx="2176530" cy="1938992"/>
          </a:xfrm>
          <a:prstGeom prst="rect">
            <a:avLst/>
          </a:prstGeom>
          <a:noFill/>
        </p:spPr>
        <p:txBody>
          <a:bodyPr wrap="square" rtlCol="0">
            <a:spAutoFit/>
          </a:bodyPr>
          <a:lstStyle/>
          <a:p>
            <a:pPr algn="ctr"/>
            <a:r>
              <a:rPr lang="ar-SY" sz="4000" b="1" dirty="0">
                <a:solidFill>
                  <a:srgbClr val="FF0000"/>
                </a:solidFill>
                <a:effectLst>
                  <a:outerShdw blurRad="50800" dist="38100" dir="2700000" algn="tl" rotWithShape="0">
                    <a:prstClr val="black">
                      <a:alpha val="40000"/>
                    </a:prstClr>
                  </a:outerShdw>
                </a:effectLst>
                <a:latin typeface="Gill Sans MT" panose="020B0502020104020203" pitchFamily="34" charset="0"/>
              </a:rPr>
              <a:t>أبرز مُقَوِّمات الصناعة:</a:t>
            </a:r>
            <a:endParaRPr lang="en-US" sz="4000" b="1" dirty="0">
              <a:solidFill>
                <a:srgbClr val="FF0000"/>
              </a:solidFill>
              <a:effectLst>
                <a:outerShdw blurRad="50800" dist="38100" dir="2700000" algn="tl" rotWithShape="0">
                  <a:prstClr val="black">
                    <a:alpha val="40000"/>
                  </a:prstClr>
                </a:outerShdw>
              </a:effectLst>
              <a:latin typeface="Gill Sans MT" panose="020B0502020104020203" pitchFamily="34" charset="0"/>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407" y="1246940"/>
            <a:ext cx="1366839" cy="100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269" y="2473332"/>
            <a:ext cx="1357505" cy="988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260" y="5529644"/>
            <a:ext cx="1563134" cy="112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689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1+#ppt_w/2"/>
                                          </p:val>
                                        </p:tav>
                                        <p:tav tm="100000">
                                          <p:val>
                                            <p:strVal val="#ppt_x"/>
                                          </p:val>
                                        </p:tav>
                                      </p:tavLst>
                                    </p:anim>
                                    <p:anim calcmode="lin" valueType="num">
                                      <p:cBhvr additive="base">
                                        <p:cTn id="20"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1+#ppt_w/2"/>
                                          </p:val>
                                        </p:tav>
                                        <p:tav tm="100000">
                                          <p:val>
                                            <p:strVal val="#ppt_x"/>
                                          </p:val>
                                        </p:tav>
                                      </p:tavLst>
                                    </p:anim>
                                    <p:anim calcmode="lin" valueType="num">
                                      <p:cBhvr additive="base">
                                        <p:cTn id="32"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1+#ppt_w/2"/>
                                          </p:val>
                                        </p:tav>
                                        <p:tav tm="100000">
                                          <p:val>
                                            <p:strVal val="#ppt_x"/>
                                          </p:val>
                                        </p:tav>
                                      </p:tavLst>
                                    </p:anim>
                                    <p:anim calcmode="lin" valueType="num">
                                      <p:cBhvr additive="base">
                                        <p:cTn id="4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031"/>
                                        </p:tgtEl>
                                        <p:attrNameLst>
                                          <p:attrName>style.visibility</p:attrName>
                                        </p:attrNameLst>
                                      </p:cBhvr>
                                      <p:to>
                                        <p:strVal val="visible"/>
                                      </p:to>
                                    </p:set>
                                    <p:anim calcmode="lin" valueType="num">
                                      <p:cBhvr additive="base">
                                        <p:cTn id="55" dur="500" fill="hold"/>
                                        <p:tgtEl>
                                          <p:spTgt spid="1031"/>
                                        </p:tgtEl>
                                        <p:attrNameLst>
                                          <p:attrName>ppt_x</p:attrName>
                                        </p:attrNameLst>
                                      </p:cBhvr>
                                      <p:tavLst>
                                        <p:tav tm="0">
                                          <p:val>
                                            <p:strVal val="0-#ppt_w/2"/>
                                          </p:val>
                                        </p:tav>
                                        <p:tav tm="100000">
                                          <p:val>
                                            <p:strVal val="#ppt_x"/>
                                          </p:val>
                                        </p:tav>
                                      </p:tavLst>
                                    </p:anim>
                                    <p:anim calcmode="lin" valueType="num">
                                      <p:cBhvr additive="base">
                                        <p:cTn id="56"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anim calcmode="lin" valueType="num">
                                      <p:cBhvr additive="base">
                                        <p:cTn id="67" dur="500" fill="hold"/>
                                        <p:tgtEl>
                                          <p:spTgt spid="1030"/>
                                        </p:tgtEl>
                                        <p:attrNameLst>
                                          <p:attrName>ppt_x</p:attrName>
                                        </p:attrNameLst>
                                      </p:cBhvr>
                                      <p:tavLst>
                                        <p:tav tm="0">
                                          <p:val>
                                            <p:strVal val="0-#ppt_w/2"/>
                                          </p:val>
                                        </p:tav>
                                        <p:tav tm="100000">
                                          <p:val>
                                            <p:strVal val="#ppt_x"/>
                                          </p:val>
                                        </p:tav>
                                      </p:tavLst>
                                    </p:anim>
                                    <p:anim calcmode="lin" valueType="num">
                                      <p:cBhvr additive="base">
                                        <p:cTn id="6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0-#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029"/>
                                        </p:tgtEl>
                                        <p:attrNameLst>
                                          <p:attrName>style.visibility</p:attrName>
                                        </p:attrNameLst>
                                      </p:cBhvr>
                                      <p:to>
                                        <p:strVal val="visible"/>
                                      </p:to>
                                    </p:set>
                                    <p:anim calcmode="lin" valueType="num">
                                      <p:cBhvr additive="base">
                                        <p:cTn id="79" dur="500" fill="hold"/>
                                        <p:tgtEl>
                                          <p:spTgt spid="1029"/>
                                        </p:tgtEl>
                                        <p:attrNameLst>
                                          <p:attrName>ppt_x</p:attrName>
                                        </p:attrNameLst>
                                      </p:cBhvr>
                                      <p:tavLst>
                                        <p:tav tm="0">
                                          <p:val>
                                            <p:strVal val="0-#ppt_w/2"/>
                                          </p:val>
                                        </p:tav>
                                        <p:tav tm="100000">
                                          <p:val>
                                            <p:strVal val="#ppt_x"/>
                                          </p:val>
                                        </p:tav>
                                      </p:tavLst>
                                    </p:anim>
                                    <p:anim calcmode="lin" valueType="num">
                                      <p:cBhvr additive="base">
                                        <p:cTn id="80"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737176" y="2921429"/>
            <a:ext cx="5084251" cy="707886"/>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دور مهم جدا فهو يسهل نقل البضائع الجاهزة و المواد الخام بين الأسواق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Rectangle 22">
            <a:extLst>
              <a:ext uri="{FF2B5EF4-FFF2-40B4-BE49-F238E27FC236}">
                <a16:creationId xmlns:a16="http://schemas.microsoft.com/office/drawing/2014/main" id="{DE0CE09C-6CC5-403C-90B2-EF8CF0115BCA}"/>
              </a:ext>
            </a:extLst>
          </p:cNvPr>
          <p:cNvSpPr/>
          <p:nvPr/>
        </p:nvSpPr>
        <p:spPr>
          <a:xfrm>
            <a:off x="248289" y="4255087"/>
            <a:ext cx="9245600" cy="827314"/>
          </a:xfrm>
          <a:prstGeom prst="rect">
            <a:avLst/>
          </a:prstGeom>
          <a:gradFill flip="none" rotWithShape="1">
            <a:gsLst>
              <a:gs pos="0">
                <a:schemeClr val="bg1">
                  <a:lumMod val="50000"/>
                </a:schemeClr>
              </a:gs>
              <a:gs pos="79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102003" y="380514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7">
            <a:extLst>
              <a:ext uri="{FF2B5EF4-FFF2-40B4-BE49-F238E27FC236}">
                <a16:creationId xmlns:a16="http://schemas.microsoft.com/office/drawing/2014/main" id="{BDBBAA32-B317-4045-894A-A410FA2B857C}"/>
              </a:ext>
            </a:extLst>
          </p:cNvPr>
          <p:cNvSpPr txBox="1"/>
          <p:nvPr/>
        </p:nvSpPr>
        <p:spPr>
          <a:xfrm>
            <a:off x="4012581" y="4496003"/>
            <a:ext cx="5084251" cy="400110"/>
          </a:xfrm>
          <a:prstGeom prst="rect">
            <a:avLst/>
          </a:prstGeom>
          <a:noFill/>
        </p:spPr>
        <p:txBody>
          <a:bodyPr wrap="square" rtlCol="0">
            <a:spAutoFit/>
          </a:bodyPr>
          <a:lstStyle/>
          <a:p>
            <a:r>
              <a:rPr lang="ar-SY" sz="2000" dirty="0">
                <a:latin typeface="Open Sans" panose="020B0606030504020204" pitchFamily="34" charset="0"/>
                <a:ea typeface="Open Sans" panose="020B0606030504020204" pitchFamily="34" charset="0"/>
                <a:cs typeface="Open Sans" panose="020B0606030504020204" pitchFamily="34" charset="0"/>
              </a:rPr>
              <a:t>أيضا تنقل الأيدي العاملة و المدربة الى الدول المحتاجة  لها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8">
            <a:extLst>
              <a:ext uri="{FF2B5EF4-FFF2-40B4-BE49-F238E27FC236}">
                <a16:creationId xmlns:a16="http://schemas.microsoft.com/office/drawing/2014/main" id="{173475C6-BA7E-4216-8490-91E1532B12AD}"/>
              </a:ext>
            </a:extLst>
          </p:cNvPr>
          <p:cNvGrpSpPr/>
          <p:nvPr/>
        </p:nvGrpSpPr>
        <p:grpSpPr>
          <a:xfrm>
            <a:off x="1103405" y="4037372"/>
            <a:ext cx="1748974" cy="1262744"/>
            <a:chOff x="8011888" y="943428"/>
            <a:chExt cx="1748974" cy="1262744"/>
          </a:xfrm>
        </p:grpSpPr>
        <p:grpSp>
          <p:nvGrpSpPr>
            <p:cNvPr id="27" name="Group 29">
              <a:extLst>
                <a:ext uri="{FF2B5EF4-FFF2-40B4-BE49-F238E27FC236}">
                  <a16:creationId xmlns:a16="http://schemas.microsoft.com/office/drawing/2014/main" id="{D614CFCB-CD6E-4B33-8535-9246243D8624}"/>
                </a:ext>
              </a:extLst>
            </p:cNvPr>
            <p:cNvGrpSpPr/>
            <p:nvPr/>
          </p:nvGrpSpPr>
          <p:grpSpPr>
            <a:xfrm>
              <a:off x="8011888" y="943428"/>
              <a:ext cx="1748974" cy="1262744"/>
              <a:chOff x="2235198" y="943428"/>
              <a:chExt cx="1748974" cy="1262744"/>
            </a:xfrm>
          </p:grpSpPr>
          <p:sp>
            <p:nvSpPr>
              <p:cNvPr id="29" name="Oval 31">
                <a:extLst>
                  <a:ext uri="{FF2B5EF4-FFF2-40B4-BE49-F238E27FC236}">
                    <a16:creationId xmlns:a16="http://schemas.microsoft.com/office/drawing/2014/main" id="{E78DF212-A7FF-4821-AB0C-2AA855B56875}"/>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2">
                <a:extLst>
                  <a:ext uri="{FF2B5EF4-FFF2-40B4-BE49-F238E27FC236}">
                    <a16:creationId xmlns:a16="http://schemas.microsoft.com/office/drawing/2014/main" id="{4290868C-D58C-4CFA-B7C1-99F1EA447A3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3">
                <a:extLst>
                  <a:ext uri="{FF2B5EF4-FFF2-40B4-BE49-F238E27FC236}">
                    <a16:creationId xmlns:a16="http://schemas.microsoft.com/office/drawing/2014/main" id="{1E58BA8A-1E23-462F-A081-9D6BC261483E}"/>
                  </a:ext>
                </a:extLst>
              </p:cNvPr>
              <p:cNvGrpSpPr/>
              <p:nvPr/>
            </p:nvGrpSpPr>
            <p:grpSpPr>
              <a:xfrm>
                <a:off x="2235198" y="943428"/>
                <a:ext cx="1748974" cy="1262744"/>
                <a:chOff x="2235198" y="943428"/>
                <a:chExt cx="1748974" cy="1262744"/>
              </a:xfrm>
            </p:grpSpPr>
            <p:sp>
              <p:nvSpPr>
                <p:cNvPr id="32" name="Rectangle 34">
                  <a:extLst>
                    <a:ext uri="{FF2B5EF4-FFF2-40B4-BE49-F238E27FC236}">
                      <a16:creationId xmlns:a16="http://schemas.microsoft.com/office/drawing/2014/main" id="{AFA440D4-8F8C-48AC-B3A8-9EE96229AC0A}"/>
                    </a:ext>
                  </a:extLst>
                </p:cNvPr>
                <p:cNvSpPr/>
                <p:nvPr/>
              </p:nvSpPr>
              <p:spPr>
                <a:xfrm>
                  <a:off x="2416629" y="943428"/>
                  <a:ext cx="1386114" cy="12627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5">
                  <a:extLst>
                    <a:ext uri="{FF2B5EF4-FFF2-40B4-BE49-F238E27FC236}">
                      <a16:creationId xmlns:a16="http://schemas.microsoft.com/office/drawing/2014/main" id="{76507815-2D66-4AE7-9810-F94D93B11B82}"/>
                    </a:ext>
                  </a:extLst>
                </p:cNvPr>
                <p:cNvSpPr/>
                <p:nvPr/>
              </p:nvSpPr>
              <p:spPr>
                <a:xfrm flipH="1">
                  <a:off x="2235199"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6">
                  <a:extLst>
                    <a:ext uri="{FF2B5EF4-FFF2-40B4-BE49-F238E27FC236}">
                      <a16:creationId xmlns:a16="http://schemas.microsoft.com/office/drawing/2014/main" id="{679E83ED-ED34-44B3-945C-D83BE85B865F}"/>
                    </a:ext>
                  </a:extLst>
                </p:cNvPr>
                <p:cNvSpPr/>
                <p:nvPr/>
              </p:nvSpPr>
              <p:spPr>
                <a:xfrm>
                  <a:off x="3802743"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7">
                  <a:extLst>
                    <a:ext uri="{FF2B5EF4-FFF2-40B4-BE49-F238E27FC236}">
                      <a16:creationId xmlns:a16="http://schemas.microsoft.com/office/drawing/2014/main" id="{12A0068B-F0C4-4525-92A5-DC27BE957242}"/>
                    </a:ext>
                  </a:extLst>
                </p:cNvPr>
                <p:cNvSpPr/>
                <p:nvPr/>
              </p:nvSpPr>
              <p:spPr>
                <a:xfrm flipV="1">
                  <a:off x="3802742" y="1988456"/>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8">
                  <a:extLst>
                    <a:ext uri="{FF2B5EF4-FFF2-40B4-BE49-F238E27FC236}">
                      <a16:creationId xmlns:a16="http://schemas.microsoft.com/office/drawing/2014/main" id="{C079ECB6-59F5-4E89-9C6D-B1419FABC82E}"/>
                    </a:ext>
                  </a:extLst>
                </p:cNvPr>
                <p:cNvSpPr/>
                <p:nvPr/>
              </p:nvSpPr>
              <p:spPr>
                <a:xfrm flipH="1" flipV="1">
                  <a:off x="2235198" y="1988454"/>
                  <a:ext cx="181428"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30">
              <a:extLst>
                <a:ext uri="{FF2B5EF4-FFF2-40B4-BE49-F238E27FC236}">
                  <a16:creationId xmlns:a16="http://schemas.microsoft.com/office/drawing/2014/main" id="{EB0007FE-F716-4575-9653-A29D3C5941AE}"/>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ما دور وسائل النقل والمواصلات في الصناعة؟</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547782"/>
            <a:chOff x="338813" y="22303"/>
            <a:chExt cx="8201466" cy="1547782"/>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547782"/>
              <a:chOff x="2350491" y="22303"/>
              <a:chExt cx="6189788" cy="1547782"/>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1404555"/>
                <a:chOff x="5162561" y="1484950"/>
                <a:chExt cx="5116090" cy="1404555"/>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1077218"/>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a:t>
                  </a:r>
                </a:p>
                <a:p>
                  <a:pPr algn="r"/>
                  <a:endParaRPr lang="en-US" sz="3200" dirty="0">
                    <a:latin typeface="Century Gothic" panose="020B0502020202020204" pitchFamily="34" charset="0"/>
                  </a:endParaRP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53828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14:presetBounceEnd="41000">
                                      <p:stCondLst>
                                        <p:cond delay="0"/>
                                      </p:stCondLst>
                                      <p:childTnLst>
                                        <p:animMotion origin="layout" path="M -2.08333E-7 3.33333E-6 L 0.47135 3.33333E-6 " pathEditMode="relative" rAng="0" ptsTypes="AA" p14:bounceEnd="41000">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5E1F8366-66BB-4DE3-83B0-2B1C1E7E1C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FF3E441E-9D63-4ECB-B428-AA62BCC9167C}"/>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B560C8DA-E8D7-491D-ADD2-C86D4D99AFBA}"/>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3462CA7C-0DC7-4F8A-B454-6245423604AA}"/>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A6E1A2A4-6DEA-419E-AA2D-25BF26D52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مصادر الطاقة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Rectangle 22">
            <a:extLst>
              <a:ext uri="{FF2B5EF4-FFF2-40B4-BE49-F238E27FC236}">
                <a16:creationId xmlns:a16="http://schemas.microsoft.com/office/drawing/2014/main" id="{DE0CE09C-6CC5-403C-90B2-EF8CF0115BCA}"/>
              </a:ext>
            </a:extLst>
          </p:cNvPr>
          <p:cNvSpPr/>
          <p:nvPr/>
        </p:nvSpPr>
        <p:spPr>
          <a:xfrm>
            <a:off x="248289" y="4255087"/>
            <a:ext cx="9245600" cy="827314"/>
          </a:xfrm>
          <a:prstGeom prst="rect">
            <a:avLst/>
          </a:prstGeom>
          <a:gradFill flip="none" rotWithShape="1">
            <a:gsLst>
              <a:gs pos="0">
                <a:schemeClr val="bg1">
                  <a:lumMod val="50000"/>
                </a:schemeClr>
              </a:gs>
              <a:gs pos="79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102003" y="380514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7">
            <a:extLst>
              <a:ext uri="{FF2B5EF4-FFF2-40B4-BE49-F238E27FC236}">
                <a16:creationId xmlns:a16="http://schemas.microsoft.com/office/drawing/2014/main" id="{BDBBAA32-B317-4045-894A-A410FA2B857C}"/>
              </a:ext>
            </a:extLst>
          </p:cNvPr>
          <p:cNvSpPr txBox="1"/>
          <p:nvPr/>
        </p:nvSpPr>
        <p:spPr>
          <a:xfrm>
            <a:off x="2903784" y="4457318"/>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رأس المال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8">
            <a:extLst>
              <a:ext uri="{FF2B5EF4-FFF2-40B4-BE49-F238E27FC236}">
                <a16:creationId xmlns:a16="http://schemas.microsoft.com/office/drawing/2014/main" id="{173475C6-BA7E-4216-8490-91E1532B12AD}"/>
              </a:ext>
            </a:extLst>
          </p:cNvPr>
          <p:cNvGrpSpPr/>
          <p:nvPr/>
        </p:nvGrpSpPr>
        <p:grpSpPr>
          <a:xfrm>
            <a:off x="1103405" y="4037372"/>
            <a:ext cx="1748974" cy="1262744"/>
            <a:chOff x="8011888" y="943428"/>
            <a:chExt cx="1748974" cy="1262744"/>
          </a:xfrm>
        </p:grpSpPr>
        <p:grpSp>
          <p:nvGrpSpPr>
            <p:cNvPr id="27" name="Group 29">
              <a:extLst>
                <a:ext uri="{FF2B5EF4-FFF2-40B4-BE49-F238E27FC236}">
                  <a16:creationId xmlns:a16="http://schemas.microsoft.com/office/drawing/2014/main" id="{D614CFCB-CD6E-4B33-8535-9246243D8624}"/>
                </a:ext>
              </a:extLst>
            </p:cNvPr>
            <p:cNvGrpSpPr/>
            <p:nvPr/>
          </p:nvGrpSpPr>
          <p:grpSpPr>
            <a:xfrm>
              <a:off x="8011888" y="943428"/>
              <a:ext cx="1748974" cy="1262744"/>
              <a:chOff x="2235198" y="943428"/>
              <a:chExt cx="1748974" cy="1262744"/>
            </a:xfrm>
          </p:grpSpPr>
          <p:sp>
            <p:nvSpPr>
              <p:cNvPr id="29" name="Oval 31">
                <a:extLst>
                  <a:ext uri="{FF2B5EF4-FFF2-40B4-BE49-F238E27FC236}">
                    <a16:creationId xmlns:a16="http://schemas.microsoft.com/office/drawing/2014/main" id="{E78DF212-A7FF-4821-AB0C-2AA855B56875}"/>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2">
                <a:extLst>
                  <a:ext uri="{FF2B5EF4-FFF2-40B4-BE49-F238E27FC236}">
                    <a16:creationId xmlns:a16="http://schemas.microsoft.com/office/drawing/2014/main" id="{4290868C-D58C-4CFA-B7C1-99F1EA447A3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3">
                <a:extLst>
                  <a:ext uri="{FF2B5EF4-FFF2-40B4-BE49-F238E27FC236}">
                    <a16:creationId xmlns:a16="http://schemas.microsoft.com/office/drawing/2014/main" id="{1E58BA8A-1E23-462F-A081-9D6BC261483E}"/>
                  </a:ext>
                </a:extLst>
              </p:cNvPr>
              <p:cNvGrpSpPr/>
              <p:nvPr/>
            </p:nvGrpSpPr>
            <p:grpSpPr>
              <a:xfrm>
                <a:off x="2235198" y="943428"/>
                <a:ext cx="1748974" cy="1262744"/>
                <a:chOff x="2235198" y="943428"/>
                <a:chExt cx="1748974" cy="1262744"/>
              </a:xfrm>
            </p:grpSpPr>
            <p:sp>
              <p:nvSpPr>
                <p:cNvPr id="32" name="Rectangle 34">
                  <a:extLst>
                    <a:ext uri="{FF2B5EF4-FFF2-40B4-BE49-F238E27FC236}">
                      <a16:creationId xmlns:a16="http://schemas.microsoft.com/office/drawing/2014/main" id="{AFA440D4-8F8C-48AC-B3A8-9EE96229AC0A}"/>
                    </a:ext>
                  </a:extLst>
                </p:cNvPr>
                <p:cNvSpPr/>
                <p:nvPr/>
              </p:nvSpPr>
              <p:spPr>
                <a:xfrm>
                  <a:off x="2416629" y="943428"/>
                  <a:ext cx="1386114" cy="12627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5">
                  <a:extLst>
                    <a:ext uri="{FF2B5EF4-FFF2-40B4-BE49-F238E27FC236}">
                      <a16:creationId xmlns:a16="http://schemas.microsoft.com/office/drawing/2014/main" id="{76507815-2D66-4AE7-9810-F94D93B11B82}"/>
                    </a:ext>
                  </a:extLst>
                </p:cNvPr>
                <p:cNvSpPr/>
                <p:nvPr/>
              </p:nvSpPr>
              <p:spPr>
                <a:xfrm flipH="1">
                  <a:off x="2235199"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6">
                  <a:extLst>
                    <a:ext uri="{FF2B5EF4-FFF2-40B4-BE49-F238E27FC236}">
                      <a16:creationId xmlns:a16="http://schemas.microsoft.com/office/drawing/2014/main" id="{679E83ED-ED34-44B3-945C-D83BE85B865F}"/>
                    </a:ext>
                  </a:extLst>
                </p:cNvPr>
                <p:cNvSpPr/>
                <p:nvPr/>
              </p:nvSpPr>
              <p:spPr>
                <a:xfrm>
                  <a:off x="3802743"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7">
                  <a:extLst>
                    <a:ext uri="{FF2B5EF4-FFF2-40B4-BE49-F238E27FC236}">
                      <a16:creationId xmlns:a16="http://schemas.microsoft.com/office/drawing/2014/main" id="{12A0068B-F0C4-4525-92A5-DC27BE957242}"/>
                    </a:ext>
                  </a:extLst>
                </p:cNvPr>
                <p:cNvSpPr/>
                <p:nvPr/>
              </p:nvSpPr>
              <p:spPr>
                <a:xfrm flipV="1">
                  <a:off x="3802742" y="1988456"/>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8">
                  <a:extLst>
                    <a:ext uri="{FF2B5EF4-FFF2-40B4-BE49-F238E27FC236}">
                      <a16:creationId xmlns:a16="http://schemas.microsoft.com/office/drawing/2014/main" id="{C079ECB6-59F5-4E89-9C6D-B1419FABC82E}"/>
                    </a:ext>
                  </a:extLst>
                </p:cNvPr>
                <p:cNvSpPr/>
                <p:nvPr/>
              </p:nvSpPr>
              <p:spPr>
                <a:xfrm flipH="1" flipV="1">
                  <a:off x="2235198" y="1988454"/>
                  <a:ext cx="181428"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30">
              <a:extLst>
                <a:ext uri="{FF2B5EF4-FFF2-40B4-BE49-F238E27FC236}">
                  <a16:creationId xmlns:a16="http://schemas.microsoft.com/office/drawing/2014/main" id="{EB0007FE-F716-4575-9653-A29D3C5941AE}"/>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2812618" y="5871068"/>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المواد الخام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3</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ما أبرز ثلاثة مُقَوِّمات للصناعة متوافرة في المملكة العربية السعودية؟</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547782"/>
            <a:chOff x="338813" y="22303"/>
            <a:chExt cx="8201466" cy="1547782"/>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547782"/>
              <a:chOff x="2350491" y="22303"/>
              <a:chExt cx="6189788" cy="1547782"/>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1404555"/>
                <a:chOff x="5162561" y="1484950"/>
                <a:chExt cx="5116090" cy="1404555"/>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1077218"/>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a:t>
                  </a:r>
                </a:p>
                <a:p>
                  <a:pPr algn="r"/>
                  <a:endParaRPr lang="en-US" sz="3200" dirty="0">
                    <a:latin typeface="Century Gothic" panose="020B0502020202020204" pitchFamily="34" charset="0"/>
                  </a:endParaRP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69061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14:presetBounceEnd="41000">
                                      <p:stCondLst>
                                        <p:cond delay="0"/>
                                      </p:stCondLst>
                                      <p:childTnLst>
                                        <p:animMotion origin="layout" path="M -2.08333E-7 3.33333E-6 L 0.47135 3.33333E-6 " pathEditMode="relative" rAng="0" ptsTypes="AA" p14:bounceEnd="41000">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stCondLst>
                                        <p:cond delay="0"/>
                                      </p:stCondLst>
                                      <p:childTnLst>
                                        <p:animMotion origin="layout" path="M -2.08333E-6 2.96296E-6 L -0.47344 2.96296E-6 " pathEditMode="relative" rAng="0" ptsTypes="AA">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9248193" y="4953979"/>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5738082" y="1929745"/>
            <a:ext cx="3300561"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الصناعات:</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501952" y="1960906"/>
            <a:ext cx="5709223" cy="707886"/>
          </a:xfrm>
          <a:prstGeom prst="rect">
            <a:avLst/>
          </a:prstGeom>
          <a:noFill/>
        </p:spPr>
        <p:txBody>
          <a:bodyPr wrap="square" rtlCol="0">
            <a:spAutoFit/>
          </a:bodyPr>
          <a:lstStyle/>
          <a:p>
            <a:pPr algn="r"/>
            <a:r>
              <a:rPr lang="ar-SY" sz="2000" dirty="0">
                <a:latin typeface="Century Gothic" panose="020B0502020202020204" pitchFamily="34" charset="0"/>
              </a:rPr>
              <a:t>يُصنَّف الإنتاج الصناعي إلى وحدتين رئيستين، هما:</a:t>
            </a:r>
          </a:p>
          <a:p>
            <a:pPr algn="r"/>
            <a:r>
              <a:rPr lang="ar-SY" sz="2000" dirty="0">
                <a:latin typeface="Century Gothic" panose="020B0502020202020204" pitchFamily="34" charset="0"/>
              </a:rPr>
              <a:t>الصناعات الأساسية، والصناعات التحويلية</a:t>
            </a:r>
          </a:p>
        </p:txBody>
      </p:sp>
      <p:sp>
        <p:nvSpPr>
          <p:cNvPr id="20" name="TextBox 19">
            <a:extLst>
              <a:ext uri="{FF2B5EF4-FFF2-40B4-BE49-F238E27FC236}">
                <a16:creationId xmlns:a16="http://schemas.microsoft.com/office/drawing/2014/main" id="{C72BD120-1237-412F-B5C8-FD3E5C55624C}"/>
              </a:ext>
            </a:extLst>
          </p:cNvPr>
          <p:cNvSpPr txBox="1"/>
          <p:nvPr/>
        </p:nvSpPr>
        <p:spPr>
          <a:xfrm>
            <a:off x="5955146" y="3673683"/>
            <a:ext cx="3085511"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الصناعات الأساسية::</a:t>
            </a:r>
            <a:endParaRPr lang="en-US"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519619" y="3401310"/>
            <a:ext cx="5617646" cy="1323439"/>
          </a:xfrm>
          <a:prstGeom prst="rect">
            <a:avLst/>
          </a:prstGeom>
          <a:noFill/>
        </p:spPr>
        <p:txBody>
          <a:bodyPr wrap="square" rtlCol="0">
            <a:spAutoFit/>
          </a:bodyPr>
          <a:lstStyle/>
          <a:p>
            <a:pPr algn="r"/>
            <a:r>
              <a:rPr lang="ar-SY" sz="2000" dirty="0">
                <a:latin typeface="Century Gothic" panose="020B0502020202020204" pitchFamily="34" charset="0"/>
              </a:rPr>
              <a:t>تعتمد في معظمها على النفط، مثل: الصناعات البتروكيماوية، وتكرير النفط، وتعد هاتان الصناعتان بمنزلة العمود الفقري للصناعات السعودية، إضافةً إلى الصناعات البلاستيكية والصناعات المعدنية ومواد البناء</a:t>
            </a:r>
            <a:endParaRPr lang="en-US" sz="2000"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5738082" y="5257496"/>
            <a:ext cx="3218585"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الصناعات التحويلية::</a:t>
            </a:r>
            <a:endParaRPr lang="en-US"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270397" y="5090874"/>
            <a:ext cx="5936343" cy="1015663"/>
          </a:xfrm>
          <a:prstGeom prst="rect">
            <a:avLst/>
          </a:prstGeom>
          <a:noFill/>
        </p:spPr>
        <p:txBody>
          <a:bodyPr wrap="square" rtlCol="0">
            <a:spAutoFit/>
          </a:bodyPr>
          <a:lstStyle/>
          <a:p>
            <a:pPr algn="r"/>
            <a:r>
              <a:rPr lang="ar-SY" sz="2000" dirty="0">
                <a:latin typeface="Century Gothic" panose="020B0502020202020204" pitchFamily="34" charset="0"/>
              </a:rPr>
              <a:t>تتكون من صناعات متنوعة، مثل: صناعة المواد الغذائية، ومواد البناء، والمنسوجات والملابس، والصناعات الورقية، والصناعات الخشبية، وغيرها</a:t>
            </a:r>
            <a:endParaRPr lang="en-US" sz="2000"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221254" y="2285437"/>
            <a:ext cx="2735415"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221254" y="4002187"/>
            <a:ext cx="2735413"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305550" y="5627589"/>
            <a:ext cx="2498149"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878082" y="2976607"/>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9248193" y="1277793"/>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26377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مجموعة 83"/>
          <p:cNvGrpSpPr/>
          <p:nvPr/>
        </p:nvGrpSpPr>
        <p:grpSpPr>
          <a:xfrm>
            <a:off x="338813" y="22303"/>
            <a:ext cx="8201466" cy="1547782"/>
            <a:chOff x="338813" y="22303"/>
            <a:chExt cx="8201466" cy="1547782"/>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547782"/>
              <a:chOff x="2350491" y="22303"/>
              <a:chExt cx="6189788" cy="1547782"/>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1404555"/>
                <a:chOff x="5162561" y="1484950"/>
                <a:chExt cx="5116090" cy="1404555"/>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التاسع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1077218"/>
                </a:xfrm>
                <a:prstGeom prst="rect">
                  <a:avLst/>
                </a:prstGeom>
                <a:noFill/>
              </p:spPr>
              <p:txBody>
                <a:bodyPr wrap="square" rtlCol="0">
                  <a:spAutoFit/>
                </a:bodyPr>
                <a:lstStyle/>
                <a:p>
                  <a:pPr algn="r"/>
                  <a:r>
                    <a:rPr lang="ar-SY" sz="3200" dirty="0">
                      <a:latin typeface="Century Gothic" panose="020B0502020202020204" pitchFamily="34" charset="0"/>
                    </a:rPr>
                    <a:t>الصناعة والتجارة</a:t>
                  </a:r>
                </a:p>
                <a:p>
                  <a:pPr algn="r"/>
                  <a:endParaRPr lang="en-US" sz="3200" dirty="0">
                    <a:latin typeface="Century Gothic" panose="020B0502020202020204" pitchFamily="34" charset="0"/>
                  </a:endParaRP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26">
            <a:extLst>
              <a:ext uri="{FF2B5EF4-FFF2-40B4-BE49-F238E27FC236}">
                <a16:creationId xmlns:a16="http://schemas.microsoft.com/office/drawing/2014/main" id="{2AC1D5D3-5F91-471B-8D64-41C3AFEB8EA0}"/>
              </a:ext>
            </a:extLst>
          </p:cNvPr>
          <p:cNvGrpSpPr/>
          <p:nvPr/>
        </p:nvGrpSpPr>
        <p:grpSpPr>
          <a:xfrm>
            <a:off x="1548975" y="1636495"/>
            <a:ext cx="3896409" cy="4725526"/>
            <a:chOff x="7749851" y="1424779"/>
            <a:chExt cx="2395978" cy="2905820"/>
          </a:xfrm>
        </p:grpSpPr>
        <p:grpSp>
          <p:nvGrpSpPr>
            <p:cNvPr id="51"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54"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12">
              <a:extLst>
                <a:ext uri="{FF2B5EF4-FFF2-40B4-BE49-F238E27FC236}">
                  <a16:creationId xmlns:a16="http://schemas.microsoft.com/office/drawing/2014/main" id="{039FBA9A-A698-4B3C-979A-FA7C649AAE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502" y="2746906"/>
              <a:ext cx="1941686" cy="1358816"/>
            </a:xfrm>
            <a:prstGeom prst="rect">
              <a:avLst/>
            </a:prstGeom>
          </p:spPr>
        </p:pic>
        <p:sp>
          <p:nvSpPr>
            <p:cNvPr id="53" name="TextBox 21">
              <a:extLst>
                <a:ext uri="{FF2B5EF4-FFF2-40B4-BE49-F238E27FC236}">
                  <a16:creationId xmlns:a16="http://schemas.microsoft.com/office/drawing/2014/main" id="{3FFEC7E5-9AAA-420D-9D59-9AD5230E6B3C}"/>
                </a:ext>
              </a:extLst>
            </p:cNvPr>
            <p:cNvSpPr txBox="1"/>
            <p:nvPr/>
          </p:nvSpPr>
          <p:spPr>
            <a:xfrm>
              <a:off x="7786860" y="1705667"/>
              <a:ext cx="2358969" cy="359590"/>
            </a:xfrm>
            <a:prstGeom prst="rect">
              <a:avLst/>
            </a:prstGeom>
            <a:noFill/>
          </p:spPr>
          <p:txBody>
            <a:bodyPr wrap="square" rtlCol="0">
              <a:spAutoFit/>
            </a:bodyPr>
            <a:lstStyle/>
            <a:p>
              <a:pPr algn="ctr"/>
              <a:r>
                <a:rPr lang="ar-SY" sz="3200" b="1" dirty="0">
                  <a:solidFill>
                    <a:srgbClr val="FF0000"/>
                  </a:solidFill>
                  <a:latin typeface="Helvetica" panose="020B0604020202020204" pitchFamily="34" charset="0"/>
                </a:rPr>
                <a:t>أحد مصانع الحديد بالدمام</a:t>
              </a:r>
            </a:p>
          </p:txBody>
        </p:sp>
      </p:grpSp>
      <p:grpSp>
        <p:nvGrpSpPr>
          <p:cNvPr id="56" name="Group 26">
            <a:extLst>
              <a:ext uri="{FF2B5EF4-FFF2-40B4-BE49-F238E27FC236}">
                <a16:creationId xmlns:a16="http://schemas.microsoft.com/office/drawing/2014/main" id="{2AC1D5D3-5F91-471B-8D64-41C3AFEB8EA0}"/>
              </a:ext>
            </a:extLst>
          </p:cNvPr>
          <p:cNvGrpSpPr/>
          <p:nvPr/>
        </p:nvGrpSpPr>
        <p:grpSpPr>
          <a:xfrm>
            <a:off x="6830835" y="1632781"/>
            <a:ext cx="3896409" cy="4725526"/>
            <a:chOff x="7749851" y="1424779"/>
            <a:chExt cx="2395978" cy="2905820"/>
          </a:xfrm>
        </p:grpSpPr>
        <p:grpSp>
          <p:nvGrpSpPr>
            <p:cNvPr id="57"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60"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 name="Picture 12">
              <a:extLst>
                <a:ext uri="{FF2B5EF4-FFF2-40B4-BE49-F238E27FC236}">
                  <a16:creationId xmlns:a16="http://schemas.microsoft.com/office/drawing/2014/main" id="{039FBA9A-A698-4B3C-979A-FA7C649AAE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502" y="2719478"/>
              <a:ext cx="1941686" cy="1358816"/>
            </a:xfrm>
            <a:prstGeom prst="rect">
              <a:avLst/>
            </a:prstGeom>
          </p:spPr>
        </p:pic>
        <p:sp>
          <p:nvSpPr>
            <p:cNvPr id="59" name="TextBox 21">
              <a:extLst>
                <a:ext uri="{FF2B5EF4-FFF2-40B4-BE49-F238E27FC236}">
                  <a16:creationId xmlns:a16="http://schemas.microsoft.com/office/drawing/2014/main" id="{3FFEC7E5-9AAA-420D-9D59-9AD5230E6B3C}"/>
                </a:ext>
              </a:extLst>
            </p:cNvPr>
            <p:cNvSpPr txBox="1"/>
            <p:nvPr/>
          </p:nvSpPr>
          <p:spPr>
            <a:xfrm>
              <a:off x="7786860" y="1705667"/>
              <a:ext cx="2358969" cy="321738"/>
            </a:xfrm>
            <a:prstGeom prst="rect">
              <a:avLst/>
            </a:prstGeom>
            <a:noFill/>
          </p:spPr>
          <p:txBody>
            <a:bodyPr wrap="square" rtlCol="0">
              <a:spAutoFit/>
            </a:bodyPr>
            <a:lstStyle/>
            <a:p>
              <a:pPr algn="ctr"/>
              <a:r>
                <a:rPr lang="ar-SY" sz="2800" b="1" dirty="0">
                  <a:solidFill>
                    <a:srgbClr val="FF0000"/>
                  </a:solidFill>
                  <a:latin typeface="Helvetica" panose="020B0604020202020204" pitchFamily="34" charset="0"/>
                </a:rPr>
                <a:t>أحد مصانع تكرير النفط</a:t>
              </a:r>
            </a:p>
          </p:txBody>
        </p:sp>
      </p:grpSp>
    </p:spTree>
    <p:extLst>
      <p:ext uri="{BB962C8B-B14F-4D97-AF65-F5344CB8AC3E}">
        <p14:creationId xmlns:p14="http://schemas.microsoft.com/office/powerpoint/2010/main" val="217388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38000" fill="hold" nodeType="clickEffect" p14:presetBounceEnd="53000">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14:bounceEnd="53000">
                                          <p:cBhvr additive="base">
                                            <p:cTn id="13" dur="1000" fill="hold"/>
                                            <p:tgtEl>
                                              <p:spTgt spid="50"/>
                                            </p:tgtEl>
                                            <p:attrNameLst>
                                              <p:attrName>ppt_x</p:attrName>
                                            </p:attrNameLst>
                                          </p:cBhvr>
                                          <p:tavLst>
                                            <p:tav tm="0">
                                              <p:val>
                                                <p:strVal val="#ppt_x"/>
                                              </p:val>
                                            </p:tav>
                                            <p:tav tm="100000">
                                              <p:val>
                                                <p:strVal val="#ppt_x"/>
                                              </p:val>
                                            </p:tav>
                                          </p:tavLst>
                                        </p:anim>
                                        <p:anim calcmode="lin" valueType="num" p14:bounceEnd="53000">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14:presetBounceEnd="53000">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14:bounceEnd="53000">
                                          <p:cBhvr additive="base">
                                            <p:cTn id="19" dur="1000" fill="hold"/>
                                            <p:tgtEl>
                                              <p:spTgt spid="56"/>
                                            </p:tgtEl>
                                            <p:attrNameLst>
                                              <p:attrName>ppt_x</p:attrName>
                                            </p:attrNameLst>
                                          </p:cBhvr>
                                          <p:tavLst>
                                            <p:tav tm="0">
                                              <p:val>
                                                <p:strVal val="#ppt_x"/>
                                              </p:val>
                                            </p:tav>
                                            <p:tav tm="100000">
                                              <p:val>
                                                <p:strVal val="#ppt_x"/>
                                              </p:val>
                                            </p:tav>
                                          </p:tavLst>
                                        </p:anim>
                                        <p:anim calcmode="lin" valueType="num" p14:bounceEnd="53000">
                                          <p:cBhvr additive="base">
                                            <p:cTn id="20" dur="10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3800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000" fill="hold"/>
                                            <p:tgtEl>
                                              <p:spTgt spid="50"/>
                                            </p:tgtEl>
                                            <p:attrNameLst>
                                              <p:attrName>ppt_x</p:attrName>
                                            </p:attrNameLst>
                                          </p:cBhvr>
                                          <p:tavLst>
                                            <p:tav tm="0">
                                              <p:val>
                                                <p:strVal val="#ppt_x"/>
                                              </p:val>
                                            </p:tav>
                                            <p:tav tm="100000">
                                              <p:val>
                                                <p:strVal val="#ppt_x"/>
                                              </p:val>
                                            </p:tav>
                                          </p:tavLst>
                                        </p:anim>
                                        <p:anim calcmode="lin" valueType="num">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ppt_x"/>
                                              </p:val>
                                            </p:tav>
                                            <p:tav tm="100000">
                                              <p:val>
                                                <p:strVal val="#ppt_x"/>
                                              </p:val>
                                            </p:tav>
                                          </p:tavLst>
                                        </p:anim>
                                        <p:anim calcmode="lin" valueType="num">
                                          <p:cBhvr additive="base">
                                            <p:cTn id="20" dur="10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773</Words>
  <Application>Microsoft Office PowerPoint</Application>
  <PresentationFormat>شاشة عريضة</PresentationFormat>
  <Paragraphs>197</Paragraphs>
  <Slides>18</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18</vt:i4>
      </vt:variant>
    </vt:vector>
  </HeadingPairs>
  <TitlesOfParts>
    <vt:vector size="29" baseType="lpstr">
      <vt:lpstr>MS UI Gothic</vt:lpstr>
      <vt:lpstr>Arial</vt:lpstr>
      <vt:lpstr>Calibri</vt:lpstr>
      <vt:lpstr>Calibri Light</vt:lpstr>
      <vt:lpstr>Century Gothic</vt:lpstr>
      <vt:lpstr>Cooper Black</vt:lpstr>
      <vt:lpstr>Gill Sans MT</vt:lpstr>
      <vt:lpstr>Helvetica</vt:lpstr>
      <vt:lpstr>Open Sans</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471</cp:revision>
  <dcterms:created xsi:type="dcterms:W3CDTF">2020-11-11T11:02:52Z</dcterms:created>
  <dcterms:modified xsi:type="dcterms:W3CDTF">2021-01-24T23:13:50Z</dcterms:modified>
</cp:coreProperties>
</file>