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287" r:id="rId2"/>
    <p:sldId id="289" r:id="rId3"/>
    <p:sldId id="316" r:id="rId4"/>
    <p:sldId id="317" r:id="rId5"/>
    <p:sldId id="318" r:id="rId6"/>
    <p:sldId id="319" r:id="rId7"/>
    <p:sldId id="320" r:id="rId8"/>
    <p:sldId id="321" r:id="rId9"/>
    <p:sldId id="322" r:id="rId10"/>
    <p:sldId id="323" r:id="rId11"/>
    <p:sldId id="325" r:id="rId12"/>
    <p:sldId id="326" r:id="rId13"/>
    <p:sldId id="327" r:id="rId14"/>
    <p:sldId id="328" r:id="rId15"/>
    <p:sldId id="329" r:id="rId16"/>
    <p:sldId id="331" r:id="rId17"/>
    <p:sldId id="333" r:id="rId18"/>
    <p:sldId id="334" r:id="rId19"/>
    <p:sldId id="335" r:id="rId20"/>
    <p:sldId id="336" r:id="rId21"/>
    <p:sldId id="337" r:id="rId22"/>
    <p:sldId id="338" r:id="rId23"/>
    <p:sldId id="339" r:id="rId24"/>
    <p:sldId id="340" r:id="rId25"/>
    <p:sldId id="341" r:id="rId26"/>
    <p:sldId id="343" r:id="rId27"/>
    <p:sldId id="342" r:id="rId28"/>
  </p:sldIdLst>
  <p:sldSz cx="9144000" cy="5143500" type="screen16x9"/>
  <p:notesSz cx="6858000" cy="9144000"/>
  <p:defaultTextStyle>
    <a:defPPr>
      <a:defRPr lang="ar-EG"/>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os="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80"/>
    <a:srgbClr val="00359E"/>
    <a:srgbClr val="002D86"/>
    <a:srgbClr val="660033"/>
    <a:srgbClr val="C8E5EE"/>
    <a:srgbClr val="D3EAF1"/>
    <a:srgbClr val="B9FFFF"/>
    <a:srgbClr val="BDFFFF"/>
    <a:srgbClr val="D1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نمط فاتح 3 - تميي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32" autoAdjust="0"/>
    <p:restoredTop sz="95196" autoAdjust="0"/>
  </p:normalViewPr>
  <p:slideViewPr>
    <p:cSldViewPr>
      <p:cViewPr varScale="1">
        <p:scale>
          <a:sx n="82" d="100"/>
          <a:sy n="82" d="100"/>
        </p:scale>
        <p:origin x="96" y="174"/>
      </p:cViewPr>
      <p:guideLst>
        <p:guide orient="horz"/>
        <p:guide pos="2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DD64BA1-1A93-49D4-84F0-0668FA53020E}" type="datetimeFigureOut">
              <a:rPr lang="ar-SA" smtClean="0"/>
              <a:t>03/04/1442</a:t>
            </a:fld>
            <a:endParaRPr lang="ar-SA"/>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110308F-7159-4B1E-8D2D-84DD8696EF7B}" type="slidenum">
              <a:rPr lang="ar-SA" smtClean="0"/>
              <a:t>‹#›</a:t>
            </a:fld>
            <a:endParaRPr lang="ar-SA"/>
          </a:p>
        </p:txBody>
      </p:sp>
    </p:spTree>
    <p:extLst>
      <p:ext uri="{BB962C8B-B14F-4D97-AF65-F5344CB8AC3E}">
        <p14:creationId xmlns:p14="http://schemas.microsoft.com/office/powerpoint/2010/main" val="148153696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110308F-7159-4B1E-8D2D-84DD8696EF7B}" type="slidenum">
              <a:rPr lang="ar-SA" smtClean="0"/>
              <a:t>12</a:t>
            </a:fld>
            <a:endParaRPr lang="ar-SA"/>
          </a:p>
        </p:txBody>
      </p:sp>
    </p:spTree>
    <p:extLst>
      <p:ext uri="{BB962C8B-B14F-4D97-AF65-F5344CB8AC3E}">
        <p14:creationId xmlns:p14="http://schemas.microsoft.com/office/powerpoint/2010/main" val="1165882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ar-EG"/>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75933769-AEAF-478F-9017-0F6E4C659A33}" type="datetimeFigureOut">
              <a:rPr lang="ar-EG"/>
              <a:pPr>
                <a:defRPr/>
              </a:pPr>
              <a:t>03/04/1442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5E83958E-9084-43CF-8142-7820D3DB1822}"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0008 - نملة.wav"/>
          </p:stSnd>
        </p:sndAc>
      </p:transition>
    </mc:Choice>
    <mc:Fallback xmlns="">
      <p:transition spd="slow">
        <p:fade/>
        <p:sndAc>
          <p:stSnd>
            <p:snd r:embed="rId3" name="0008 - نملة.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784A01D8-E041-443A-A80C-CA4C49A77CF8}" type="datetimeFigureOut">
              <a:rPr lang="ar-EG"/>
              <a:pPr>
                <a:defRPr/>
              </a:pPr>
              <a:t>03/04/1442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8F8CE97F-CC92-4F20-B7E1-70E6038BBD75}"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0008 - نملة.wav"/>
          </p:stSnd>
        </p:sndAc>
      </p:transition>
    </mc:Choice>
    <mc:Fallback xmlns="">
      <p:transition spd="slow">
        <p:fade/>
        <p:sndAc>
          <p:stSnd>
            <p:snd r:embed="rId3" name="0008 - نملة.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95E28556-AA29-4013-96C7-9022A9992B5F}" type="datetimeFigureOut">
              <a:rPr lang="ar-EG"/>
              <a:pPr>
                <a:defRPr/>
              </a:pPr>
              <a:t>03/04/1442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ADCA3F1A-479F-4DDE-AF5A-DF662DB3AE17}"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0008 - نملة.wav"/>
          </p:stSnd>
        </p:sndAc>
      </p:transition>
    </mc:Choice>
    <mc:Fallback xmlns="">
      <p:transition spd="slow">
        <p:fade/>
        <p:sndAc>
          <p:stSnd>
            <p:snd r:embed="rId3" name="0008 - نملة.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81ED618B-3311-4A68-B38A-1740E7B6F7BD}" type="datetimeFigureOut">
              <a:rPr lang="ar-EG"/>
              <a:pPr>
                <a:defRPr/>
              </a:pPr>
              <a:t>03/04/1442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3FFFD1E-2B16-4E97-9E70-0F989CCB4077}"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0008 - نملة.wav"/>
          </p:stSnd>
        </p:sndAc>
      </p:transition>
    </mc:Choice>
    <mc:Fallback xmlns="">
      <p:transition spd="slow">
        <p:fade/>
        <p:sndAc>
          <p:stSnd>
            <p:snd r:embed="rId3" name="0008 - نملة.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E4BF36A-75F3-4E9C-AE7D-8AF57C817FE7}" type="datetimeFigureOut">
              <a:rPr lang="ar-EG"/>
              <a:pPr>
                <a:defRPr/>
              </a:pPr>
              <a:t>03/04/1442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22525E8-66CA-4D95-BB86-B4B3665D0577}"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0008 - نملة.wav"/>
          </p:stSnd>
        </p:sndAc>
      </p:transition>
    </mc:Choice>
    <mc:Fallback xmlns="">
      <p:transition spd="slow">
        <p:fade/>
        <p:sndAc>
          <p:stSnd>
            <p:snd r:embed="rId3" name="0008 - نملة.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3"/>
          <p:cNvSpPr>
            <a:spLocks noGrp="1"/>
          </p:cNvSpPr>
          <p:nvPr>
            <p:ph type="dt" sz="half" idx="10"/>
          </p:nvPr>
        </p:nvSpPr>
        <p:spPr/>
        <p:txBody>
          <a:bodyPr/>
          <a:lstStyle>
            <a:lvl1pPr>
              <a:defRPr/>
            </a:lvl1pPr>
          </a:lstStyle>
          <a:p>
            <a:pPr>
              <a:defRPr/>
            </a:pPr>
            <a:fld id="{A443732C-BADA-4573-A3C5-E00BA0ABEEEB}" type="datetimeFigureOut">
              <a:rPr lang="ar-EG"/>
              <a:pPr>
                <a:defRPr/>
              </a:pPr>
              <a:t>03/04/1442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9A9A8EF3-FCA1-4896-A73D-534A4974A067}"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0008 - نملة.wav"/>
          </p:stSnd>
        </p:sndAc>
      </p:transition>
    </mc:Choice>
    <mc:Fallback xmlns="">
      <p:transition spd="slow">
        <p:fade/>
        <p:sndAc>
          <p:stSnd>
            <p:snd r:embed="rId3" name="0008 - نملة.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3"/>
          <p:cNvSpPr>
            <a:spLocks noGrp="1"/>
          </p:cNvSpPr>
          <p:nvPr>
            <p:ph type="dt" sz="half" idx="10"/>
          </p:nvPr>
        </p:nvSpPr>
        <p:spPr/>
        <p:txBody>
          <a:bodyPr/>
          <a:lstStyle>
            <a:lvl1pPr>
              <a:defRPr/>
            </a:lvl1pPr>
          </a:lstStyle>
          <a:p>
            <a:pPr>
              <a:defRPr/>
            </a:pPr>
            <a:fld id="{12BE4B9E-1F64-413B-A3D8-72EEB3A07E04}" type="datetimeFigureOut">
              <a:rPr lang="ar-EG"/>
              <a:pPr>
                <a:defRPr/>
              </a:pPr>
              <a:t>03/04/1442</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3B34EA27-1A56-469E-AA29-DB74684F6780}"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0008 - نملة.wav"/>
          </p:stSnd>
        </p:sndAc>
      </p:transition>
    </mc:Choice>
    <mc:Fallback xmlns="">
      <p:transition spd="slow">
        <p:fade/>
        <p:sndAc>
          <p:stSnd>
            <p:snd r:embed="rId3" name="0008 - نملة.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5C0F2272-D5AF-48B5-B359-5E4583945207}" type="datetimeFigureOut">
              <a:rPr lang="ar-EG"/>
              <a:pPr>
                <a:defRPr/>
              </a:pPr>
              <a:t>03/04/1442</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635E51D1-D631-4B8A-A4E7-A9B6E02A1345}"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0008 - نملة.wav"/>
          </p:stSnd>
        </p:sndAc>
      </p:transition>
    </mc:Choice>
    <mc:Fallback xmlns="">
      <p:transition spd="slow">
        <p:fade/>
        <p:sndAc>
          <p:stSnd>
            <p:snd r:embed="rId3" name="0008 - نملة.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73ED98-9EB3-4677-819F-FC9D29505D59}" type="datetimeFigureOut">
              <a:rPr lang="ar-EG"/>
              <a:pPr>
                <a:defRPr/>
              </a:pPr>
              <a:t>03/04/1442</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391316E1-DFC2-4DCA-8AD2-C0AD8403D9AF}"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0008 - نملة.wav"/>
          </p:stSnd>
        </p:sndAc>
      </p:transition>
    </mc:Choice>
    <mc:Fallback xmlns="">
      <p:transition spd="slow">
        <p:fade/>
        <p:sndAc>
          <p:stSnd>
            <p:snd r:embed="rId3" name="0008 - نملة.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44D61DA-3187-4EC1-9F86-803C85F7ED8D}" type="datetimeFigureOut">
              <a:rPr lang="ar-EG"/>
              <a:pPr>
                <a:defRPr/>
              </a:pPr>
              <a:t>03/04/1442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961DF79E-6583-419D-843A-F9C272738966}"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0008 - نملة.wav"/>
          </p:stSnd>
        </p:sndAc>
      </p:transition>
    </mc:Choice>
    <mc:Fallback xmlns="">
      <p:transition spd="slow">
        <p:fade/>
        <p:sndAc>
          <p:stSnd>
            <p:snd r:embed="rId3" name="0008 - نملة.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459581"/>
            <a:ext cx="5486400" cy="30861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93F368B-5D70-4017-9F5E-61C3AC846209}" type="datetimeFigureOut">
              <a:rPr lang="ar-EG"/>
              <a:pPr>
                <a:defRPr/>
              </a:pPr>
              <a:t>03/04/1442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CE79F275-317B-4389-84F3-CA70573889CF}"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0008 - نملة.wav"/>
          </p:stSnd>
        </p:sndAc>
      </p:transition>
    </mc:Choice>
    <mc:Fallback xmlns="">
      <p:transition spd="slow">
        <p:fade/>
        <p:sndAc>
          <p:stSnd>
            <p:snd r:embed="rId3" name="0008 - نملة.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4767263"/>
            <a:ext cx="2133600" cy="273844"/>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26490D0F-85CB-4D5D-8EC9-79340A652BDE}" type="datetimeFigureOut">
              <a:rPr lang="ar-EG"/>
              <a:pPr>
                <a:defRPr/>
              </a:pPr>
              <a:t>03/04/1442</a:t>
            </a:fld>
            <a:endParaRPr lang="ar-EG"/>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4767263"/>
            <a:ext cx="2133600" cy="273844"/>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31F3CFCA-A4B4-4302-9B72-BF9F2FC22BA9}" type="slidenum">
              <a:rPr lang="ar-EG"/>
              <a:pPr>
                <a:defRPr/>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sndAc>
          <p:stSnd>
            <p:snd r:embed="rId13" name="0008 - نملة.wav"/>
          </p:stSnd>
        </p:sndAc>
      </p:transition>
    </mc:Choice>
    <mc:Fallback xmlns="">
      <p:transition spd="slow">
        <p:fade/>
        <p:sndAc>
          <p:stSnd>
            <p:snd r:embed="rId15" name="0008 - نملة.wav"/>
          </p:stSnd>
        </p:sndAc>
      </p:transition>
    </mc:Fallback>
  </mc:AlternateConten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b="-4000"/>
          </a:stretch>
        </a:blipFill>
        <a:effectLst/>
      </p:bgPr>
    </p:bg>
    <p:spTree>
      <p:nvGrpSpPr>
        <p:cNvPr id="1" name=""/>
        <p:cNvGrpSpPr/>
        <p:nvPr/>
      </p:nvGrpSpPr>
      <p:grpSpPr>
        <a:xfrm>
          <a:off x="0" y="0"/>
          <a:ext cx="0" cy="0"/>
          <a:chOff x="0" y="0"/>
          <a:chExt cx="0" cy="0"/>
        </a:xfrm>
      </p:grpSpPr>
      <p:pic>
        <p:nvPicPr>
          <p:cNvPr id="10" name="صورة 9"/>
          <p:cNvPicPr>
            <a:picLocks noChangeAspect="1"/>
          </p:cNvPicPr>
          <p:nvPr/>
        </p:nvPicPr>
        <p:blipFill>
          <a:blip r:embed="rId4">
            <a:extLst>
              <a:ext uri="{BEBA8EAE-BF5A-486C-A8C5-ECC9F3942E4B}">
                <a14:imgProps xmlns:a14="http://schemas.microsoft.com/office/drawing/2010/main">
                  <a14:imgLayer r:embed="rId5">
                    <a14:imgEffect>
                      <a14:backgroundRemoval t="875" b="100000" l="0" r="100000"/>
                    </a14:imgEffect>
                  </a14:imgLayer>
                </a14:imgProps>
              </a:ext>
              <a:ext uri="{28A0092B-C50C-407E-A947-70E740481C1C}">
                <a14:useLocalDpi xmlns:a14="http://schemas.microsoft.com/office/drawing/2010/main" val="0"/>
              </a:ext>
            </a:extLst>
          </a:blip>
          <a:stretch>
            <a:fillRect/>
          </a:stretch>
        </p:blipFill>
        <p:spPr>
          <a:xfrm>
            <a:off x="-252536" y="465516"/>
            <a:ext cx="6768752" cy="4266474"/>
          </a:xfrm>
          <a:prstGeom prst="rect">
            <a:avLst/>
          </a:prstGeom>
        </p:spPr>
      </p:pic>
      <p:sp>
        <p:nvSpPr>
          <p:cNvPr id="11" name="TextBox 4"/>
          <p:cNvSpPr txBox="1"/>
          <p:nvPr/>
        </p:nvSpPr>
        <p:spPr bwMode="auto">
          <a:xfrm>
            <a:off x="-180528" y="3160153"/>
            <a:ext cx="6516944" cy="1015663"/>
          </a:xfrm>
          <a:prstGeom prst="rect">
            <a:avLst/>
          </a:prstGeom>
          <a:noFill/>
        </p:spPr>
        <p:txBody>
          <a:bodyPr rtlCol="1">
            <a:spAutoFit/>
          </a:bodyPr>
          <a:lstStyle/>
          <a:p>
            <a:pPr algn="ctr" fontAlgn="auto">
              <a:spcBef>
                <a:spcPts val="0"/>
              </a:spcBef>
              <a:spcAft>
                <a:spcPts val="0"/>
              </a:spcAft>
              <a:defRPr/>
            </a:pPr>
            <a:r>
              <a:rPr lang="ar-EG" sz="6000" b="1" dirty="0">
                <a:solidFill>
                  <a:srgbClr val="FFFF00"/>
                </a:solidFill>
                <a:effectLst>
                  <a:outerShdw blurRad="38100" dist="38100" dir="2700000" algn="tl">
                    <a:srgbClr val="000000">
                      <a:alpha val="43137"/>
                    </a:srgbClr>
                  </a:outerShdw>
                </a:effectLst>
              </a:rPr>
              <a:t>التقويم التجميعي 5 </a:t>
            </a:r>
            <a:endParaRPr lang="ar-EG" sz="6000" b="1" dirty="0">
              <a:ln w="18415" cmpd="sng">
                <a:solidFill>
                  <a:srgbClr val="FFFFFF"/>
                </a:solidFill>
                <a:prstDash val="solid"/>
              </a:ln>
              <a:solidFill>
                <a:srgbClr val="FFFF00"/>
              </a:solidFill>
              <a:effectLst>
                <a:outerShdw blurRad="38100" dist="38100" dir="2700000" algn="tl">
                  <a:srgbClr val="000000">
                    <a:alpha val="43137"/>
                  </a:srgbClr>
                </a:outerShdw>
              </a:effectLst>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6"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87624" y="555526"/>
            <a:ext cx="7429552" cy="589364"/>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dirty="0">
                <a:solidFill>
                  <a:srgbClr val="7030A0"/>
                </a:solidFill>
              </a:rPr>
              <a:t>ثانيًا</a:t>
            </a:r>
            <a:r>
              <a:rPr lang="ar-EG" sz="3600" b="1" dirty="0">
                <a:solidFill>
                  <a:srgbClr val="7030A0"/>
                </a:solidFill>
              </a:rPr>
              <a:t>:</a:t>
            </a:r>
            <a:r>
              <a:rPr lang="ar-SA" sz="3600" b="1" dirty="0">
                <a:solidFill>
                  <a:srgbClr val="7030A0"/>
                </a:solidFill>
              </a:rPr>
              <a:t> أقرأ ثم أجيب:-</a:t>
            </a:r>
            <a:endParaRPr lang="en-US" sz="3600" dirty="0">
              <a:solidFill>
                <a:srgbClr val="7030A0"/>
              </a:solidFill>
            </a:endParaRPr>
          </a:p>
        </p:txBody>
      </p:sp>
      <p:sp>
        <p:nvSpPr>
          <p:cNvPr id="6" name="مستطيل 5"/>
          <p:cNvSpPr/>
          <p:nvPr/>
        </p:nvSpPr>
        <p:spPr>
          <a:xfrm>
            <a:off x="917848" y="1275606"/>
            <a:ext cx="7542584" cy="2554545"/>
          </a:xfrm>
          <a:prstGeom prst="rect">
            <a:avLst/>
          </a:prstGeom>
        </p:spPr>
        <p:txBody>
          <a:bodyPr wrap="square">
            <a:spAutoFit/>
          </a:bodyPr>
          <a:lstStyle/>
          <a:p>
            <a:pPr marL="457200" lvl="0" indent="-457200" algn="justLow">
              <a:buFont typeface="Arial" panose="020B0604020202020204" pitchFamily="34" charset="0"/>
              <a:buChar char="•"/>
            </a:pPr>
            <a:r>
              <a:rPr lang="ar-SA" sz="3200" b="1" dirty="0"/>
              <a:t>ما موقف عثمان بن عفان – رضي الله عنه – من تجار المدينة؟</a:t>
            </a:r>
            <a:endParaRPr lang="ar-EG" sz="3200" b="1" dirty="0"/>
          </a:p>
          <a:p>
            <a:pPr lvl="0" algn="justLow"/>
            <a:endParaRPr lang="ar-EG" sz="3200" b="1" dirty="0"/>
          </a:p>
          <a:p>
            <a:pPr lvl="0" algn="justLow"/>
            <a:endParaRPr lang="en-US" sz="3200" b="1" dirty="0"/>
          </a:p>
          <a:p>
            <a:pPr marL="457200" lvl="0" indent="-457200" algn="justLow">
              <a:buFont typeface="Arial" panose="020B0604020202020204" pitchFamily="34" charset="0"/>
              <a:buChar char="•"/>
            </a:pPr>
            <a:r>
              <a:rPr lang="ar-SA" sz="3200" b="1" dirty="0"/>
              <a:t>كيف تصرف – رضي الله عنه – في القافلة؟ ولماذا؟</a:t>
            </a:r>
            <a:endParaRPr lang="en-US" sz="3200" b="1" dirty="0"/>
          </a:p>
        </p:txBody>
      </p:sp>
      <p:sp>
        <p:nvSpPr>
          <p:cNvPr id="4" name="مستطيل 3"/>
          <p:cNvSpPr/>
          <p:nvPr/>
        </p:nvSpPr>
        <p:spPr>
          <a:xfrm>
            <a:off x="1323211" y="3867894"/>
            <a:ext cx="6417141" cy="584775"/>
          </a:xfrm>
          <a:prstGeom prst="rect">
            <a:avLst/>
          </a:prstGeom>
        </p:spPr>
        <p:txBody>
          <a:bodyPr wrap="none">
            <a:spAutoFit/>
          </a:bodyPr>
          <a:lstStyle/>
          <a:p>
            <a:r>
              <a:rPr lang="ar-EG" sz="3200" b="1" dirty="0">
                <a:solidFill>
                  <a:srgbClr val="0070C0"/>
                </a:solidFill>
                <a:latin typeface="Calibri" pitchFamily="34" charset="0"/>
              </a:rPr>
              <a:t>أخرج ما بها </a:t>
            </a:r>
            <a:r>
              <a:rPr lang="ar-SA" sz="3200" b="1" dirty="0">
                <a:solidFill>
                  <a:srgbClr val="0070C0"/>
                </a:solidFill>
                <a:latin typeface="Calibri" pitchFamily="34" charset="0"/>
              </a:rPr>
              <a:t>صَدَقَةً لِلْمَساكينِ وَفُقَراءِ المُسْلمينَ.</a:t>
            </a:r>
            <a:endParaRPr lang="ar-SA" sz="3200" dirty="0">
              <a:solidFill>
                <a:srgbClr val="0070C0"/>
              </a:solidFill>
            </a:endParaRPr>
          </a:p>
        </p:txBody>
      </p:sp>
      <p:sp>
        <p:nvSpPr>
          <p:cNvPr id="7" name="مستطيل 6"/>
          <p:cNvSpPr/>
          <p:nvPr/>
        </p:nvSpPr>
        <p:spPr>
          <a:xfrm>
            <a:off x="2843808" y="2355726"/>
            <a:ext cx="4150495" cy="584775"/>
          </a:xfrm>
          <a:prstGeom prst="rect">
            <a:avLst/>
          </a:prstGeom>
        </p:spPr>
        <p:txBody>
          <a:bodyPr wrap="none">
            <a:spAutoFit/>
          </a:bodyPr>
          <a:lstStyle/>
          <a:p>
            <a:r>
              <a:rPr lang="ar-EG" sz="3200" b="1" dirty="0">
                <a:solidFill>
                  <a:srgbClr val="0070C0"/>
                </a:solidFill>
                <a:latin typeface="Calibri" pitchFamily="34" charset="0"/>
              </a:rPr>
              <a:t>لم يبيعهم مما جاء في القافلة.</a:t>
            </a:r>
            <a:endParaRPr lang="ar-SA" sz="3200" dirty="0">
              <a:solidFill>
                <a:srgbClr val="0070C0"/>
              </a:solidFill>
            </a:endParaRPr>
          </a:p>
        </p:txBody>
      </p:sp>
    </p:spTree>
    <p:extLst>
      <p:ext uri="{BB962C8B-B14F-4D97-AF65-F5344CB8AC3E}">
        <p14:creationId xmlns:p14="http://schemas.microsoft.com/office/powerpoint/2010/main" val="2155637875"/>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072717" y="1144890"/>
            <a:ext cx="7455134" cy="1508105"/>
          </a:xfrm>
          <a:prstGeom prst="rect">
            <a:avLst/>
          </a:prstGeom>
        </p:spPr>
        <p:txBody>
          <a:bodyPr wrap="square">
            <a:spAutoFit/>
          </a:bodyPr>
          <a:lstStyle/>
          <a:p>
            <a:pPr algn="ctr"/>
            <a:r>
              <a:rPr lang="ar-SA" sz="3200" b="1" dirty="0">
                <a:solidFill>
                  <a:srgbClr val="C00000"/>
                </a:solidFill>
              </a:rPr>
              <a:t>جـ - أصنف الكلمات الواردة في ال</a:t>
            </a:r>
            <a:r>
              <a:rPr lang="ar-EG" sz="3200" b="1" dirty="0">
                <a:solidFill>
                  <a:srgbClr val="C00000"/>
                </a:solidFill>
              </a:rPr>
              <a:t>نص</a:t>
            </a:r>
            <a:r>
              <a:rPr lang="ar-SA" sz="3200" b="1" dirty="0">
                <a:solidFill>
                  <a:srgbClr val="C00000"/>
                </a:solidFill>
              </a:rPr>
              <a:t> السابق حسب المطلوب في الجدول:</a:t>
            </a:r>
            <a:endParaRPr lang="en-US" sz="3200" b="1" dirty="0">
              <a:solidFill>
                <a:srgbClr val="C00000"/>
              </a:solidFill>
            </a:endParaRPr>
          </a:p>
          <a:p>
            <a:r>
              <a:rPr lang="ar-SA" sz="2800" b="1" u="sng" dirty="0">
                <a:solidFill>
                  <a:srgbClr val="C00000"/>
                </a:solidFill>
              </a:rPr>
              <a:t> </a:t>
            </a:r>
            <a:endParaRPr lang="en-US" sz="2800" b="1" u="sng" dirty="0">
              <a:solidFill>
                <a:srgbClr val="C00000"/>
              </a:solidFill>
            </a:endParaRPr>
          </a:p>
        </p:txBody>
      </p:sp>
      <p:graphicFrame>
        <p:nvGraphicFramePr>
          <p:cNvPr id="2" name="جدول 1"/>
          <p:cNvGraphicFramePr>
            <a:graphicFrameLocks noGrp="1"/>
          </p:cNvGraphicFramePr>
          <p:nvPr>
            <p:extLst>
              <p:ext uri="{D42A27DB-BD31-4B8C-83A1-F6EECF244321}">
                <p14:modId xmlns:p14="http://schemas.microsoft.com/office/powerpoint/2010/main" val="4176643246"/>
              </p:ext>
            </p:extLst>
          </p:nvPr>
        </p:nvGraphicFramePr>
        <p:xfrm>
          <a:off x="611561" y="2267942"/>
          <a:ext cx="7723052" cy="2176016"/>
        </p:xfrm>
        <a:graphic>
          <a:graphicData uri="http://schemas.openxmlformats.org/drawingml/2006/table">
            <a:tbl>
              <a:tblPr rtl="1" firstRow="1" bandRow="1">
                <a:tableStyleId>{5C22544A-7EE6-4342-B048-85BDC9FD1C3A}</a:tableStyleId>
              </a:tblPr>
              <a:tblGrid>
                <a:gridCol w="3861526">
                  <a:extLst>
                    <a:ext uri="{9D8B030D-6E8A-4147-A177-3AD203B41FA5}">
                      <a16:colId xmlns:a16="http://schemas.microsoft.com/office/drawing/2014/main" val="20000"/>
                    </a:ext>
                  </a:extLst>
                </a:gridCol>
                <a:gridCol w="3861526">
                  <a:extLst>
                    <a:ext uri="{9D8B030D-6E8A-4147-A177-3AD203B41FA5}">
                      <a16:colId xmlns:a16="http://schemas.microsoft.com/office/drawing/2014/main" val="20001"/>
                    </a:ext>
                  </a:extLst>
                </a:gridCol>
              </a:tblGrid>
              <a:tr h="766648">
                <a:tc>
                  <a:txBody>
                    <a:bodyPr/>
                    <a:lstStyle/>
                    <a:p>
                      <a:pPr algn="ctr" rtl="1"/>
                      <a:r>
                        <a:rPr lang="ar-SA" sz="2800" dirty="0"/>
                        <a:t>كلمات تبدأ بهمزة قطع </a:t>
                      </a:r>
                      <a:endParaRPr lang="ar-SA" sz="2800" b="1" dirty="0">
                        <a:effectLst>
                          <a:outerShdw blurRad="38100" dist="38100" dir="2700000" algn="tl">
                            <a:srgbClr val="000000">
                              <a:alpha val="43137"/>
                            </a:srgbClr>
                          </a:outerShdw>
                        </a:effectLst>
                      </a:endParaRPr>
                    </a:p>
                  </a:txBody>
                  <a:tcPr anchor="ctr"/>
                </a:tc>
                <a:tc>
                  <a:txBody>
                    <a:bodyPr/>
                    <a:lstStyle/>
                    <a:p>
                      <a:pPr algn="ctr" rtl="1"/>
                      <a:r>
                        <a:rPr lang="ar-SA" sz="2800" dirty="0"/>
                        <a:t>كلمات بها ( ال ) القمرية </a:t>
                      </a:r>
                      <a:endParaRPr lang="ar-SA" sz="2800" b="1" dirty="0">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10000"/>
                  </a:ext>
                </a:extLst>
              </a:tr>
              <a:tr h="1409368">
                <a:tc>
                  <a:txBody>
                    <a:bodyPr/>
                    <a:lstStyle/>
                    <a:p>
                      <a:pPr algn="ctr" rtl="1"/>
                      <a:endParaRPr lang="ar-SA" sz="2800" b="1"/>
                    </a:p>
                  </a:txBody>
                  <a:tcPr/>
                </a:tc>
                <a:tc>
                  <a:txBody>
                    <a:bodyPr/>
                    <a:lstStyle/>
                    <a:p>
                      <a:pPr algn="ctr" rtl="1"/>
                      <a:endParaRPr lang="ar-SA" sz="2800" b="1" dirty="0"/>
                    </a:p>
                  </a:txBody>
                  <a:tcPr/>
                </a:tc>
                <a:extLst>
                  <a:ext uri="{0D108BD9-81ED-4DB2-BD59-A6C34878D82A}">
                    <a16:rowId xmlns:a16="http://schemas.microsoft.com/office/drawing/2014/main" val="10001"/>
                  </a:ext>
                </a:extLst>
              </a:tr>
            </a:tbl>
          </a:graphicData>
        </a:graphic>
      </p:graphicFrame>
      <p:sp>
        <p:nvSpPr>
          <p:cNvPr id="6" name="مستطيل 5"/>
          <p:cNvSpPr/>
          <p:nvPr/>
        </p:nvSpPr>
        <p:spPr>
          <a:xfrm>
            <a:off x="5508104" y="3075806"/>
            <a:ext cx="1584176" cy="1384995"/>
          </a:xfrm>
          <a:prstGeom prst="rect">
            <a:avLst/>
          </a:prstGeom>
        </p:spPr>
        <p:txBody>
          <a:bodyPr wrap="square">
            <a:spAutoFit/>
          </a:bodyPr>
          <a:lstStyle/>
          <a:p>
            <a:pPr algn="ctr"/>
            <a:r>
              <a:rPr lang="ar-EG" sz="2800" b="1" dirty="0">
                <a:solidFill>
                  <a:srgbClr val="0000FF"/>
                </a:solidFill>
                <a:latin typeface="Calibri" pitchFamily="34" charset="0"/>
              </a:rPr>
              <a:t>أبي بكر</a:t>
            </a:r>
          </a:p>
          <a:p>
            <a:pPr algn="ctr"/>
            <a:r>
              <a:rPr lang="ar-EG" sz="2800" b="1" dirty="0">
                <a:solidFill>
                  <a:srgbClr val="0000FF"/>
                </a:solidFill>
                <a:latin typeface="Calibri" pitchFamily="34" charset="0"/>
              </a:rPr>
              <a:t>أدرك </a:t>
            </a:r>
          </a:p>
          <a:p>
            <a:pPr algn="ctr"/>
            <a:r>
              <a:rPr lang="ar-EG" sz="2800" b="1" dirty="0">
                <a:solidFill>
                  <a:srgbClr val="0000FF"/>
                </a:solidFill>
                <a:latin typeface="Calibri" pitchFamily="34" charset="0"/>
              </a:rPr>
              <a:t>أصاب</a:t>
            </a:r>
            <a:endParaRPr lang="ar-SA" sz="2800" dirty="0">
              <a:solidFill>
                <a:srgbClr val="0000FF"/>
              </a:solidFill>
            </a:endParaRPr>
          </a:p>
        </p:txBody>
      </p:sp>
      <p:sp>
        <p:nvSpPr>
          <p:cNvPr id="7" name="مستطيل 6"/>
          <p:cNvSpPr/>
          <p:nvPr/>
        </p:nvSpPr>
        <p:spPr>
          <a:xfrm>
            <a:off x="1691680" y="3075806"/>
            <a:ext cx="1584176" cy="1384995"/>
          </a:xfrm>
          <a:prstGeom prst="rect">
            <a:avLst/>
          </a:prstGeom>
        </p:spPr>
        <p:txBody>
          <a:bodyPr wrap="square">
            <a:spAutoFit/>
          </a:bodyPr>
          <a:lstStyle/>
          <a:p>
            <a:pPr algn="ctr"/>
            <a:r>
              <a:rPr lang="ar-SA" sz="2800" b="1" dirty="0">
                <a:solidFill>
                  <a:srgbClr val="0000FF"/>
                </a:solidFill>
                <a:effectLst/>
                <a:latin typeface="Calibri" pitchFamily="34" charset="0"/>
              </a:rPr>
              <a:t>الخَليفَةِ</a:t>
            </a:r>
          </a:p>
          <a:p>
            <a:pPr algn="ctr"/>
            <a:r>
              <a:rPr lang="ar-SA" sz="2800" b="1" dirty="0">
                <a:solidFill>
                  <a:srgbClr val="0000FF"/>
                </a:solidFill>
                <a:effectLst/>
                <a:latin typeface="Calibri" pitchFamily="34" charset="0"/>
              </a:rPr>
              <a:t>الأرْضُ</a:t>
            </a:r>
            <a:endParaRPr lang="ar-EG" sz="2800" b="1" dirty="0">
              <a:solidFill>
                <a:srgbClr val="0000FF"/>
              </a:solidFill>
              <a:effectLst/>
              <a:latin typeface="Calibri" pitchFamily="34" charset="0"/>
            </a:endParaRPr>
          </a:p>
          <a:p>
            <a:pPr algn="ctr"/>
            <a:r>
              <a:rPr lang="ar-SA" sz="2800" b="1" dirty="0">
                <a:solidFill>
                  <a:srgbClr val="0000FF"/>
                </a:solidFill>
                <a:effectLst/>
                <a:latin typeface="Calibri" pitchFamily="34" charset="0"/>
              </a:rPr>
              <a:t>الجوعُ</a:t>
            </a:r>
            <a:endParaRPr lang="ar-SA" sz="2800" dirty="0">
              <a:solidFill>
                <a:srgbClr val="0000FF"/>
              </a:solidFill>
              <a:effectLst/>
            </a:endParaRPr>
          </a:p>
        </p:txBody>
      </p:sp>
      <p:sp>
        <p:nvSpPr>
          <p:cNvPr id="9" name="مستطيل 8"/>
          <p:cNvSpPr/>
          <p:nvPr/>
        </p:nvSpPr>
        <p:spPr>
          <a:xfrm>
            <a:off x="1187624" y="555526"/>
            <a:ext cx="7429552" cy="589364"/>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ar-SA" sz="3600" b="1" dirty="0">
                <a:solidFill>
                  <a:srgbClr val="7030A0"/>
                </a:solidFill>
              </a:rPr>
              <a:t>ثانيًا</a:t>
            </a:r>
            <a:r>
              <a:rPr lang="ar-EG" sz="3600" b="1" dirty="0">
                <a:solidFill>
                  <a:srgbClr val="7030A0"/>
                </a:solidFill>
              </a:rPr>
              <a:t>:</a:t>
            </a:r>
            <a:r>
              <a:rPr lang="ar-SA" sz="3600" b="1" dirty="0">
                <a:solidFill>
                  <a:srgbClr val="7030A0"/>
                </a:solidFill>
              </a:rPr>
              <a:t> أقرأ ثم أجيب:-</a:t>
            </a:r>
            <a:endParaRPr lang="en-US" sz="3600" dirty="0">
              <a:solidFill>
                <a:srgbClr val="7030A0"/>
              </a:solidFill>
            </a:endParaRPr>
          </a:p>
        </p:txBody>
      </p:sp>
    </p:spTree>
    <p:extLst>
      <p:ext uri="{BB962C8B-B14F-4D97-AF65-F5344CB8AC3E}">
        <p14:creationId xmlns:p14="http://schemas.microsoft.com/office/powerpoint/2010/main" val="2436001898"/>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right)">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right)">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wipe(right)">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right)">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wipe(right)">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wipe(right)">
                                      <p:cBhvr>
                                        <p:cTn id="4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072717" y="1144890"/>
            <a:ext cx="7455134" cy="1508105"/>
          </a:xfrm>
          <a:prstGeom prst="rect">
            <a:avLst/>
          </a:prstGeom>
        </p:spPr>
        <p:txBody>
          <a:bodyPr wrap="square">
            <a:spAutoFit/>
          </a:bodyPr>
          <a:lstStyle/>
          <a:p>
            <a:pPr algn="ctr"/>
            <a:r>
              <a:rPr lang="ar-SA" sz="3200" b="1" dirty="0">
                <a:solidFill>
                  <a:srgbClr val="C00000"/>
                </a:solidFill>
              </a:rPr>
              <a:t>جـ - أصنف الكلمات الواردة في ال</a:t>
            </a:r>
            <a:r>
              <a:rPr lang="ar-EG" sz="3200" b="1" dirty="0">
                <a:solidFill>
                  <a:srgbClr val="C00000"/>
                </a:solidFill>
              </a:rPr>
              <a:t>نص</a:t>
            </a:r>
            <a:r>
              <a:rPr lang="ar-SA" sz="3200" b="1" dirty="0">
                <a:solidFill>
                  <a:srgbClr val="C00000"/>
                </a:solidFill>
              </a:rPr>
              <a:t> السابق حسب المطلوب في الجدول:</a:t>
            </a:r>
            <a:endParaRPr lang="en-US" sz="3200" b="1" dirty="0">
              <a:solidFill>
                <a:srgbClr val="C00000"/>
              </a:solidFill>
            </a:endParaRPr>
          </a:p>
          <a:p>
            <a:r>
              <a:rPr lang="ar-SA" sz="2800" b="1" u="sng" dirty="0">
                <a:solidFill>
                  <a:srgbClr val="C00000"/>
                </a:solidFill>
              </a:rPr>
              <a:t> </a:t>
            </a:r>
            <a:endParaRPr lang="en-US" sz="2800" b="1" u="sng" dirty="0">
              <a:solidFill>
                <a:srgbClr val="C00000"/>
              </a:solidFill>
            </a:endParaRPr>
          </a:p>
        </p:txBody>
      </p:sp>
      <p:graphicFrame>
        <p:nvGraphicFramePr>
          <p:cNvPr id="2" name="جدول 1"/>
          <p:cNvGraphicFramePr>
            <a:graphicFrameLocks noGrp="1"/>
          </p:cNvGraphicFramePr>
          <p:nvPr>
            <p:extLst>
              <p:ext uri="{D42A27DB-BD31-4B8C-83A1-F6EECF244321}">
                <p14:modId xmlns:p14="http://schemas.microsoft.com/office/powerpoint/2010/main" val="1391320738"/>
              </p:ext>
            </p:extLst>
          </p:nvPr>
        </p:nvGraphicFramePr>
        <p:xfrm>
          <a:off x="611561" y="2267942"/>
          <a:ext cx="7723052" cy="2176016"/>
        </p:xfrm>
        <a:graphic>
          <a:graphicData uri="http://schemas.openxmlformats.org/drawingml/2006/table">
            <a:tbl>
              <a:tblPr rtl="1" firstRow="1" bandRow="1">
                <a:tableStyleId>{5C22544A-7EE6-4342-B048-85BDC9FD1C3A}</a:tableStyleId>
              </a:tblPr>
              <a:tblGrid>
                <a:gridCol w="3861526">
                  <a:extLst>
                    <a:ext uri="{9D8B030D-6E8A-4147-A177-3AD203B41FA5}">
                      <a16:colId xmlns:a16="http://schemas.microsoft.com/office/drawing/2014/main" val="20000"/>
                    </a:ext>
                  </a:extLst>
                </a:gridCol>
                <a:gridCol w="3861526">
                  <a:extLst>
                    <a:ext uri="{9D8B030D-6E8A-4147-A177-3AD203B41FA5}">
                      <a16:colId xmlns:a16="http://schemas.microsoft.com/office/drawing/2014/main" val="20001"/>
                    </a:ext>
                  </a:extLst>
                </a:gridCol>
              </a:tblGrid>
              <a:tr h="766648">
                <a:tc>
                  <a:txBody>
                    <a:bodyPr/>
                    <a:lstStyle/>
                    <a:p>
                      <a:pPr algn="ctr" rtl="1"/>
                      <a:r>
                        <a:rPr lang="ar-SA" sz="2800" dirty="0"/>
                        <a:t>أفعال (ماض) – (مضارع)</a:t>
                      </a:r>
                      <a:endParaRPr lang="ar-SA" sz="2800" b="1" dirty="0">
                        <a:effectLst>
                          <a:outerShdw blurRad="38100" dist="38100" dir="2700000" algn="tl">
                            <a:srgbClr val="000000">
                              <a:alpha val="43137"/>
                            </a:srgbClr>
                          </a:outerShdw>
                        </a:effectLst>
                      </a:endParaRPr>
                    </a:p>
                  </a:txBody>
                  <a:tcPr anchor="ctr"/>
                </a:tc>
                <a:tc>
                  <a:txBody>
                    <a:bodyPr/>
                    <a:lstStyle/>
                    <a:p>
                      <a:pPr algn="ctr" rtl="1"/>
                      <a:r>
                        <a:rPr lang="ar-SA" sz="2800" dirty="0"/>
                        <a:t>كلمات تنتهي بهاء </a:t>
                      </a:r>
                      <a:endParaRPr lang="ar-SA" sz="2800" b="1" dirty="0">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10000"/>
                  </a:ext>
                </a:extLst>
              </a:tr>
              <a:tr h="1409368">
                <a:tc>
                  <a:txBody>
                    <a:bodyPr/>
                    <a:lstStyle/>
                    <a:p>
                      <a:pPr algn="ctr" rtl="1"/>
                      <a:endParaRPr lang="ar-SA" sz="2800" b="1" dirty="0"/>
                    </a:p>
                  </a:txBody>
                  <a:tcPr/>
                </a:tc>
                <a:tc>
                  <a:txBody>
                    <a:bodyPr/>
                    <a:lstStyle/>
                    <a:p>
                      <a:pPr algn="ctr" rtl="1"/>
                      <a:endParaRPr lang="ar-SA" sz="2800" b="1" dirty="0"/>
                    </a:p>
                  </a:txBody>
                  <a:tcPr/>
                </a:tc>
                <a:extLst>
                  <a:ext uri="{0D108BD9-81ED-4DB2-BD59-A6C34878D82A}">
                    <a16:rowId xmlns:a16="http://schemas.microsoft.com/office/drawing/2014/main" val="10001"/>
                  </a:ext>
                </a:extLst>
              </a:tr>
            </a:tbl>
          </a:graphicData>
        </a:graphic>
      </p:graphicFrame>
      <p:sp>
        <p:nvSpPr>
          <p:cNvPr id="6" name="مستطيل 5"/>
          <p:cNvSpPr/>
          <p:nvPr/>
        </p:nvSpPr>
        <p:spPr>
          <a:xfrm>
            <a:off x="5508104" y="3075806"/>
            <a:ext cx="1584176" cy="1384995"/>
          </a:xfrm>
          <a:prstGeom prst="rect">
            <a:avLst/>
          </a:prstGeom>
        </p:spPr>
        <p:txBody>
          <a:bodyPr wrap="square">
            <a:spAutoFit/>
          </a:bodyPr>
          <a:lstStyle/>
          <a:p>
            <a:pPr algn="ctr"/>
            <a:r>
              <a:rPr lang="ar-SA" sz="2800" b="1" dirty="0">
                <a:solidFill>
                  <a:srgbClr val="0000FF"/>
                </a:solidFill>
                <a:latin typeface="Calibri" pitchFamily="34" charset="0"/>
              </a:rPr>
              <a:t>قالَ </a:t>
            </a:r>
            <a:endParaRPr lang="ar-EG" sz="2800" b="1" dirty="0">
              <a:solidFill>
                <a:srgbClr val="0000FF"/>
              </a:solidFill>
              <a:latin typeface="Calibri" pitchFamily="34" charset="0"/>
            </a:endParaRPr>
          </a:p>
          <a:p>
            <a:pPr algn="ctr"/>
            <a:r>
              <a:rPr lang="ar-SA" sz="2800" b="1" dirty="0">
                <a:solidFill>
                  <a:srgbClr val="0000FF"/>
                </a:solidFill>
                <a:latin typeface="Calibri" pitchFamily="34" charset="0"/>
              </a:rPr>
              <a:t>أَخَذ</a:t>
            </a:r>
          </a:p>
          <a:p>
            <a:pPr algn="ctr"/>
            <a:r>
              <a:rPr lang="ar-SA" sz="2800" b="1" dirty="0">
                <a:solidFill>
                  <a:srgbClr val="0000FF"/>
                </a:solidFill>
                <a:latin typeface="Calibri" pitchFamily="34" charset="0"/>
              </a:rPr>
              <a:t>يُوزِّعُ</a:t>
            </a:r>
            <a:endParaRPr lang="ar-SA" sz="2800" dirty="0">
              <a:solidFill>
                <a:srgbClr val="0000FF"/>
              </a:solidFill>
            </a:endParaRPr>
          </a:p>
        </p:txBody>
      </p:sp>
      <p:sp>
        <p:nvSpPr>
          <p:cNvPr id="7" name="مستطيل 6"/>
          <p:cNvSpPr/>
          <p:nvPr/>
        </p:nvSpPr>
        <p:spPr>
          <a:xfrm>
            <a:off x="1691680" y="3075806"/>
            <a:ext cx="1584176" cy="1384995"/>
          </a:xfrm>
          <a:prstGeom prst="rect">
            <a:avLst/>
          </a:prstGeom>
        </p:spPr>
        <p:txBody>
          <a:bodyPr wrap="square">
            <a:spAutoFit/>
          </a:bodyPr>
          <a:lstStyle/>
          <a:p>
            <a:pPr algn="ctr"/>
            <a:r>
              <a:rPr lang="ar-SA" sz="2800" b="1" dirty="0">
                <a:solidFill>
                  <a:srgbClr val="0000FF"/>
                </a:solidFill>
                <a:latin typeface="Calibri" pitchFamily="34" charset="0"/>
              </a:rPr>
              <a:t>بِضاعَتَهُ َ</a:t>
            </a:r>
            <a:endParaRPr lang="ar-EG" sz="2800" b="1" dirty="0">
              <a:solidFill>
                <a:srgbClr val="0000FF"/>
              </a:solidFill>
              <a:latin typeface="Calibri" pitchFamily="34" charset="0"/>
            </a:endParaRPr>
          </a:p>
          <a:p>
            <a:pPr algn="ctr"/>
            <a:r>
              <a:rPr lang="ar-EG" sz="2800" b="1" dirty="0">
                <a:solidFill>
                  <a:srgbClr val="0000FF"/>
                </a:solidFill>
                <a:latin typeface="Calibri" pitchFamily="34" charset="0"/>
              </a:rPr>
              <a:t>ي</a:t>
            </a:r>
            <a:r>
              <a:rPr lang="ar-SA" sz="2800" b="1" dirty="0">
                <a:solidFill>
                  <a:srgbClr val="0000FF"/>
                </a:solidFill>
                <a:latin typeface="Calibri" pitchFamily="34" charset="0"/>
              </a:rPr>
              <a:t>كْفيهِ</a:t>
            </a:r>
          </a:p>
          <a:p>
            <a:pPr algn="ctr"/>
            <a:r>
              <a:rPr lang="ar-SA" sz="2800" b="1" dirty="0">
                <a:solidFill>
                  <a:srgbClr val="0000FF"/>
                </a:solidFill>
                <a:latin typeface="Calibri" pitchFamily="34" charset="0"/>
              </a:rPr>
              <a:t>أَهْلَهُ</a:t>
            </a:r>
            <a:endParaRPr lang="ar-SA" sz="2800" dirty="0">
              <a:solidFill>
                <a:srgbClr val="0000FF"/>
              </a:solidFill>
            </a:endParaRPr>
          </a:p>
        </p:txBody>
      </p:sp>
      <p:sp>
        <p:nvSpPr>
          <p:cNvPr id="8" name="مستطيل 7"/>
          <p:cNvSpPr/>
          <p:nvPr/>
        </p:nvSpPr>
        <p:spPr>
          <a:xfrm>
            <a:off x="1187624" y="555526"/>
            <a:ext cx="7429552" cy="589364"/>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ar-SA" sz="3600" b="1" dirty="0">
                <a:solidFill>
                  <a:srgbClr val="7030A0"/>
                </a:solidFill>
              </a:rPr>
              <a:t>ثانيًا</a:t>
            </a:r>
            <a:r>
              <a:rPr lang="ar-EG" sz="3600" b="1" dirty="0">
                <a:solidFill>
                  <a:srgbClr val="7030A0"/>
                </a:solidFill>
              </a:rPr>
              <a:t>:</a:t>
            </a:r>
            <a:r>
              <a:rPr lang="ar-SA" sz="3600" b="1" dirty="0">
                <a:solidFill>
                  <a:srgbClr val="7030A0"/>
                </a:solidFill>
              </a:rPr>
              <a:t> أقرأ ثم أجيب:-</a:t>
            </a:r>
            <a:endParaRPr lang="en-US" sz="3600" dirty="0">
              <a:solidFill>
                <a:srgbClr val="7030A0"/>
              </a:solidFill>
            </a:endParaRPr>
          </a:p>
        </p:txBody>
      </p:sp>
    </p:spTree>
    <p:extLst>
      <p:ext uri="{BB962C8B-B14F-4D97-AF65-F5344CB8AC3E}">
        <p14:creationId xmlns:p14="http://schemas.microsoft.com/office/powerpoint/2010/main" val="675435183"/>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0008 - نملة.wav"/>
          </p:stSnd>
        </p:sndAc>
      </p:transition>
    </mc:Choice>
    <mc:Fallback xmlns="">
      <p:transition spd="slow">
        <p:fade/>
        <p:sndAc>
          <p:stSnd>
            <p:snd r:embed="rId4"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right)">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right)">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wipe(right)">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right)">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wipe(right)">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wipe(right)">
                                      <p:cBhvr>
                                        <p:cTn id="4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072717" y="1144890"/>
            <a:ext cx="7455134" cy="1508105"/>
          </a:xfrm>
          <a:prstGeom prst="rect">
            <a:avLst/>
          </a:prstGeom>
        </p:spPr>
        <p:txBody>
          <a:bodyPr wrap="square">
            <a:spAutoFit/>
          </a:bodyPr>
          <a:lstStyle/>
          <a:p>
            <a:pPr algn="ctr"/>
            <a:r>
              <a:rPr lang="ar-SA" sz="3200" b="1" dirty="0">
                <a:solidFill>
                  <a:srgbClr val="C00000"/>
                </a:solidFill>
              </a:rPr>
              <a:t>جـ - أصنف الكلمات الواردة في ال</a:t>
            </a:r>
            <a:r>
              <a:rPr lang="ar-EG" sz="3200" b="1" dirty="0">
                <a:solidFill>
                  <a:srgbClr val="C00000"/>
                </a:solidFill>
              </a:rPr>
              <a:t>نص</a:t>
            </a:r>
            <a:r>
              <a:rPr lang="ar-SA" sz="3200" b="1" dirty="0">
                <a:solidFill>
                  <a:srgbClr val="C00000"/>
                </a:solidFill>
              </a:rPr>
              <a:t> السابق حسب المطلوب في الجدول:</a:t>
            </a:r>
            <a:endParaRPr lang="en-US" sz="3200" b="1" dirty="0">
              <a:solidFill>
                <a:srgbClr val="C00000"/>
              </a:solidFill>
            </a:endParaRPr>
          </a:p>
          <a:p>
            <a:r>
              <a:rPr lang="ar-SA" sz="2800" b="1" u="sng" dirty="0">
                <a:solidFill>
                  <a:srgbClr val="C00000"/>
                </a:solidFill>
              </a:rPr>
              <a:t> </a:t>
            </a:r>
            <a:endParaRPr lang="en-US" sz="2800" b="1" u="sng" dirty="0">
              <a:solidFill>
                <a:srgbClr val="C00000"/>
              </a:solidFill>
            </a:endParaRPr>
          </a:p>
        </p:txBody>
      </p:sp>
      <p:graphicFrame>
        <p:nvGraphicFramePr>
          <p:cNvPr id="2" name="جدول 1"/>
          <p:cNvGraphicFramePr>
            <a:graphicFrameLocks noGrp="1"/>
          </p:cNvGraphicFramePr>
          <p:nvPr>
            <p:extLst>
              <p:ext uri="{D42A27DB-BD31-4B8C-83A1-F6EECF244321}">
                <p14:modId xmlns:p14="http://schemas.microsoft.com/office/powerpoint/2010/main" val="2408273456"/>
              </p:ext>
            </p:extLst>
          </p:nvPr>
        </p:nvGraphicFramePr>
        <p:xfrm>
          <a:off x="1072717" y="2267942"/>
          <a:ext cx="7261896" cy="2176016"/>
        </p:xfrm>
        <a:graphic>
          <a:graphicData uri="http://schemas.openxmlformats.org/drawingml/2006/table">
            <a:tbl>
              <a:tblPr rtl="1" firstRow="1" bandRow="1">
                <a:tableStyleId>{5C22544A-7EE6-4342-B048-85BDC9FD1C3A}</a:tableStyleId>
              </a:tblPr>
              <a:tblGrid>
                <a:gridCol w="7261896">
                  <a:extLst>
                    <a:ext uri="{9D8B030D-6E8A-4147-A177-3AD203B41FA5}">
                      <a16:colId xmlns:a16="http://schemas.microsoft.com/office/drawing/2014/main" val="20000"/>
                    </a:ext>
                  </a:extLst>
                </a:gridCol>
              </a:tblGrid>
              <a:tr h="766648">
                <a:tc>
                  <a:txBody>
                    <a:bodyPr/>
                    <a:lstStyle/>
                    <a:p>
                      <a:pPr algn="ctr" rtl="1"/>
                      <a:r>
                        <a:rPr lang="ar-SA" sz="2800" dirty="0"/>
                        <a:t>كلمات بها مد بالألف</a:t>
                      </a:r>
                      <a:endParaRPr lang="ar-SA" sz="2800" b="1" dirty="0">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10000"/>
                  </a:ext>
                </a:extLst>
              </a:tr>
              <a:tr h="1409368">
                <a:tc>
                  <a:txBody>
                    <a:bodyPr/>
                    <a:lstStyle/>
                    <a:p>
                      <a:pPr algn="ctr" rtl="1"/>
                      <a:endParaRPr lang="ar-EG" sz="2800" b="1" dirty="0"/>
                    </a:p>
                    <a:p>
                      <a:pPr algn="ctr" rtl="1"/>
                      <a:endParaRPr lang="ar-SA" sz="2800" b="1" dirty="0"/>
                    </a:p>
                  </a:txBody>
                  <a:tcPr/>
                </a:tc>
                <a:extLst>
                  <a:ext uri="{0D108BD9-81ED-4DB2-BD59-A6C34878D82A}">
                    <a16:rowId xmlns:a16="http://schemas.microsoft.com/office/drawing/2014/main" val="10001"/>
                  </a:ext>
                </a:extLst>
              </a:tr>
            </a:tbl>
          </a:graphicData>
        </a:graphic>
      </p:graphicFrame>
      <p:sp>
        <p:nvSpPr>
          <p:cNvPr id="6" name="مستطيل 5"/>
          <p:cNvSpPr/>
          <p:nvPr/>
        </p:nvSpPr>
        <p:spPr>
          <a:xfrm>
            <a:off x="4008196" y="3058963"/>
            <a:ext cx="1584176" cy="1384995"/>
          </a:xfrm>
          <a:prstGeom prst="rect">
            <a:avLst/>
          </a:prstGeom>
        </p:spPr>
        <p:txBody>
          <a:bodyPr wrap="square">
            <a:spAutoFit/>
          </a:bodyPr>
          <a:lstStyle/>
          <a:p>
            <a:pPr algn="ctr"/>
            <a:r>
              <a:rPr lang="ar-SA" sz="2800" b="1" dirty="0">
                <a:solidFill>
                  <a:srgbClr val="0000FF"/>
                </a:solidFill>
                <a:latin typeface="Calibri" pitchFamily="34" charset="0"/>
              </a:rPr>
              <a:t>قالَ</a:t>
            </a:r>
          </a:p>
          <a:p>
            <a:pPr algn="ctr"/>
            <a:r>
              <a:rPr lang="ar-SA" sz="2800" b="1" dirty="0">
                <a:solidFill>
                  <a:srgbClr val="0000FF"/>
                </a:solidFill>
                <a:latin typeface="Calibri" pitchFamily="34" charset="0"/>
              </a:rPr>
              <a:t>حَسَناتٍ</a:t>
            </a:r>
            <a:endParaRPr lang="ar-EG" sz="2800" b="1" dirty="0">
              <a:solidFill>
                <a:srgbClr val="0000FF"/>
              </a:solidFill>
              <a:latin typeface="Calibri" pitchFamily="34" charset="0"/>
            </a:endParaRPr>
          </a:p>
          <a:p>
            <a:pPr algn="ctr"/>
            <a:r>
              <a:rPr lang="ar-EG" sz="2800" b="1" dirty="0">
                <a:solidFill>
                  <a:srgbClr val="0000FF"/>
                </a:solidFill>
                <a:latin typeface="Calibri" pitchFamily="34" charset="0"/>
              </a:rPr>
              <a:t>ز</a:t>
            </a:r>
            <a:r>
              <a:rPr lang="ar-SA" sz="2800" b="1" dirty="0" err="1">
                <a:solidFill>
                  <a:srgbClr val="0000FF"/>
                </a:solidFill>
                <a:latin typeface="Calibri" pitchFamily="34" charset="0"/>
              </a:rPr>
              <a:t>يادَةٌ</a:t>
            </a:r>
            <a:endParaRPr lang="ar-SA" sz="2800" dirty="0">
              <a:solidFill>
                <a:srgbClr val="0000FF"/>
              </a:solidFill>
            </a:endParaRPr>
          </a:p>
        </p:txBody>
      </p:sp>
      <p:sp>
        <p:nvSpPr>
          <p:cNvPr id="8" name="مستطيل 7"/>
          <p:cNvSpPr/>
          <p:nvPr/>
        </p:nvSpPr>
        <p:spPr>
          <a:xfrm>
            <a:off x="1187624" y="555526"/>
            <a:ext cx="7429552" cy="589364"/>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ar-SA" sz="3600" b="1" dirty="0">
                <a:solidFill>
                  <a:srgbClr val="7030A0"/>
                </a:solidFill>
              </a:rPr>
              <a:t>ثانيًا</a:t>
            </a:r>
            <a:r>
              <a:rPr lang="ar-EG" sz="3600" b="1" dirty="0">
                <a:solidFill>
                  <a:srgbClr val="7030A0"/>
                </a:solidFill>
              </a:rPr>
              <a:t>:</a:t>
            </a:r>
            <a:r>
              <a:rPr lang="ar-SA" sz="3600" b="1" dirty="0">
                <a:solidFill>
                  <a:srgbClr val="7030A0"/>
                </a:solidFill>
              </a:rPr>
              <a:t> أقرأ ثم أجيب:-</a:t>
            </a:r>
            <a:endParaRPr lang="en-US" sz="3600" dirty="0">
              <a:solidFill>
                <a:srgbClr val="7030A0"/>
              </a:solidFill>
            </a:endParaRPr>
          </a:p>
        </p:txBody>
      </p:sp>
    </p:spTree>
    <p:extLst>
      <p:ext uri="{BB962C8B-B14F-4D97-AF65-F5344CB8AC3E}">
        <p14:creationId xmlns:p14="http://schemas.microsoft.com/office/powerpoint/2010/main" val="1440326663"/>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right)">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right)">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wipe(right)">
                                      <p:cBhvr>
                                        <p:cTn id="2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071165" y="1347614"/>
            <a:ext cx="7455134" cy="3046988"/>
          </a:xfrm>
          <a:prstGeom prst="rect">
            <a:avLst/>
          </a:prstGeom>
        </p:spPr>
        <p:txBody>
          <a:bodyPr wrap="square">
            <a:spAutoFit/>
          </a:bodyPr>
          <a:lstStyle/>
          <a:p>
            <a:r>
              <a:rPr lang="ar-SA" sz="3200" b="1" u="sng" dirty="0">
                <a:solidFill>
                  <a:srgbClr val="C00000"/>
                </a:solidFill>
              </a:rPr>
              <a:t>د</a:t>
            </a:r>
            <a:r>
              <a:rPr lang="ar-EG" sz="3200" b="1" u="sng" dirty="0">
                <a:solidFill>
                  <a:srgbClr val="C00000"/>
                </a:solidFill>
              </a:rPr>
              <a:t>/</a:t>
            </a:r>
            <a:r>
              <a:rPr lang="ar-SA" sz="3200" b="1" u="sng" dirty="0">
                <a:solidFill>
                  <a:srgbClr val="C00000"/>
                </a:solidFill>
              </a:rPr>
              <a:t> أختار الإجابة الصحيحة مما بين القوسين فيما يأتي:</a:t>
            </a:r>
            <a:endParaRPr lang="ar-EG" sz="3200" b="1" u="sng" dirty="0">
              <a:solidFill>
                <a:srgbClr val="C00000"/>
              </a:solidFill>
            </a:endParaRPr>
          </a:p>
          <a:p>
            <a:pPr lvl="0"/>
            <a:endParaRPr lang="ar-EG" sz="3200" b="1" dirty="0"/>
          </a:p>
          <a:p>
            <a:pPr lvl="0"/>
            <a:r>
              <a:rPr lang="ar-SA" sz="3200" b="1" dirty="0"/>
              <a:t>عثمان:	 (علم – نكرة – معرف (ال) )</a:t>
            </a:r>
            <a:endParaRPr lang="en-US" sz="3200" b="1" dirty="0"/>
          </a:p>
          <a:p>
            <a:pPr lvl="0"/>
            <a:r>
              <a:rPr lang="ar-SA" sz="3200" b="1" dirty="0"/>
              <a:t>هذه: 		 (اسم إشارة – اسم موصول – علم)</a:t>
            </a:r>
            <a:endParaRPr lang="en-US" sz="3200" b="1" dirty="0"/>
          </a:p>
          <a:p>
            <a:pPr lvl="0"/>
            <a:r>
              <a:rPr lang="ar-SA" sz="3200" b="1" dirty="0"/>
              <a:t>إلا: 		 ( أداة توكيد – أداة استثناء – أداة نفي)</a:t>
            </a:r>
            <a:endParaRPr lang="en-US" sz="3200" b="1" dirty="0"/>
          </a:p>
          <a:p>
            <a:pPr algn="justLow"/>
            <a:r>
              <a:rPr lang="ar-SA" sz="3200" b="1" u="sng" dirty="0">
                <a:solidFill>
                  <a:srgbClr val="C00000"/>
                </a:solidFill>
              </a:rPr>
              <a:t> </a:t>
            </a:r>
            <a:endParaRPr lang="en-US" sz="3200" b="1" u="sng" dirty="0">
              <a:solidFill>
                <a:srgbClr val="C00000"/>
              </a:solidFill>
            </a:endParaRPr>
          </a:p>
        </p:txBody>
      </p:sp>
      <p:cxnSp>
        <p:nvCxnSpPr>
          <p:cNvPr id="7" name="رابط مستقيم 6"/>
          <p:cNvCxnSpPr/>
          <p:nvPr/>
        </p:nvCxnSpPr>
        <p:spPr>
          <a:xfrm flipH="1">
            <a:off x="5796136" y="2871108"/>
            <a:ext cx="50405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رابط مستقيم 7"/>
          <p:cNvCxnSpPr/>
          <p:nvPr/>
        </p:nvCxnSpPr>
        <p:spPr>
          <a:xfrm flipH="1">
            <a:off x="5004048" y="3291830"/>
            <a:ext cx="129614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رابط مستقيم 9"/>
          <p:cNvCxnSpPr/>
          <p:nvPr/>
        </p:nvCxnSpPr>
        <p:spPr>
          <a:xfrm flipH="1">
            <a:off x="3059832" y="3795886"/>
            <a:ext cx="1440160"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مستطيل 11"/>
          <p:cNvSpPr/>
          <p:nvPr/>
        </p:nvSpPr>
        <p:spPr>
          <a:xfrm>
            <a:off x="1187624" y="555526"/>
            <a:ext cx="7429552" cy="589364"/>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ar-SA" sz="3600" b="1" dirty="0">
                <a:solidFill>
                  <a:srgbClr val="7030A0"/>
                </a:solidFill>
              </a:rPr>
              <a:t>ثانيًا</a:t>
            </a:r>
            <a:r>
              <a:rPr lang="ar-EG" sz="3600" b="1" dirty="0">
                <a:solidFill>
                  <a:srgbClr val="7030A0"/>
                </a:solidFill>
              </a:rPr>
              <a:t>:</a:t>
            </a:r>
            <a:r>
              <a:rPr lang="ar-SA" sz="3600" b="1" dirty="0">
                <a:solidFill>
                  <a:srgbClr val="7030A0"/>
                </a:solidFill>
              </a:rPr>
              <a:t> أقرأ ثم أجيب:-</a:t>
            </a:r>
            <a:endParaRPr lang="en-US" sz="3600" dirty="0">
              <a:solidFill>
                <a:srgbClr val="7030A0"/>
              </a:solidFill>
            </a:endParaRPr>
          </a:p>
        </p:txBody>
      </p:sp>
    </p:spTree>
    <p:extLst>
      <p:ext uri="{BB962C8B-B14F-4D97-AF65-F5344CB8AC3E}">
        <p14:creationId xmlns:p14="http://schemas.microsoft.com/office/powerpoint/2010/main" val="988639087"/>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071165" y="1275606"/>
            <a:ext cx="7455134" cy="3539430"/>
          </a:xfrm>
          <a:prstGeom prst="rect">
            <a:avLst/>
          </a:prstGeom>
        </p:spPr>
        <p:txBody>
          <a:bodyPr wrap="square">
            <a:spAutoFit/>
          </a:bodyPr>
          <a:lstStyle/>
          <a:p>
            <a:pPr algn="ctr"/>
            <a:r>
              <a:rPr lang="ar-SA" sz="3200" b="1" u="sng" dirty="0">
                <a:solidFill>
                  <a:srgbClr val="C00000"/>
                </a:solidFill>
              </a:rPr>
              <a:t>هـ. أكمل الفراغات الآتية بما يناسبها:</a:t>
            </a:r>
            <a:endParaRPr lang="en-US" sz="3200" b="1" u="sng" dirty="0">
              <a:solidFill>
                <a:srgbClr val="C00000"/>
              </a:solidFill>
            </a:endParaRPr>
          </a:p>
          <a:p>
            <a:pPr lvl="0"/>
            <a:r>
              <a:rPr lang="ar-SA" sz="3200" b="1" dirty="0"/>
              <a:t>مفرد (جمال):........................</a:t>
            </a:r>
            <a:endParaRPr lang="en-US" sz="3200" b="1" dirty="0"/>
          </a:p>
          <a:p>
            <a:pPr lvl="0"/>
            <a:r>
              <a:rPr lang="ar-SA" sz="3200" b="1" dirty="0"/>
              <a:t>مرادف (فقراء):........................</a:t>
            </a:r>
            <a:endParaRPr lang="en-US" sz="3200" b="1" dirty="0"/>
          </a:p>
          <a:p>
            <a:pPr lvl="0"/>
            <a:r>
              <a:rPr lang="ar-SA" sz="3200" b="1" dirty="0"/>
              <a:t>مثني (المدينة):........................</a:t>
            </a:r>
            <a:endParaRPr lang="en-US" sz="3200" b="1" dirty="0"/>
          </a:p>
          <a:p>
            <a:pPr lvl="0"/>
            <a:r>
              <a:rPr lang="ar-SA" sz="3200" b="1" dirty="0"/>
              <a:t>جمع (بضاعة):........................</a:t>
            </a:r>
            <a:endParaRPr lang="en-US" sz="3200" b="1" dirty="0"/>
          </a:p>
          <a:p>
            <a:pPr lvl="0"/>
            <a:r>
              <a:rPr lang="ar-SA" sz="3200" b="1" dirty="0"/>
              <a:t>ضد (جاءت):........................</a:t>
            </a:r>
            <a:endParaRPr lang="en-US" sz="3200" b="1" dirty="0"/>
          </a:p>
          <a:p>
            <a:pPr lvl="0"/>
            <a:r>
              <a:rPr lang="ar-SA" sz="3200" b="1" dirty="0"/>
              <a:t>مؤنث (أخذ):........................</a:t>
            </a:r>
            <a:endParaRPr lang="en-US" sz="3200" b="1" dirty="0"/>
          </a:p>
        </p:txBody>
      </p:sp>
      <p:sp>
        <p:nvSpPr>
          <p:cNvPr id="2" name="مستطيل 1"/>
          <p:cNvSpPr/>
          <p:nvPr/>
        </p:nvSpPr>
        <p:spPr>
          <a:xfrm>
            <a:off x="4968793" y="1698943"/>
            <a:ext cx="755335" cy="584775"/>
          </a:xfrm>
          <a:prstGeom prst="rect">
            <a:avLst/>
          </a:prstGeom>
        </p:spPr>
        <p:txBody>
          <a:bodyPr wrap="none">
            <a:spAutoFit/>
          </a:bodyPr>
          <a:lstStyle/>
          <a:p>
            <a:r>
              <a:rPr lang="ar-SA" sz="3200" b="1" dirty="0">
                <a:solidFill>
                  <a:srgbClr val="0000FF"/>
                </a:solidFill>
              </a:rPr>
              <a:t>جمل</a:t>
            </a:r>
          </a:p>
        </p:txBody>
      </p:sp>
      <p:sp>
        <p:nvSpPr>
          <p:cNvPr id="4" name="مستطيل 3"/>
          <p:cNvSpPr/>
          <p:nvPr/>
        </p:nvSpPr>
        <p:spPr>
          <a:xfrm>
            <a:off x="4282708" y="2139702"/>
            <a:ext cx="1441420" cy="584775"/>
          </a:xfrm>
          <a:prstGeom prst="rect">
            <a:avLst/>
          </a:prstGeom>
        </p:spPr>
        <p:txBody>
          <a:bodyPr wrap="none">
            <a:spAutoFit/>
          </a:bodyPr>
          <a:lstStyle/>
          <a:p>
            <a:r>
              <a:rPr lang="ar-EG" sz="3200" b="1" dirty="0">
                <a:solidFill>
                  <a:srgbClr val="0000FF"/>
                </a:solidFill>
              </a:rPr>
              <a:t>محتاجين </a:t>
            </a:r>
            <a:endParaRPr lang="ar-SA" sz="3200" b="1" dirty="0">
              <a:solidFill>
                <a:srgbClr val="0000FF"/>
              </a:solidFill>
            </a:endParaRPr>
          </a:p>
        </p:txBody>
      </p:sp>
      <p:sp>
        <p:nvSpPr>
          <p:cNvPr id="9" name="مستطيل 8"/>
          <p:cNvSpPr/>
          <p:nvPr/>
        </p:nvSpPr>
        <p:spPr>
          <a:xfrm>
            <a:off x="4459738" y="2643758"/>
            <a:ext cx="1337226" cy="584775"/>
          </a:xfrm>
          <a:prstGeom prst="rect">
            <a:avLst/>
          </a:prstGeom>
        </p:spPr>
        <p:txBody>
          <a:bodyPr wrap="none">
            <a:spAutoFit/>
          </a:bodyPr>
          <a:lstStyle/>
          <a:p>
            <a:r>
              <a:rPr lang="ar-EG" sz="3200" b="1" dirty="0">
                <a:solidFill>
                  <a:srgbClr val="0000FF"/>
                </a:solidFill>
              </a:rPr>
              <a:t>المدينتان</a:t>
            </a:r>
            <a:endParaRPr lang="ar-SA" sz="3200" b="1" dirty="0">
              <a:solidFill>
                <a:srgbClr val="0000FF"/>
              </a:solidFill>
            </a:endParaRPr>
          </a:p>
        </p:txBody>
      </p:sp>
      <p:sp>
        <p:nvSpPr>
          <p:cNvPr id="11" name="مستطيل 10"/>
          <p:cNvSpPr/>
          <p:nvPr/>
        </p:nvSpPr>
        <p:spPr>
          <a:xfrm>
            <a:off x="4839373" y="3088545"/>
            <a:ext cx="1015021" cy="584775"/>
          </a:xfrm>
          <a:prstGeom prst="rect">
            <a:avLst/>
          </a:prstGeom>
        </p:spPr>
        <p:txBody>
          <a:bodyPr wrap="none">
            <a:spAutoFit/>
          </a:bodyPr>
          <a:lstStyle/>
          <a:p>
            <a:r>
              <a:rPr lang="ar-EG" sz="3200" b="1" dirty="0">
                <a:solidFill>
                  <a:srgbClr val="0000FF"/>
                </a:solidFill>
              </a:rPr>
              <a:t>بضائع</a:t>
            </a:r>
            <a:endParaRPr lang="ar-SA" sz="3200" b="1" dirty="0">
              <a:solidFill>
                <a:srgbClr val="0000FF"/>
              </a:solidFill>
            </a:endParaRPr>
          </a:p>
        </p:txBody>
      </p:sp>
      <p:sp>
        <p:nvSpPr>
          <p:cNvPr id="12" name="مستطيل 11"/>
          <p:cNvSpPr/>
          <p:nvPr/>
        </p:nvSpPr>
        <p:spPr>
          <a:xfrm>
            <a:off x="4957995" y="3579862"/>
            <a:ext cx="896399" cy="584775"/>
          </a:xfrm>
          <a:prstGeom prst="rect">
            <a:avLst/>
          </a:prstGeom>
        </p:spPr>
        <p:txBody>
          <a:bodyPr wrap="none">
            <a:spAutoFit/>
          </a:bodyPr>
          <a:lstStyle/>
          <a:p>
            <a:r>
              <a:rPr lang="ar-EG" sz="3200" b="1" dirty="0">
                <a:solidFill>
                  <a:srgbClr val="0000FF"/>
                </a:solidFill>
              </a:rPr>
              <a:t>ذهبت</a:t>
            </a:r>
            <a:endParaRPr lang="ar-SA" sz="3200" b="1" dirty="0">
              <a:solidFill>
                <a:srgbClr val="0000FF"/>
              </a:solidFill>
            </a:endParaRPr>
          </a:p>
        </p:txBody>
      </p:sp>
      <p:sp>
        <p:nvSpPr>
          <p:cNvPr id="13" name="مستطيل 12"/>
          <p:cNvSpPr/>
          <p:nvPr/>
        </p:nvSpPr>
        <p:spPr>
          <a:xfrm>
            <a:off x="5003418" y="4155926"/>
            <a:ext cx="896399" cy="584775"/>
          </a:xfrm>
          <a:prstGeom prst="rect">
            <a:avLst/>
          </a:prstGeom>
        </p:spPr>
        <p:txBody>
          <a:bodyPr wrap="none">
            <a:spAutoFit/>
          </a:bodyPr>
          <a:lstStyle/>
          <a:p>
            <a:r>
              <a:rPr lang="ar-EG" sz="3200" b="1" dirty="0">
                <a:solidFill>
                  <a:srgbClr val="0000FF"/>
                </a:solidFill>
              </a:rPr>
              <a:t>أخذت</a:t>
            </a:r>
            <a:endParaRPr lang="ar-SA" sz="3200" b="1" dirty="0">
              <a:solidFill>
                <a:srgbClr val="0000FF"/>
              </a:solidFill>
            </a:endParaRPr>
          </a:p>
        </p:txBody>
      </p:sp>
      <p:sp>
        <p:nvSpPr>
          <p:cNvPr id="14" name="مستطيل 13"/>
          <p:cNvSpPr/>
          <p:nvPr/>
        </p:nvSpPr>
        <p:spPr>
          <a:xfrm>
            <a:off x="1187624" y="555526"/>
            <a:ext cx="7429552" cy="589364"/>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ar-SA" sz="3600" b="1" dirty="0">
                <a:solidFill>
                  <a:srgbClr val="7030A0"/>
                </a:solidFill>
              </a:rPr>
              <a:t>ثانيًا</a:t>
            </a:r>
            <a:r>
              <a:rPr lang="ar-EG" sz="3600" b="1" dirty="0">
                <a:solidFill>
                  <a:srgbClr val="7030A0"/>
                </a:solidFill>
              </a:rPr>
              <a:t>:</a:t>
            </a:r>
            <a:r>
              <a:rPr lang="ar-SA" sz="3600" b="1" dirty="0">
                <a:solidFill>
                  <a:srgbClr val="7030A0"/>
                </a:solidFill>
              </a:rPr>
              <a:t> أقرأ ثم أجيب:-</a:t>
            </a:r>
            <a:endParaRPr lang="en-US" sz="3600" dirty="0">
              <a:solidFill>
                <a:srgbClr val="7030A0"/>
              </a:solidFill>
            </a:endParaRPr>
          </a:p>
        </p:txBody>
      </p:sp>
    </p:spTree>
    <p:extLst>
      <p:ext uri="{BB962C8B-B14F-4D97-AF65-F5344CB8AC3E}">
        <p14:creationId xmlns:p14="http://schemas.microsoft.com/office/powerpoint/2010/main" val="236064676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P spid="9"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14"/>
          <p:cNvSpPr/>
          <p:nvPr/>
        </p:nvSpPr>
        <p:spPr>
          <a:xfrm>
            <a:off x="1187624" y="555526"/>
            <a:ext cx="7429552" cy="589364"/>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dirty="0">
                <a:solidFill>
                  <a:srgbClr val="7030A0"/>
                </a:solidFill>
              </a:rPr>
              <a:t>ثالثًا: أجيب حسب المطلوب:-</a:t>
            </a:r>
            <a:endParaRPr lang="en-US" sz="3600" b="1" dirty="0">
              <a:solidFill>
                <a:srgbClr val="7030A0"/>
              </a:solidFill>
            </a:endParaRPr>
          </a:p>
        </p:txBody>
      </p:sp>
      <p:sp>
        <p:nvSpPr>
          <p:cNvPr id="3" name="مستطيل 2"/>
          <p:cNvSpPr/>
          <p:nvPr/>
        </p:nvSpPr>
        <p:spPr>
          <a:xfrm>
            <a:off x="683568" y="1140784"/>
            <a:ext cx="7848872" cy="954107"/>
          </a:xfrm>
          <a:prstGeom prst="rect">
            <a:avLst/>
          </a:prstGeom>
        </p:spPr>
        <p:txBody>
          <a:bodyPr wrap="square">
            <a:spAutoFit/>
          </a:bodyPr>
          <a:lstStyle/>
          <a:p>
            <a:r>
              <a:rPr lang="ar-SA" sz="2800" b="1" dirty="0">
                <a:solidFill>
                  <a:srgbClr val="C00000"/>
                </a:solidFill>
              </a:rPr>
              <a:t>أ. أحول الفعل إلي اسم يدل على المكان أو الزمان، ثم أضعه في جملة من إنشائي:</a:t>
            </a:r>
          </a:p>
        </p:txBody>
      </p:sp>
      <p:graphicFrame>
        <p:nvGraphicFramePr>
          <p:cNvPr id="6" name="جدول 5"/>
          <p:cNvGraphicFramePr>
            <a:graphicFrameLocks noGrp="1"/>
          </p:cNvGraphicFramePr>
          <p:nvPr>
            <p:extLst>
              <p:ext uri="{D42A27DB-BD31-4B8C-83A1-F6EECF244321}">
                <p14:modId xmlns:p14="http://schemas.microsoft.com/office/powerpoint/2010/main" val="4097458797"/>
              </p:ext>
            </p:extLst>
          </p:nvPr>
        </p:nvGraphicFramePr>
        <p:xfrm>
          <a:off x="758982" y="2139702"/>
          <a:ext cx="7681349" cy="2376264"/>
        </p:xfrm>
        <a:graphic>
          <a:graphicData uri="http://schemas.openxmlformats.org/drawingml/2006/table">
            <a:tbl>
              <a:tblPr rtl="1" firstRow="1" firstCol="1" bandRow="1">
                <a:tableStyleId>{5C22544A-7EE6-4342-B048-85BDC9FD1C3A}</a:tableStyleId>
              </a:tblPr>
              <a:tblGrid>
                <a:gridCol w="1214061">
                  <a:extLst>
                    <a:ext uri="{9D8B030D-6E8A-4147-A177-3AD203B41FA5}">
                      <a16:colId xmlns:a16="http://schemas.microsoft.com/office/drawing/2014/main" val="20000"/>
                    </a:ext>
                  </a:extLst>
                </a:gridCol>
                <a:gridCol w="1402086">
                  <a:extLst>
                    <a:ext uri="{9D8B030D-6E8A-4147-A177-3AD203B41FA5}">
                      <a16:colId xmlns:a16="http://schemas.microsoft.com/office/drawing/2014/main" val="20001"/>
                    </a:ext>
                  </a:extLst>
                </a:gridCol>
                <a:gridCol w="2066986">
                  <a:extLst>
                    <a:ext uri="{9D8B030D-6E8A-4147-A177-3AD203B41FA5}">
                      <a16:colId xmlns:a16="http://schemas.microsoft.com/office/drawing/2014/main" val="20002"/>
                    </a:ext>
                  </a:extLst>
                </a:gridCol>
                <a:gridCol w="2998216">
                  <a:extLst>
                    <a:ext uri="{9D8B030D-6E8A-4147-A177-3AD203B41FA5}">
                      <a16:colId xmlns:a16="http://schemas.microsoft.com/office/drawing/2014/main" val="20003"/>
                    </a:ext>
                  </a:extLst>
                </a:gridCol>
              </a:tblGrid>
              <a:tr h="1436733">
                <a:tc>
                  <a:txBody>
                    <a:bodyPr/>
                    <a:lstStyle/>
                    <a:p>
                      <a:pPr marL="0" marR="0" algn="ctr" rtl="1">
                        <a:lnSpc>
                          <a:spcPct val="150000"/>
                        </a:lnSpc>
                        <a:spcBef>
                          <a:spcPts val="0"/>
                        </a:spcBef>
                        <a:spcAft>
                          <a:spcPts val="0"/>
                        </a:spcAft>
                      </a:pPr>
                      <a:r>
                        <a:rPr lang="ar-SA" sz="2800" b="1" dirty="0">
                          <a:effectLst>
                            <a:outerShdw blurRad="38100" dist="38100" dir="2700000" algn="tl">
                              <a:srgbClr val="000000">
                                <a:alpha val="43137"/>
                              </a:srgbClr>
                            </a:outerShdw>
                          </a:effectLst>
                        </a:rPr>
                        <a:t>الفعل</a:t>
                      </a:r>
                      <a:endParaRPr lang="en-US" sz="1800" b="1" dirty="0">
                        <a:effectLst>
                          <a:outerShdw blurRad="38100" dist="38100" dir="2700000" algn="tl">
                            <a:srgbClr val="000000">
                              <a:alpha val="43137"/>
                            </a:srgbClr>
                          </a:outerShdw>
                        </a:effectLst>
                        <a:latin typeface="Calibri"/>
                        <a:ea typeface="Calibri"/>
                        <a:cs typeface="Arial"/>
                      </a:endParaRPr>
                    </a:p>
                  </a:txBody>
                  <a:tcPr marL="68580" marR="68580" marT="0" marB="0" anchor="ctr"/>
                </a:tc>
                <a:tc>
                  <a:txBody>
                    <a:bodyPr/>
                    <a:lstStyle/>
                    <a:p>
                      <a:pPr marL="0" marR="0" algn="ctr" rtl="1">
                        <a:lnSpc>
                          <a:spcPct val="150000"/>
                        </a:lnSpc>
                        <a:spcBef>
                          <a:spcPts val="0"/>
                        </a:spcBef>
                        <a:spcAft>
                          <a:spcPts val="0"/>
                        </a:spcAft>
                      </a:pPr>
                      <a:r>
                        <a:rPr lang="ar-SA" sz="2800" b="1" dirty="0">
                          <a:effectLst>
                            <a:outerShdw blurRad="38100" dist="38100" dir="2700000" algn="tl">
                              <a:srgbClr val="000000">
                                <a:alpha val="43137"/>
                              </a:srgbClr>
                            </a:outerShdw>
                          </a:effectLst>
                        </a:rPr>
                        <a:t>الاسم</a:t>
                      </a:r>
                      <a:endParaRPr lang="en-US" sz="1800" b="1" dirty="0">
                        <a:effectLst>
                          <a:outerShdw blurRad="38100" dist="38100" dir="2700000" algn="tl">
                            <a:srgbClr val="000000">
                              <a:alpha val="43137"/>
                            </a:srgbClr>
                          </a:outerShdw>
                        </a:effectLst>
                        <a:latin typeface="Calibri"/>
                        <a:ea typeface="Calibri"/>
                        <a:cs typeface="Arial"/>
                      </a:endParaRPr>
                    </a:p>
                  </a:txBody>
                  <a:tcPr marL="68580" marR="68580" marT="0" marB="0" anchor="ctr"/>
                </a:tc>
                <a:tc>
                  <a:txBody>
                    <a:bodyPr/>
                    <a:lstStyle/>
                    <a:p>
                      <a:pPr marL="0" marR="0" algn="ctr" rtl="1">
                        <a:lnSpc>
                          <a:spcPct val="150000"/>
                        </a:lnSpc>
                        <a:spcBef>
                          <a:spcPts val="0"/>
                        </a:spcBef>
                        <a:spcAft>
                          <a:spcPts val="0"/>
                        </a:spcAft>
                      </a:pPr>
                      <a:r>
                        <a:rPr lang="ar-SA" sz="2800" b="1" dirty="0">
                          <a:effectLst>
                            <a:outerShdw blurRad="38100" dist="38100" dir="2700000" algn="tl">
                              <a:srgbClr val="000000">
                                <a:alpha val="43137"/>
                              </a:srgbClr>
                            </a:outerShdw>
                          </a:effectLst>
                        </a:rPr>
                        <a:t>نوعه (مكان أو زمان)</a:t>
                      </a:r>
                      <a:endParaRPr lang="en-US" sz="1800" b="1" dirty="0">
                        <a:effectLst>
                          <a:outerShdw blurRad="38100" dist="38100" dir="2700000" algn="tl">
                            <a:srgbClr val="000000">
                              <a:alpha val="43137"/>
                            </a:srgbClr>
                          </a:outerShdw>
                        </a:effectLst>
                        <a:latin typeface="Calibri"/>
                        <a:ea typeface="Calibri"/>
                        <a:cs typeface="Arial"/>
                      </a:endParaRPr>
                    </a:p>
                  </a:txBody>
                  <a:tcPr marL="68580" marR="68580" marT="0" marB="0" anchor="ctr"/>
                </a:tc>
                <a:tc>
                  <a:txBody>
                    <a:bodyPr/>
                    <a:lstStyle/>
                    <a:p>
                      <a:pPr marL="0" marR="0" algn="ctr" rtl="1">
                        <a:lnSpc>
                          <a:spcPct val="150000"/>
                        </a:lnSpc>
                        <a:spcBef>
                          <a:spcPts val="0"/>
                        </a:spcBef>
                        <a:spcAft>
                          <a:spcPts val="0"/>
                        </a:spcAft>
                      </a:pPr>
                      <a:r>
                        <a:rPr lang="ar-SA" sz="2800" b="1" dirty="0">
                          <a:effectLst>
                            <a:outerShdw blurRad="38100" dist="38100" dir="2700000" algn="tl">
                              <a:srgbClr val="000000">
                                <a:alpha val="43137"/>
                              </a:srgbClr>
                            </a:outerShdw>
                          </a:effectLst>
                        </a:rPr>
                        <a:t>الجملة</a:t>
                      </a:r>
                      <a:endParaRPr lang="en-US" sz="1800" b="1" dirty="0">
                        <a:effectLst>
                          <a:outerShdw blurRad="38100" dist="38100" dir="2700000" algn="tl">
                            <a:srgbClr val="000000">
                              <a:alpha val="43137"/>
                            </a:srgbClr>
                          </a:outerShdw>
                        </a:effectLst>
                        <a:latin typeface="Calibri"/>
                        <a:ea typeface="Calibri"/>
                        <a:cs typeface="Arial"/>
                      </a:endParaRPr>
                    </a:p>
                  </a:txBody>
                  <a:tcPr marL="68580" marR="68580" marT="0" marB="0" anchor="ctr"/>
                </a:tc>
                <a:extLst>
                  <a:ext uri="{0D108BD9-81ED-4DB2-BD59-A6C34878D82A}">
                    <a16:rowId xmlns:a16="http://schemas.microsoft.com/office/drawing/2014/main" val="10000"/>
                  </a:ext>
                </a:extLst>
              </a:tr>
              <a:tr h="939531">
                <a:tc>
                  <a:txBody>
                    <a:bodyPr/>
                    <a:lstStyle/>
                    <a:p>
                      <a:pPr marL="0" marR="0" algn="ctr" rtl="1">
                        <a:lnSpc>
                          <a:spcPct val="150000"/>
                        </a:lnSpc>
                        <a:spcBef>
                          <a:spcPts val="0"/>
                        </a:spcBef>
                        <a:spcAft>
                          <a:spcPts val="0"/>
                        </a:spcAft>
                      </a:pPr>
                      <a:r>
                        <a:rPr lang="ar-SA" sz="3200" b="1" dirty="0">
                          <a:solidFill>
                            <a:srgbClr val="FFFF00"/>
                          </a:solidFill>
                          <a:effectLst>
                            <a:outerShdw blurRad="38100" dist="38100" dir="2700000" algn="tl">
                              <a:srgbClr val="000000">
                                <a:alpha val="43137"/>
                              </a:srgbClr>
                            </a:outerShdw>
                          </a:effectLst>
                        </a:rPr>
                        <a:t>جلس</a:t>
                      </a:r>
                      <a:endParaRPr lang="en-US" sz="2000" b="1" dirty="0">
                        <a:solidFill>
                          <a:srgbClr val="FFFF00"/>
                        </a:solidFill>
                        <a:effectLst>
                          <a:outerShdw blurRad="38100" dist="38100" dir="2700000" algn="tl">
                            <a:srgbClr val="000000">
                              <a:alpha val="43137"/>
                            </a:srgbClr>
                          </a:outerShdw>
                        </a:effectLst>
                        <a:latin typeface="+mn-lt"/>
                        <a:ea typeface="Calibri"/>
                        <a:cs typeface="Arial"/>
                      </a:endParaRPr>
                    </a:p>
                  </a:txBody>
                  <a:tcPr marL="68580" marR="68580" marT="0" marB="0"/>
                </a:tc>
                <a:tc>
                  <a:txBody>
                    <a:bodyPr/>
                    <a:lstStyle/>
                    <a:p>
                      <a:pPr marL="0" marR="0" algn="ctr" rtl="1">
                        <a:lnSpc>
                          <a:spcPct val="150000"/>
                        </a:lnSpc>
                        <a:spcBef>
                          <a:spcPts val="0"/>
                        </a:spcBef>
                        <a:spcAft>
                          <a:spcPts val="0"/>
                        </a:spcAft>
                      </a:pPr>
                      <a:r>
                        <a:rPr lang="ar-SA" sz="2800" b="1">
                          <a:effectLst>
                            <a:outerShdw blurRad="38100" dist="38100" dir="2700000" algn="tl">
                              <a:srgbClr val="000000">
                                <a:alpha val="43137"/>
                              </a:srgbClr>
                            </a:outerShdw>
                          </a:effectLst>
                        </a:rPr>
                        <a:t> </a:t>
                      </a:r>
                      <a:endParaRPr lang="en-US" sz="1800" b="1">
                        <a:effectLst>
                          <a:outerShdw blurRad="38100" dist="38100" dir="2700000" algn="tl">
                            <a:srgbClr val="000000">
                              <a:alpha val="43137"/>
                            </a:srgbClr>
                          </a:outerShdw>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ar-SA" sz="2800" b="1" dirty="0">
                          <a:effectLst>
                            <a:outerShdw blurRad="38100" dist="38100" dir="2700000" algn="tl">
                              <a:srgbClr val="000000">
                                <a:alpha val="43137"/>
                              </a:srgbClr>
                            </a:outerShdw>
                          </a:effectLst>
                        </a:rPr>
                        <a:t> </a:t>
                      </a:r>
                      <a:endParaRPr lang="en-US" sz="1800" b="1" dirty="0">
                        <a:effectLst>
                          <a:outerShdw blurRad="38100" dist="38100" dir="2700000" algn="tl">
                            <a:srgbClr val="000000">
                              <a:alpha val="43137"/>
                            </a:srgbClr>
                          </a:outerShdw>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ar-SA" sz="2800" b="1" dirty="0">
                          <a:effectLst>
                            <a:outerShdw blurRad="38100" dist="38100" dir="2700000" algn="tl">
                              <a:srgbClr val="000000">
                                <a:alpha val="43137"/>
                              </a:srgbClr>
                            </a:outerShdw>
                          </a:effectLst>
                        </a:rPr>
                        <a:t> </a:t>
                      </a:r>
                      <a:endParaRPr lang="en-US" sz="1800" b="1" dirty="0">
                        <a:effectLst>
                          <a:outerShdw blurRad="38100" dist="38100" dir="2700000" algn="tl">
                            <a:srgbClr val="000000">
                              <a:alpha val="43137"/>
                            </a:srgbClr>
                          </a:outerShdw>
                        </a:effectLst>
                        <a:latin typeface="Calibri"/>
                        <a:ea typeface="Calibri"/>
                        <a:cs typeface="Arial"/>
                      </a:endParaRPr>
                    </a:p>
                  </a:txBody>
                  <a:tcPr marL="68580" marR="68580" marT="0" marB="0"/>
                </a:tc>
                <a:extLst>
                  <a:ext uri="{0D108BD9-81ED-4DB2-BD59-A6C34878D82A}">
                    <a16:rowId xmlns:a16="http://schemas.microsoft.com/office/drawing/2014/main" val="10001"/>
                  </a:ext>
                </a:extLst>
              </a:tr>
            </a:tbl>
          </a:graphicData>
        </a:graphic>
      </p:graphicFrame>
      <p:sp>
        <p:nvSpPr>
          <p:cNvPr id="7" name="مستطيل 6"/>
          <p:cNvSpPr/>
          <p:nvPr/>
        </p:nvSpPr>
        <p:spPr>
          <a:xfrm>
            <a:off x="6012160" y="3651870"/>
            <a:ext cx="1034257" cy="751488"/>
          </a:xfrm>
          <a:prstGeom prst="rect">
            <a:avLst/>
          </a:prstGeom>
        </p:spPr>
        <p:txBody>
          <a:bodyPr wrap="none">
            <a:spAutoFit/>
          </a:bodyPr>
          <a:lstStyle/>
          <a:p>
            <a:pPr algn="ctr">
              <a:lnSpc>
                <a:spcPct val="150000"/>
              </a:lnSpc>
              <a:spcBef>
                <a:spcPts val="0"/>
              </a:spcBef>
              <a:spcAft>
                <a:spcPts val="0"/>
              </a:spcAft>
            </a:pPr>
            <a:r>
              <a:rPr lang="ar-EG" sz="3200" b="1" dirty="0">
                <a:solidFill>
                  <a:srgbClr val="0070C0"/>
                </a:solidFill>
              </a:rPr>
              <a:t>مجلس</a:t>
            </a:r>
            <a:endParaRPr lang="en-US" sz="2000" b="1" dirty="0">
              <a:solidFill>
                <a:srgbClr val="0070C0"/>
              </a:solidFill>
              <a:latin typeface="Calibri"/>
              <a:ea typeface="Calibri"/>
              <a:cs typeface="Arial"/>
            </a:endParaRPr>
          </a:p>
        </p:txBody>
      </p:sp>
      <p:sp>
        <p:nvSpPr>
          <p:cNvPr id="16" name="مستطيل 15"/>
          <p:cNvSpPr/>
          <p:nvPr/>
        </p:nvSpPr>
        <p:spPr>
          <a:xfrm>
            <a:off x="4260650" y="3655245"/>
            <a:ext cx="821059" cy="751488"/>
          </a:xfrm>
          <a:prstGeom prst="rect">
            <a:avLst/>
          </a:prstGeom>
        </p:spPr>
        <p:txBody>
          <a:bodyPr wrap="none">
            <a:spAutoFit/>
          </a:bodyPr>
          <a:lstStyle/>
          <a:p>
            <a:pPr algn="ctr">
              <a:lnSpc>
                <a:spcPct val="150000"/>
              </a:lnSpc>
              <a:spcBef>
                <a:spcPts val="0"/>
              </a:spcBef>
              <a:spcAft>
                <a:spcPts val="0"/>
              </a:spcAft>
            </a:pPr>
            <a:r>
              <a:rPr lang="ar-EG" sz="3200" b="1" dirty="0">
                <a:solidFill>
                  <a:srgbClr val="0070C0"/>
                </a:solidFill>
              </a:rPr>
              <a:t>مكان</a:t>
            </a:r>
            <a:endParaRPr lang="en-US" sz="2000" b="1" dirty="0">
              <a:solidFill>
                <a:srgbClr val="0070C0"/>
              </a:solidFill>
              <a:latin typeface="Calibri"/>
              <a:ea typeface="Calibri"/>
              <a:cs typeface="Arial"/>
            </a:endParaRPr>
          </a:p>
        </p:txBody>
      </p:sp>
      <p:sp>
        <p:nvSpPr>
          <p:cNvPr id="17" name="مستطيل 16"/>
          <p:cNvSpPr/>
          <p:nvPr/>
        </p:nvSpPr>
        <p:spPr>
          <a:xfrm>
            <a:off x="827584" y="3579862"/>
            <a:ext cx="2808312" cy="954107"/>
          </a:xfrm>
          <a:prstGeom prst="rect">
            <a:avLst/>
          </a:prstGeom>
        </p:spPr>
        <p:txBody>
          <a:bodyPr wrap="square">
            <a:spAutoFit/>
          </a:bodyPr>
          <a:lstStyle/>
          <a:p>
            <a:pPr algn="justLow">
              <a:spcBef>
                <a:spcPts val="0"/>
              </a:spcBef>
              <a:spcAft>
                <a:spcPts val="0"/>
              </a:spcAft>
            </a:pPr>
            <a:r>
              <a:rPr lang="ar-EG" sz="2800" b="1" dirty="0">
                <a:solidFill>
                  <a:srgbClr val="0070C0"/>
                </a:solidFill>
              </a:rPr>
              <a:t>جلس أبي مع أصدقائه في المجلس.</a:t>
            </a:r>
            <a:endParaRPr lang="en-US" b="1" dirty="0">
              <a:solidFill>
                <a:srgbClr val="0070C0"/>
              </a:solidFill>
              <a:latin typeface="Calibri"/>
              <a:ea typeface="Calibri"/>
              <a:cs typeface="Arial"/>
            </a:endParaRPr>
          </a:p>
        </p:txBody>
      </p:sp>
    </p:spTree>
    <p:extLst>
      <p:ext uri="{BB962C8B-B14F-4D97-AF65-F5344CB8AC3E}">
        <p14:creationId xmlns:p14="http://schemas.microsoft.com/office/powerpoint/2010/main" val="886498641"/>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righ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7"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14"/>
          <p:cNvSpPr/>
          <p:nvPr/>
        </p:nvSpPr>
        <p:spPr>
          <a:xfrm>
            <a:off x="1187624" y="555526"/>
            <a:ext cx="7429552" cy="589364"/>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ar-SA" sz="3600" b="1" dirty="0">
                <a:solidFill>
                  <a:srgbClr val="7030A0"/>
                </a:solidFill>
              </a:rPr>
              <a:t>ثالثًا: أجيب حسب المطلوب:-</a:t>
            </a:r>
            <a:endParaRPr lang="en-US" sz="3600" b="1" dirty="0">
              <a:solidFill>
                <a:srgbClr val="7030A0"/>
              </a:solidFill>
            </a:endParaRPr>
          </a:p>
        </p:txBody>
      </p:sp>
      <p:sp>
        <p:nvSpPr>
          <p:cNvPr id="3" name="مستطيل 2"/>
          <p:cNvSpPr/>
          <p:nvPr/>
        </p:nvSpPr>
        <p:spPr>
          <a:xfrm>
            <a:off x="683568" y="1140784"/>
            <a:ext cx="7848872" cy="954107"/>
          </a:xfrm>
          <a:prstGeom prst="rect">
            <a:avLst/>
          </a:prstGeom>
        </p:spPr>
        <p:txBody>
          <a:bodyPr wrap="square">
            <a:spAutoFit/>
          </a:bodyPr>
          <a:lstStyle/>
          <a:p>
            <a:r>
              <a:rPr lang="ar-SA" sz="2800" b="1" dirty="0">
                <a:solidFill>
                  <a:srgbClr val="C00000"/>
                </a:solidFill>
              </a:rPr>
              <a:t>أ. أحول الفعل إلي اسم يدل على المكان أو الزمان، ثم أضعه في جملة من إنشائي:</a:t>
            </a:r>
          </a:p>
        </p:txBody>
      </p:sp>
      <p:graphicFrame>
        <p:nvGraphicFramePr>
          <p:cNvPr id="6" name="جدول 5"/>
          <p:cNvGraphicFramePr>
            <a:graphicFrameLocks noGrp="1"/>
          </p:cNvGraphicFramePr>
          <p:nvPr>
            <p:extLst>
              <p:ext uri="{D42A27DB-BD31-4B8C-83A1-F6EECF244321}">
                <p14:modId xmlns:p14="http://schemas.microsoft.com/office/powerpoint/2010/main" val="2301771056"/>
              </p:ext>
            </p:extLst>
          </p:nvPr>
        </p:nvGraphicFramePr>
        <p:xfrm>
          <a:off x="758982" y="2139702"/>
          <a:ext cx="7681349" cy="2376264"/>
        </p:xfrm>
        <a:graphic>
          <a:graphicData uri="http://schemas.openxmlformats.org/drawingml/2006/table">
            <a:tbl>
              <a:tblPr rtl="1" firstRow="1" firstCol="1" bandRow="1">
                <a:tableStyleId>{5C22544A-7EE6-4342-B048-85BDC9FD1C3A}</a:tableStyleId>
              </a:tblPr>
              <a:tblGrid>
                <a:gridCol w="1214061">
                  <a:extLst>
                    <a:ext uri="{9D8B030D-6E8A-4147-A177-3AD203B41FA5}">
                      <a16:colId xmlns:a16="http://schemas.microsoft.com/office/drawing/2014/main" val="20000"/>
                    </a:ext>
                  </a:extLst>
                </a:gridCol>
                <a:gridCol w="1402086">
                  <a:extLst>
                    <a:ext uri="{9D8B030D-6E8A-4147-A177-3AD203B41FA5}">
                      <a16:colId xmlns:a16="http://schemas.microsoft.com/office/drawing/2014/main" val="20001"/>
                    </a:ext>
                  </a:extLst>
                </a:gridCol>
                <a:gridCol w="2066986">
                  <a:extLst>
                    <a:ext uri="{9D8B030D-6E8A-4147-A177-3AD203B41FA5}">
                      <a16:colId xmlns:a16="http://schemas.microsoft.com/office/drawing/2014/main" val="20002"/>
                    </a:ext>
                  </a:extLst>
                </a:gridCol>
                <a:gridCol w="2998216">
                  <a:extLst>
                    <a:ext uri="{9D8B030D-6E8A-4147-A177-3AD203B41FA5}">
                      <a16:colId xmlns:a16="http://schemas.microsoft.com/office/drawing/2014/main" val="20003"/>
                    </a:ext>
                  </a:extLst>
                </a:gridCol>
              </a:tblGrid>
              <a:tr h="1436733">
                <a:tc>
                  <a:txBody>
                    <a:bodyPr/>
                    <a:lstStyle/>
                    <a:p>
                      <a:pPr marL="0" marR="0" algn="ctr" rtl="1">
                        <a:lnSpc>
                          <a:spcPct val="150000"/>
                        </a:lnSpc>
                        <a:spcBef>
                          <a:spcPts val="0"/>
                        </a:spcBef>
                        <a:spcAft>
                          <a:spcPts val="0"/>
                        </a:spcAft>
                      </a:pPr>
                      <a:r>
                        <a:rPr lang="ar-SA" sz="2800" b="1" dirty="0">
                          <a:effectLst>
                            <a:outerShdw blurRad="38100" dist="38100" dir="2700000" algn="tl">
                              <a:srgbClr val="000000">
                                <a:alpha val="43137"/>
                              </a:srgbClr>
                            </a:outerShdw>
                          </a:effectLst>
                        </a:rPr>
                        <a:t>الفعل</a:t>
                      </a:r>
                      <a:endParaRPr lang="en-US" sz="1800" b="1" dirty="0">
                        <a:effectLst>
                          <a:outerShdw blurRad="38100" dist="38100" dir="2700000" algn="tl">
                            <a:srgbClr val="000000">
                              <a:alpha val="43137"/>
                            </a:srgbClr>
                          </a:outerShdw>
                        </a:effectLst>
                        <a:latin typeface="Calibri"/>
                        <a:ea typeface="Calibri"/>
                        <a:cs typeface="Arial"/>
                      </a:endParaRPr>
                    </a:p>
                  </a:txBody>
                  <a:tcPr marL="68580" marR="68580" marT="0" marB="0" anchor="ctr"/>
                </a:tc>
                <a:tc>
                  <a:txBody>
                    <a:bodyPr/>
                    <a:lstStyle/>
                    <a:p>
                      <a:pPr marL="0" marR="0" algn="ctr" rtl="1">
                        <a:lnSpc>
                          <a:spcPct val="150000"/>
                        </a:lnSpc>
                        <a:spcBef>
                          <a:spcPts val="0"/>
                        </a:spcBef>
                        <a:spcAft>
                          <a:spcPts val="0"/>
                        </a:spcAft>
                      </a:pPr>
                      <a:r>
                        <a:rPr lang="ar-SA" sz="2800" b="1" dirty="0">
                          <a:effectLst>
                            <a:outerShdw blurRad="38100" dist="38100" dir="2700000" algn="tl">
                              <a:srgbClr val="000000">
                                <a:alpha val="43137"/>
                              </a:srgbClr>
                            </a:outerShdw>
                          </a:effectLst>
                        </a:rPr>
                        <a:t>الاسم</a:t>
                      </a:r>
                      <a:endParaRPr lang="en-US" sz="1800" b="1" dirty="0">
                        <a:effectLst>
                          <a:outerShdw blurRad="38100" dist="38100" dir="2700000" algn="tl">
                            <a:srgbClr val="000000">
                              <a:alpha val="43137"/>
                            </a:srgbClr>
                          </a:outerShdw>
                        </a:effectLst>
                        <a:latin typeface="Calibri"/>
                        <a:ea typeface="Calibri"/>
                        <a:cs typeface="Arial"/>
                      </a:endParaRPr>
                    </a:p>
                  </a:txBody>
                  <a:tcPr marL="68580" marR="68580" marT="0" marB="0" anchor="ctr"/>
                </a:tc>
                <a:tc>
                  <a:txBody>
                    <a:bodyPr/>
                    <a:lstStyle/>
                    <a:p>
                      <a:pPr marL="0" marR="0" algn="ctr" rtl="1">
                        <a:lnSpc>
                          <a:spcPct val="150000"/>
                        </a:lnSpc>
                        <a:spcBef>
                          <a:spcPts val="0"/>
                        </a:spcBef>
                        <a:spcAft>
                          <a:spcPts val="0"/>
                        </a:spcAft>
                      </a:pPr>
                      <a:r>
                        <a:rPr lang="ar-SA" sz="2800" b="1" dirty="0">
                          <a:effectLst>
                            <a:outerShdw blurRad="38100" dist="38100" dir="2700000" algn="tl">
                              <a:srgbClr val="000000">
                                <a:alpha val="43137"/>
                              </a:srgbClr>
                            </a:outerShdw>
                          </a:effectLst>
                        </a:rPr>
                        <a:t>نوعه (مكان أو زمان)</a:t>
                      </a:r>
                      <a:endParaRPr lang="en-US" sz="1800" b="1" dirty="0">
                        <a:effectLst>
                          <a:outerShdw blurRad="38100" dist="38100" dir="2700000" algn="tl">
                            <a:srgbClr val="000000">
                              <a:alpha val="43137"/>
                            </a:srgbClr>
                          </a:outerShdw>
                        </a:effectLst>
                        <a:latin typeface="Calibri"/>
                        <a:ea typeface="Calibri"/>
                        <a:cs typeface="Arial"/>
                      </a:endParaRPr>
                    </a:p>
                  </a:txBody>
                  <a:tcPr marL="68580" marR="68580" marT="0" marB="0" anchor="ctr"/>
                </a:tc>
                <a:tc>
                  <a:txBody>
                    <a:bodyPr/>
                    <a:lstStyle/>
                    <a:p>
                      <a:pPr marL="0" marR="0" algn="ctr" rtl="1">
                        <a:lnSpc>
                          <a:spcPct val="150000"/>
                        </a:lnSpc>
                        <a:spcBef>
                          <a:spcPts val="0"/>
                        </a:spcBef>
                        <a:spcAft>
                          <a:spcPts val="0"/>
                        </a:spcAft>
                      </a:pPr>
                      <a:r>
                        <a:rPr lang="ar-SA" sz="2800" b="1" dirty="0">
                          <a:effectLst>
                            <a:outerShdw blurRad="38100" dist="38100" dir="2700000" algn="tl">
                              <a:srgbClr val="000000">
                                <a:alpha val="43137"/>
                              </a:srgbClr>
                            </a:outerShdw>
                          </a:effectLst>
                        </a:rPr>
                        <a:t>الجملة</a:t>
                      </a:r>
                      <a:endParaRPr lang="en-US" sz="1800" b="1" dirty="0">
                        <a:effectLst>
                          <a:outerShdw blurRad="38100" dist="38100" dir="2700000" algn="tl">
                            <a:srgbClr val="000000">
                              <a:alpha val="43137"/>
                            </a:srgbClr>
                          </a:outerShdw>
                        </a:effectLst>
                        <a:latin typeface="Calibri"/>
                        <a:ea typeface="Calibri"/>
                        <a:cs typeface="Arial"/>
                      </a:endParaRPr>
                    </a:p>
                  </a:txBody>
                  <a:tcPr marL="68580" marR="68580" marT="0" marB="0" anchor="ctr"/>
                </a:tc>
                <a:extLst>
                  <a:ext uri="{0D108BD9-81ED-4DB2-BD59-A6C34878D82A}">
                    <a16:rowId xmlns:a16="http://schemas.microsoft.com/office/drawing/2014/main" val="10000"/>
                  </a:ext>
                </a:extLst>
              </a:tr>
              <a:tr h="939531">
                <a:tc>
                  <a:txBody>
                    <a:bodyPr/>
                    <a:lstStyle/>
                    <a:p>
                      <a:pPr marL="0" marR="0" algn="ctr" rtl="1">
                        <a:lnSpc>
                          <a:spcPct val="150000"/>
                        </a:lnSpc>
                        <a:spcBef>
                          <a:spcPts val="0"/>
                        </a:spcBef>
                        <a:spcAft>
                          <a:spcPts val="0"/>
                        </a:spcAft>
                      </a:pPr>
                      <a:r>
                        <a:rPr lang="ar-SA" sz="3200" b="1" dirty="0">
                          <a:solidFill>
                            <a:srgbClr val="FFFF00"/>
                          </a:solidFill>
                          <a:effectLst>
                            <a:outerShdw blurRad="38100" dist="38100" dir="2700000" algn="tl">
                              <a:srgbClr val="000000">
                                <a:alpha val="43137"/>
                              </a:srgbClr>
                            </a:outerShdw>
                          </a:effectLst>
                        </a:rPr>
                        <a:t>غرب</a:t>
                      </a:r>
                      <a:endParaRPr lang="en-US" sz="2000" b="1" dirty="0">
                        <a:solidFill>
                          <a:srgbClr val="FFFF00"/>
                        </a:solidFill>
                        <a:effectLst>
                          <a:outerShdw blurRad="38100" dist="38100" dir="2700000" algn="tl">
                            <a:srgbClr val="000000">
                              <a:alpha val="43137"/>
                            </a:srgbClr>
                          </a:outerShdw>
                        </a:effectLst>
                        <a:latin typeface="+mn-lt"/>
                        <a:ea typeface="Calibri"/>
                        <a:cs typeface="Arial"/>
                      </a:endParaRPr>
                    </a:p>
                  </a:txBody>
                  <a:tcPr marL="68580" marR="68580" marT="0" marB="0"/>
                </a:tc>
                <a:tc>
                  <a:txBody>
                    <a:bodyPr/>
                    <a:lstStyle/>
                    <a:p>
                      <a:pPr marL="0" marR="0" algn="ctr" rtl="1">
                        <a:lnSpc>
                          <a:spcPct val="150000"/>
                        </a:lnSpc>
                        <a:spcBef>
                          <a:spcPts val="0"/>
                        </a:spcBef>
                        <a:spcAft>
                          <a:spcPts val="0"/>
                        </a:spcAft>
                      </a:pPr>
                      <a:r>
                        <a:rPr lang="ar-SA" sz="2800" b="1">
                          <a:effectLst>
                            <a:outerShdw blurRad="38100" dist="38100" dir="2700000" algn="tl">
                              <a:srgbClr val="000000">
                                <a:alpha val="43137"/>
                              </a:srgbClr>
                            </a:outerShdw>
                          </a:effectLst>
                        </a:rPr>
                        <a:t> </a:t>
                      </a:r>
                      <a:endParaRPr lang="en-US" sz="1800" b="1">
                        <a:effectLst>
                          <a:outerShdw blurRad="38100" dist="38100" dir="2700000" algn="tl">
                            <a:srgbClr val="000000">
                              <a:alpha val="43137"/>
                            </a:srgbClr>
                          </a:outerShdw>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ar-SA" sz="2800" b="1" dirty="0">
                          <a:effectLst>
                            <a:outerShdw blurRad="38100" dist="38100" dir="2700000" algn="tl">
                              <a:srgbClr val="000000">
                                <a:alpha val="43137"/>
                              </a:srgbClr>
                            </a:outerShdw>
                          </a:effectLst>
                        </a:rPr>
                        <a:t> </a:t>
                      </a:r>
                      <a:endParaRPr lang="en-US" sz="1800" b="1" dirty="0">
                        <a:effectLst>
                          <a:outerShdw blurRad="38100" dist="38100" dir="2700000" algn="tl">
                            <a:srgbClr val="000000">
                              <a:alpha val="43137"/>
                            </a:srgbClr>
                          </a:outerShdw>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ar-SA" sz="2800" b="1" dirty="0">
                          <a:effectLst>
                            <a:outerShdw blurRad="38100" dist="38100" dir="2700000" algn="tl">
                              <a:srgbClr val="000000">
                                <a:alpha val="43137"/>
                              </a:srgbClr>
                            </a:outerShdw>
                          </a:effectLst>
                        </a:rPr>
                        <a:t> </a:t>
                      </a:r>
                      <a:endParaRPr lang="en-US" sz="1800" b="1" dirty="0">
                        <a:effectLst>
                          <a:outerShdw blurRad="38100" dist="38100" dir="2700000" algn="tl">
                            <a:srgbClr val="000000">
                              <a:alpha val="43137"/>
                            </a:srgbClr>
                          </a:outerShdw>
                        </a:effectLst>
                        <a:latin typeface="Calibri"/>
                        <a:ea typeface="Calibri"/>
                        <a:cs typeface="Arial"/>
                      </a:endParaRPr>
                    </a:p>
                  </a:txBody>
                  <a:tcPr marL="68580" marR="68580" marT="0" marB="0"/>
                </a:tc>
                <a:extLst>
                  <a:ext uri="{0D108BD9-81ED-4DB2-BD59-A6C34878D82A}">
                    <a16:rowId xmlns:a16="http://schemas.microsoft.com/office/drawing/2014/main" val="10001"/>
                  </a:ext>
                </a:extLst>
              </a:tr>
            </a:tbl>
          </a:graphicData>
        </a:graphic>
      </p:graphicFrame>
      <p:sp>
        <p:nvSpPr>
          <p:cNvPr id="7" name="مستطيل 6"/>
          <p:cNvSpPr/>
          <p:nvPr/>
        </p:nvSpPr>
        <p:spPr>
          <a:xfrm>
            <a:off x="5999336" y="3507854"/>
            <a:ext cx="1059907" cy="751488"/>
          </a:xfrm>
          <a:prstGeom prst="rect">
            <a:avLst/>
          </a:prstGeom>
        </p:spPr>
        <p:txBody>
          <a:bodyPr wrap="none">
            <a:spAutoFit/>
          </a:bodyPr>
          <a:lstStyle/>
          <a:p>
            <a:pPr algn="ctr">
              <a:lnSpc>
                <a:spcPct val="150000"/>
              </a:lnSpc>
              <a:spcBef>
                <a:spcPts val="0"/>
              </a:spcBef>
              <a:spcAft>
                <a:spcPts val="0"/>
              </a:spcAft>
            </a:pPr>
            <a:r>
              <a:rPr lang="ar-EG" sz="3200" b="1" dirty="0">
                <a:solidFill>
                  <a:srgbClr val="0070C0"/>
                </a:solidFill>
              </a:rPr>
              <a:t>مغرب </a:t>
            </a:r>
            <a:endParaRPr lang="en-US" sz="2000" b="1" dirty="0">
              <a:solidFill>
                <a:srgbClr val="0070C0"/>
              </a:solidFill>
              <a:latin typeface="Calibri"/>
              <a:ea typeface="Calibri"/>
              <a:cs typeface="Arial"/>
            </a:endParaRPr>
          </a:p>
        </p:txBody>
      </p:sp>
      <p:sp>
        <p:nvSpPr>
          <p:cNvPr id="16" name="مستطيل 15"/>
          <p:cNvSpPr/>
          <p:nvPr/>
        </p:nvSpPr>
        <p:spPr>
          <a:xfrm>
            <a:off x="4245421" y="3655245"/>
            <a:ext cx="851515" cy="751488"/>
          </a:xfrm>
          <a:prstGeom prst="rect">
            <a:avLst/>
          </a:prstGeom>
        </p:spPr>
        <p:txBody>
          <a:bodyPr wrap="none">
            <a:spAutoFit/>
          </a:bodyPr>
          <a:lstStyle/>
          <a:p>
            <a:pPr algn="ctr">
              <a:lnSpc>
                <a:spcPct val="150000"/>
              </a:lnSpc>
              <a:spcBef>
                <a:spcPts val="0"/>
              </a:spcBef>
              <a:spcAft>
                <a:spcPts val="0"/>
              </a:spcAft>
            </a:pPr>
            <a:r>
              <a:rPr lang="ar-EG" sz="3200" b="1" dirty="0">
                <a:solidFill>
                  <a:srgbClr val="0070C0"/>
                </a:solidFill>
              </a:rPr>
              <a:t>زمان</a:t>
            </a:r>
            <a:endParaRPr lang="en-US" sz="2000" b="1" dirty="0">
              <a:solidFill>
                <a:srgbClr val="0070C0"/>
              </a:solidFill>
              <a:latin typeface="Calibri"/>
              <a:ea typeface="Calibri"/>
              <a:cs typeface="Arial"/>
            </a:endParaRPr>
          </a:p>
        </p:txBody>
      </p:sp>
      <p:sp>
        <p:nvSpPr>
          <p:cNvPr id="17" name="مستطيل 16"/>
          <p:cNvSpPr/>
          <p:nvPr/>
        </p:nvSpPr>
        <p:spPr>
          <a:xfrm>
            <a:off x="899592" y="3579862"/>
            <a:ext cx="2808312" cy="954107"/>
          </a:xfrm>
          <a:prstGeom prst="rect">
            <a:avLst/>
          </a:prstGeom>
        </p:spPr>
        <p:txBody>
          <a:bodyPr wrap="square">
            <a:spAutoFit/>
          </a:bodyPr>
          <a:lstStyle/>
          <a:p>
            <a:pPr algn="justLow">
              <a:spcBef>
                <a:spcPts val="0"/>
              </a:spcBef>
              <a:spcAft>
                <a:spcPts val="0"/>
              </a:spcAft>
            </a:pPr>
            <a:r>
              <a:rPr lang="ar-EG" sz="2800" b="1" dirty="0">
                <a:solidFill>
                  <a:srgbClr val="0070C0"/>
                </a:solidFill>
              </a:rPr>
              <a:t>رجعت إلى البيت أذان المغرب.</a:t>
            </a:r>
            <a:endParaRPr lang="en-US" b="1" dirty="0">
              <a:solidFill>
                <a:srgbClr val="0070C0"/>
              </a:solidFill>
              <a:latin typeface="Calibri"/>
              <a:ea typeface="Calibri"/>
              <a:cs typeface="Arial"/>
            </a:endParaRPr>
          </a:p>
        </p:txBody>
      </p:sp>
    </p:spTree>
    <p:extLst>
      <p:ext uri="{BB962C8B-B14F-4D97-AF65-F5344CB8AC3E}">
        <p14:creationId xmlns:p14="http://schemas.microsoft.com/office/powerpoint/2010/main" val="1099623523"/>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14"/>
          <p:cNvSpPr/>
          <p:nvPr/>
        </p:nvSpPr>
        <p:spPr>
          <a:xfrm>
            <a:off x="1187624" y="555526"/>
            <a:ext cx="7429552" cy="589364"/>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ar-SA" sz="3600" b="1" dirty="0">
                <a:solidFill>
                  <a:srgbClr val="7030A0"/>
                </a:solidFill>
              </a:rPr>
              <a:t>ثالثًا: أجيب حسب المطلوب:-</a:t>
            </a:r>
            <a:endParaRPr lang="en-US" sz="3600" b="1" dirty="0">
              <a:solidFill>
                <a:srgbClr val="7030A0"/>
              </a:solidFill>
            </a:endParaRPr>
          </a:p>
        </p:txBody>
      </p:sp>
      <p:sp>
        <p:nvSpPr>
          <p:cNvPr id="3" name="مستطيل 2"/>
          <p:cNvSpPr/>
          <p:nvPr/>
        </p:nvSpPr>
        <p:spPr>
          <a:xfrm>
            <a:off x="683568" y="1140784"/>
            <a:ext cx="7848872" cy="954107"/>
          </a:xfrm>
          <a:prstGeom prst="rect">
            <a:avLst/>
          </a:prstGeom>
        </p:spPr>
        <p:txBody>
          <a:bodyPr wrap="square">
            <a:spAutoFit/>
          </a:bodyPr>
          <a:lstStyle/>
          <a:p>
            <a:r>
              <a:rPr lang="ar-SA" sz="2800" b="1" dirty="0">
                <a:solidFill>
                  <a:srgbClr val="C00000"/>
                </a:solidFill>
              </a:rPr>
              <a:t>أ. أحول الفعل إلي اسم يدل على المكان أو الزمان، ثم أضعه في جملة من إنشائي:</a:t>
            </a:r>
          </a:p>
        </p:txBody>
      </p:sp>
      <p:graphicFrame>
        <p:nvGraphicFramePr>
          <p:cNvPr id="6" name="جدول 5"/>
          <p:cNvGraphicFramePr>
            <a:graphicFrameLocks noGrp="1"/>
          </p:cNvGraphicFramePr>
          <p:nvPr>
            <p:extLst>
              <p:ext uri="{D42A27DB-BD31-4B8C-83A1-F6EECF244321}">
                <p14:modId xmlns:p14="http://schemas.microsoft.com/office/powerpoint/2010/main" val="1670222108"/>
              </p:ext>
            </p:extLst>
          </p:nvPr>
        </p:nvGraphicFramePr>
        <p:xfrm>
          <a:off x="758982" y="2139702"/>
          <a:ext cx="7681349" cy="2376264"/>
        </p:xfrm>
        <a:graphic>
          <a:graphicData uri="http://schemas.openxmlformats.org/drawingml/2006/table">
            <a:tbl>
              <a:tblPr rtl="1" firstRow="1" firstCol="1" bandRow="1">
                <a:tableStyleId>{5C22544A-7EE6-4342-B048-85BDC9FD1C3A}</a:tableStyleId>
              </a:tblPr>
              <a:tblGrid>
                <a:gridCol w="1214061">
                  <a:extLst>
                    <a:ext uri="{9D8B030D-6E8A-4147-A177-3AD203B41FA5}">
                      <a16:colId xmlns:a16="http://schemas.microsoft.com/office/drawing/2014/main" val="20000"/>
                    </a:ext>
                  </a:extLst>
                </a:gridCol>
                <a:gridCol w="1402086">
                  <a:extLst>
                    <a:ext uri="{9D8B030D-6E8A-4147-A177-3AD203B41FA5}">
                      <a16:colId xmlns:a16="http://schemas.microsoft.com/office/drawing/2014/main" val="20001"/>
                    </a:ext>
                  </a:extLst>
                </a:gridCol>
                <a:gridCol w="2066986">
                  <a:extLst>
                    <a:ext uri="{9D8B030D-6E8A-4147-A177-3AD203B41FA5}">
                      <a16:colId xmlns:a16="http://schemas.microsoft.com/office/drawing/2014/main" val="20002"/>
                    </a:ext>
                  </a:extLst>
                </a:gridCol>
                <a:gridCol w="2998216">
                  <a:extLst>
                    <a:ext uri="{9D8B030D-6E8A-4147-A177-3AD203B41FA5}">
                      <a16:colId xmlns:a16="http://schemas.microsoft.com/office/drawing/2014/main" val="20003"/>
                    </a:ext>
                  </a:extLst>
                </a:gridCol>
              </a:tblGrid>
              <a:tr h="1436733">
                <a:tc>
                  <a:txBody>
                    <a:bodyPr/>
                    <a:lstStyle/>
                    <a:p>
                      <a:pPr marL="0" marR="0" algn="ctr" rtl="1">
                        <a:lnSpc>
                          <a:spcPct val="150000"/>
                        </a:lnSpc>
                        <a:spcBef>
                          <a:spcPts val="0"/>
                        </a:spcBef>
                        <a:spcAft>
                          <a:spcPts val="0"/>
                        </a:spcAft>
                      </a:pPr>
                      <a:r>
                        <a:rPr lang="ar-SA" sz="2800" b="1" dirty="0">
                          <a:effectLst>
                            <a:outerShdw blurRad="38100" dist="38100" dir="2700000" algn="tl">
                              <a:srgbClr val="000000">
                                <a:alpha val="43137"/>
                              </a:srgbClr>
                            </a:outerShdw>
                          </a:effectLst>
                        </a:rPr>
                        <a:t>الفعل</a:t>
                      </a:r>
                      <a:endParaRPr lang="en-US" sz="1800" b="1" dirty="0">
                        <a:effectLst>
                          <a:outerShdw blurRad="38100" dist="38100" dir="2700000" algn="tl">
                            <a:srgbClr val="000000">
                              <a:alpha val="43137"/>
                            </a:srgbClr>
                          </a:outerShdw>
                        </a:effectLst>
                        <a:latin typeface="Calibri"/>
                        <a:ea typeface="Calibri"/>
                        <a:cs typeface="Arial"/>
                      </a:endParaRPr>
                    </a:p>
                  </a:txBody>
                  <a:tcPr marL="68580" marR="68580" marT="0" marB="0" anchor="ctr"/>
                </a:tc>
                <a:tc>
                  <a:txBody>
                    <a:bodyPr/>
                    <a:lstStyle/>
                    <a:p>
                      <a:pPr marL="0" marR="0" algn="ctr" rtl="1">
                        <a:lnSpc>
                          <a:spcPct val="150000"/>
                        </a:lnSpc>
                        <a:spcBef>
                          <a:spcPts val="0"/>
                        </a:spcBef>
                        <a:spcAft>
                          <a:spcPts val="0"/>
                        </a:spcAft>
                      </a:pPr>
                      <a:r>
                        <a:rPr lang="ar-SA" sz="2800" b="1" dirty="0">
                          <a:effectLst>
                            <a:outerShdw blurRad="38100" dist="38100" dir="2700000" algn="tl">
                              <a:srgbClr val="000000">
                                <a:alpha val="43137"/>
                              </a:srgbClr>
                            </a:outerShdw>
                          </a:effectLst>
                        </a:rPr>
                        <a:t>الاسم</a:t>
                      </a:r>
                      <a:endParaRPr lang="en-US" sz="1800" b="1" dirty="0">
                        <a:effectLst>
                          <a:outerShdw blurRad="38100" dist="38100" dir="2700000" algn="tl">
                            <a:srgbClr val="000000">
                              <a:alpha val="43137"/>
                            </a:srgbClr>
                          </a:outerShdw>
                        </a:effectLst>
                        <a:latin typeface="Calibri"/>
                        <a:ea typeface="Calibri"/>
                        <a:cs typeface="Arial"/>
                      </a:endParaRPr>
                    </a:p>
                  </a:txBody>
                  <a:tcPr marL="68580" marR="68580" marT="0" marB="0" anchor="ctr"/>
                </a:tc>
                <a:tc>
                  <a:txBody>
                    <a:bodyPr/>
                    <a:lstStyle/>
                    <a:p>
                      <a:pPr marL="0" marR="0" algn="ctr" rtl="1">
                        <a:lnSpc>
                          <a:spcPct val="150000"/>
                        </a:lnSpc>
                        <a:spcBef>
                          <a:spcPts val="0"/>
                        </a:spcBef>
                        <a:spcAft>
                          <a:spcPts val="0"/>
                        </a:spcAft>
                      </a:pPr>
                      <a:r>
                        <a:rPr lang="ar-SA" sz="2800" b="1" dirty="0">
                          <a:effectLst>
                            <a:outerShdw blurRad="38100" dist="38100" dir="2700000" algn="tl">
                              <a:srgbClr val="000000">
                                <a:alpha val="43137"/>
                              </a:srgbClr>
                            </a:outerShdw>
                          </a:effectLst>
                        </a:rPr>
                        <a:t>نوعه (مكان أو زمان)</a:t>
                      </a:r>
                      <a:endParaRPr lang="en-US" sz="1800" b="1" dirty="0">
                        <a:effectLst>
                          <a:outerShdw blurRad="38100" dist="38100" dir="2700000" algn="tl">
                            <a:srgbClr val="000000">
                              <a:alpha val="43137"/>
                            </a:srgbClr>
                          </a:outerShdw>
                        </a:effectLst>
                        <a:latin typeface="Calibri"/>
                        <a:ea typeface="Calibri"/>
                        <a:cs typeface="Arial"/>
                      </a:endParaRPr>
                    </a:p>
                  </a:txBody>
                  <a:tcPr marL="68580" marR="68580" marT="0" marB="0" anchor="ctr"/>
                </a:tc>
                <a:tc>
                  <a:txBody>
                    <a:bodyPr/>
                    <a:lstStyle/>
                    <a:p>
                      <a:pPr marL="0" marR="0" algn="ctr" rtl="1">
                        <a:lnSpc>
                          <a:spcPct val="150000"/>
                        </a:lnSpc>
                        <a:spcBef>
                          <a:spcPts val="0"/>
                        </a:spcBef>
                        <a:spcAft>
                          <a:spcPts val="0"/>
                        </a:spcAft>
                      </a:pPr>
                      <a:r>
                        <a:rPr lang="ar-SA" sz="2800" b="1" dirty="0">
                          <a:effectLst>
                            <a:outerShdw blurRad="38100" dist="38100" dir="2700000" algn="tl">
                              <a:srgbClr val="000000">
                                <a:alpha val="43137"/>
                              </a:srgbClr>
                            </a:outerShdw>
                          </a:effectLst>
                        </a:rPr>
                        <a:t>الجملة</a:t>
                      </a:r>
                      <a:endParaRPr lang="en-US" sz="1800" b="1" dirty="0">
                        <a:effectLst>
                          <a:outerShdw blurRad="38100" dist="38100" dir="2700000" algn="tl">
                            <a:srgbClr val="000000">
                              <a:alpha val="43137"/>
                            </a:srgbClr>
                          </a:outerShdw>
                        </a:effectLst>
                        <a:latin typeface="Calibri"/>
                        <a:ea typeface="Calibri"/>
                        <a:cs typeface="Arial"/>
                      </a:endParaRPr>
                    </a:p>
                  </a:txBody>
                  <a:tcPr marL="68580" marR="68580" marT="0" marB="0" anchor="ctr"/>
                </a:tc>
                <a:extLst>
                  <a:ext uri="{0D108BD9-81ED-4DB2-BD59-A6C34878D82A}">
                    <a16:rowId xmlns:a16="http://schemas.microsoft.com/office/drawing/2014/main" val="10000"/>
                  </a:ext>
                </a:extLst>
              </a:tr>
              <a:tr h="939531">
                <a:tc>
                  <a:txBody>
                    <a:bodyPr/>
                    <a:lstStyle/>
                    <a:p>
                      <a:pPr marL="0" marR="0" algn="ctr" rtl="1">
                        <a:lnSpc>
                          <a:spcPct val="150000"/>
                        </a:lnSpc>
                        <a:spcBef>
                          <a:spcPts val="0"/>
                        </a:spcBef>
                        <a:spcAft>
                          <a:spcPts val="0"/>
                        </a:spcAft>
                      </a:pPr>
                      <a:r>
                        <a:rPr lang="ar-SA" sz="3200" b="1" dirty="0">
                          <a:solidFill>
                            <a:srgbClr val="FFFF00"/>
                          </a:solidFill>
                          <a:effectLst>
                            <a:outerShdw blurRad="38100" dist="38100" dir="2700000" algn="tl">
                              <a:srgbClr val="000000">
                                <a:alpha val="43137"/>
                              </a:srgbClr>
                            </a:outerShdw>
                          </a:effectLst>
                        </a:rPr>
                        <a:t>نزل</a:t>
                      </a:r>
                      <a:endParaRPr lang="en-US" sz="2000" b="1" dirty="0">
                        <a:solidFill>
                          <a:srgbClr val="FFFF00"/>
                        </a:solidFill>
                        <a:effectLst>
                          <a:outerShdw blurRad="38100" dist="38100" dir="2700000" algn="tl">
                            <a:srgbClr val="000000">
                              <a:alpha val="43137"/>
                            </a:srgbClr>
                          </a:outerShdw>
                        </a:effectLst>
                        <a:latin typeface="+mn-lt"/>
                        <a:ea typeface="Calibri"/>
                        <a:cs typeface="Arial"/>
                      </a:endParaRPr>
                    </a:p>
                  </a:txBody>
                  <a:tcPr marL="68580" marR="68580" marT="0" marB="0" anchor="ctr"/>
                </a:tc>
                <a:tc>
                  <a:txBody>
                    <a:bodyPr/>
                    <a:lstStyle/>
                    <a:p>
                      <a:pPr marL="0" marR="0" algn="ctr" rtl="1">
                        <a:lnSpc>
                          <a:spcPct val="150000"/>
                        </a:lnSpc>
                        <a:spcBef>
                          <a:spcPts val="0"/>
                        </a:spcBef>
                        <a:spcAft>
                          <a:spcPts val="0"/>
                        </a:spcAft>
                      </a:pPr>
                      <a:r>
                        <a:rPr lang="ar-SA" sz="2800" b="1">
                          <a:effectLst>
                            <a:outerShdw blurRad="38100" dist="38100" dir="2700000" algn="tl">
                              <a:srgbClr val="000000">
                                <a:alpha val="43137"/>
                              </a:srgbClr>
                            </a:outerShdw>
                          </a:effectLst>
                        </a:rPr>
                        <a:t> </a:t>
                      </a:r>
                      <a:endParaRPr lang="en-US" sz="1800" b="1">
                        <a:effectLst>
                          <a:outerShdw blurRad="38100" dist="38100" dir="2700000" algn="tl">
                            <a:srgbClr val="000000">
                              <a:alpha val="43137"/>
                            </a:srgbClr>
                          </a:outerShdw>
                        </a:effectLst>
                        <a:latin typeface="Calibri"/>
                        <a:ea typeface="Calibri"/>
                        <a:cs typeface="Arial"/>
                      </a:endParaRPr>
                    </a:p>
                  </a:txBody>
                  <a:tcPr marL="68580" marR="68580" marT="0" marB="0" anchor="ctr"/>
                </a:tc>
                <a:tc>
                  <a:txBody>
                    <a:bodyPr/>
                    <a:lstStyle/>
                    <a:p>
                      <a:pPr marL="0" marR="0" algn="ctr" rtl="1">
                        <a:lnSpc>
                          <a:spcPct val="150000"/>
                        </a:lnSpc>
                        <a:spcBef>
                          <a:spcPts val="0"/>
                        </a:spcBef>
                        <a:spcAft>
                          <a:spcPts val="0"/>
                        </a:spcAft>
                      </a:pPr>
                      <a:r>
                        <a:rPr lang="ar-SA" sz="2800" b="1" dirty="0">
                          <a:effectLst>
                            <a:outerShdw blurRad="38100" dist="38100" dir="2700000" algn="tl">
                              <a:srgbClr val="000000">
                                <a:alpha val="43137"/>
                              </a:srgbClr>
                            </a:outerShdw>
                          </a:effectLst>
                        </a:rPr>
                        <a:t> </a:t>
                      </a:r>
                      <a:endParaRPr lang="en-US" sz="1800" b="1" dirty="0">
                        <a:effectLst>
                          <a:outerShdw blurRad="38100" dist="38100" dir="2700000" algn="tl">
                            <a:srgbClr val="000000">
                              <a:alpha val="43137"/>
                            </a:srgbClr>
                          </a:outerShdw>
                        </a:effectLst>
                        <a:latin typeface="Calibri"/>
                        <a:ea typeface="Calibri"/>
                        <a:cs typeface="Arial"/>
                      </a:endParaRPr>
                    </a:p>
                  </a:txBody>
                  <a:tcPr marL="68580" marR="68580" marT="0" marB="0" anchor="ctr"/>
                </a:tc>
                <a:tc>
                  <a:txBody>
                    <a:bodyPr/>
                    <a:lstStyle/>
                    <a:p>
                      <a:pPr marL="0" marR="0" algn="ctr" rtl="1">
                        <a:lnSpc>
                          <a:spcPct val="150000"/>
                        </a:lnSpc>
                        <a:spcBef>
                          <a:spcPts val="0"/>
                        </a:spcBef>
                        <a:spcAft>
                          <a:spcPts val="0"/>
                        </a:spcAft>
                      </a:pPr>
                      <a:r>
                        <a:rPr lang="ar-SA" sz="2800" b="1" dirty="0">
                          <a:effectLst>
                            <a:outerShdw blurRad="38100" dist="38100" dir="2700000" algn="tl">
                              <a:srgbClr val="000000">
                                <a:alpha val="43137"/>
                              </a:srgbClr>
                            </a:outerShdw>
                          </a:effectLst>
                        </a:rPr>
                        <a:t> </a:t>
                      </a:r>
                      <a:endParaRPr lang="en-US" sz="1800" b="1" dirty="0">
                        <a:effectLst>
                          <a:outerShdw blurRad="38100" dist="38100" dir="2700000" algn="tl">
                            <a:srgbClr val="000000">
                              <a:alpha val="43137"/>
                            </a:srgbClr>
                          </a:outerShdw>
                        </a:effectLst>
                        <a:latin typeface="Calibri"/>
                        <a:ea typeface="Calibri"/>
                        <a:cs typeface="Arial"/>
                      </a:endParaRPr>
                    </a:p>
                  </a:txBody>
                  <a:tcPr marL="68580" marR="68580" marT="0" marB="0" anchor="ctr"/>
                </a:tc>
                <a:extLst>
                  <a:ext uri="{0D108BD9-81ED-4DB2-BD59-A6C34878D82A}">
                    <a16:rowId xmlns:a16="http://schemas.microsoft.com/office/drawing/2014/main" val="10001"/>
                  </a:ext>
                </a:extLst>
              </a:tr>
            </a:tbl>
          </a:graphicData>
        </a:graphic>
      </p:graphicFrame>
      <p:sp>
        <p:nvSpPr>
          <p:cNvPr id="7" name="مستطيل 6"/>
          <p:cNvSpPr/>
          <p:nvPr/>
        </p:nvSpPr>
        <p:spPr>
          <a:xfrm>
            <a:off x="6113951" y="3507854"/>
            <a:ext cx="830677" cy="751488"/>
          </a:xfrm>
          <a:prstGeom prst="rect">
            <a:avLst/>
          </a:prstGeom>
        </p:spPr>
        <p:txBody>
          <a:bodyPr wrap="none">
            <a:spAutoFit/>
          </a:bodyPr>
          <a:lstStyle/>
          <a:p>
            <a:pPr algn="ctr">
              <a:lnSpc>
                <a:spcPct val="150000"/>
              </a:lnSpc>
              <a:spcBef>
                <a:spcPts val="0"/>
              </a:spcBef>
              <a:spcAft>
                <a:spcPts val="0"/>
              </a:spcAft>
            </a:pPr>
            <a:r>
              <a:rPr lang="ar-EG" sz="3200" b="1" dirty="0">
                <a:solidFill>
                  <a:srgbClr val="0070C0"/>
                </a:solidFill>
              </a:rPr>
              <a:t>منزل</a:t>
            </a:r>
            <a:endParaRPr lang="en-US" sz="2000" b="1" dirty="0">
              <a:solidFill>
                <a:srgbClr val="0070C0"/>
              </a:solidFill>
              <a:latin typeface="Calibri"/>
              <a:ea typeface="Calibri"/>
              <a:cs typeface="Arial"/>
            </a:endParaRPr>
          </a:p>
        </p:txBody>
      </p:sp>
      <p:sp>
        <p:nvSpPr>
          <p:cNvPr id="16" name="مستطيل 15"/>
          <p:cNvSpPr/>
          <p:nvPr/>
        </p:nvSpPr>
        <p:spPr>
          <a:xfrm>
            <a:off x="4399013" y="3579862"/>
            <a:ext cx="821059" cy="751488"/>
          </a:xfrm>
          <a:prstGeom prst="rect">
            <a:avLst/>
          </a:prstGeom>
        </p:spPr>
        <p:txBody>
          <a:bodyPr wrap="none">
            <a:spAutoFit/>
          </a:bodyPr>
          <a:lstStyle/>
          <a:p>
            <a:pPr algn="ctr">
              <a:lnSpc>
                <a:spcPct val="150000"/>
              </a:lnSpc>
              <a:spcBef>
                <a:spcPts val="0"/>
              </a:spcBef>
              <a:spcAft>
                <a:spcPts val="0"/>
              </a:spcAft>
            </a:pPr>
            <a:r>
              <a:rPr lang="ar-EG" sz="3200" b="1" dirty="0">
                <a:solidFill>
                  <a:srgbClr val="0070C0"/>
                </a:solidFill>
              </a:rPr>
              <a:t>مكان</a:t>
            </a:r>
            <a:endParaRPr lang="en-US" sz="2000" b="1" dirty="0">
              <a:solidFill>
                <a:srgbClr val="0070C0"/>
              </a:solidFill>
              <a:latin typeface="Calibri"/>
              <a:ea typeface="Calibri"/>
              <a:cs typeface="Arial"/>
            </a:endParaRPr>
          </a:p>
        </p:txBody>
      </p:sp>
      <p:sp>
        <p:nvSpPr>
          <p:cNvPr id="17" name="مستطيل 16"/>
          <p:cNvSpPr/>
          <p:nvPr/>
        </p:nvSpPr>
        <p:spPr>
          <a:xfrm>
            <a:off x="899592" y="3579862"/>
            <a:ext cx="2808312" cy="954107"/>
          </a:xfrm>
          <a:prstGeom prst="rect">
            <a:avLst/>
          </a:prstGeom>
        </p:spPr>
        <p:txBody>
          <a:bodyPr wrap="square">
            <a:spAutoFit/>
          </a:bodyPr>
          <a:lstStyle/>
          <a:p>
            <a:pPr algn="justLow">
              <a:spcBef>
                <a:spcPts val="0"/>
              </a:spcBef>
              <a:spcAft>
                <a:spcPts val="0"/>
              </a:spcAft>
            </a:pPr>
            <a:r>
              <a:rPr lang="ar-EG" sz="2800" b="1" dirty="0">
                <a:solidFill>
                  <a:srgbClr val="0070C0"/>
                </a:solidFill>
              </a:rPr>
              <a:t>ذهبت إلى منزل صديقي.</a:t>
            </a:r>
            <a:endParaRPr lang="en-US" b="1" dirty="0">
              <a:solidFill>
                <a:srgbClr val="0070C0"/>
              </a:solidFill>
              <a:latin typeface="Calibri"/>
              <a:ea typeface="Calibri"/>
              <a:cs typeface="Arial"/>
            </a:endParaRPr>
          </a:p>
        </p:txBody>
      </p:sp>
    </p:spTree>
    <p:extLst>
      <p:ext uri="{BB962C8B-B14F-4D97-AF65-F5344CB8AC3E}">
        <p14:creationId xmlns:p14="http://schemas.microsoft.com/office/powerpoint/2010/main" val="2436527522"/>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14"/>
          <p:cNvSpPr/>
          <p:nvPr/>
        </p:nvSpPr>
        <p:spPr>
          <a:xfrm>
            <a:off x="1187624" y="555526"/>
            <a:ext cx="7429552" cy="589364"/>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ar-SA" sz="3600" b="1" dirty="0">
                <a:solidFill>
                  <a:srgbClr val="7030A0"/>
                </a:solidFill>
              </a:rPr>
              <a:t>ثالثًا: أجيب حسب المطلوب:-</a:t>
            </a:r>
            <a:endParaRPr lang="en-US" sz="3600" b="1" dirty="0">
              <a:solidFill>
                <a:srgbClr val="7030A0"/>
              </a:solidFill>
            </a:endParaRPr>
          </a:p>
        </p:txBody>
      </p:sp>
      <p:sp>
        <p:nvSpPr>
          <p:cNvPr id="3" name="مستطيل 2"/>
          <p:cNvSpPr/>
          <p:nvPr/>
        </p:nvSpPr>
        <p:spPr>
          <a:xfrm>
            <a:off x="683568" y="1140784"/>
            <a:ext cx="7848872" cy="523220"/>
          </a:xfrm>
          <a:prstGeom prst="rect">
            <a:avLst/>
          </a:prstGeom>
        </p:spPr>
        <p:txBody>
          <a:bodyPr wrap="square">
            <a:spAutoFit/>
          </a:bodyPr>
          <a:lstStyle/>
          <a:p>
            <a:r>
              <a:rPr lang="ar-SA" sz="2800" b="1" dirty="0">
                <a:solidFill>
                  <a:srgbClr val="C00000"/>
                </a:solidFill>
              </a:rPr>
              <a:t>ب. </a:t>
            </a:r>
            <a:r>
              <a:rPr lang="ar-EG" sz="2800" b="1" dirty="0">
                <a:solidFill>
                  <a:srgbClr val="C00000"/>
                </a:solidFill>
              </a:rPr>
              <a:t>أكمل الفراغات حسب المطلوب</a:t>
            </a:r>
            <a:endParaRPr lang="ar-SA" sz="2800" b="1" dirty="0">
              <a:solidFill>
                <a:srgbClr val="C00000"/>
              </a:solidFill>
            </a:endParaRPr>
          </a:p>
        </p:txBody>
      </p:sp>
      <p:sp>
        <p:nvSpPr>
          <p:cNvPr id="2" name="مستطيل 1"/>
          <p:cNvSpPr/>
          <p:nvPr/>
        </p:nvSpPr>
        <p:spPr>
          <a:xfrm>
            <a:off x="467544" y="1851670"/>
            <a:ext cx="8064896" cy="2677656"/>
          </a:xfrm>
          <a:prstGeom prst="rect">
            <a:avLst/>
          </a:prstGeom>
        </p:spPr>
        <p:txBody>
          <a:bodyPr wrap="square">
            <a:spAutoFit/>
          </a:bodyPr>
          <a:lstStyle/>
          <a:p>
            <a:pPr marL="285750" lvl="0" indent="-285750">
              <a:lnSpc>
                <a:spcPct val="150000"/>
              </a:lnSpc>
              <a:buFont typeface="Arial" panose="020B0604020202020204" pitchFamily="34" charset="0"/>
              <a:buChar char="•"/>
            </a:pPr>
            <a:r>
              <a:rPr lang="ar-SA" sz="2800" b="1" dirty="0"/>
              <a:t>...........إنك صاحب خلق كريم:</a:t>
            </a:r>
            <a:r>
              <a:rPr lang="ar-EG" sz="2800" b="1" dirty="0"/>
              <a:t>     </a:t>
            </a:r>
            <a:r>
              <a:rPr lang="ar-SA" sz="2800" b="1" dirty="0"/>
              <a:t>(أستخدم القسم لتأكيد الجملة)</a:t>
            </a:r>
            <a:endParaRPr lang="en-US" sz="2800" b="1" dirty="0"/>
          </a:p>
          <a:p>
            <a:pPr marL="285750" lvl="0" indent="-285750">
              <a:lnSpc>
                <a:spcPct val="150000"/>
              </a:lnSpc>
              <a:buFont typeface="Arial" panose="020B0604020202020204" pitchFamily="34" charset="0"/>
              <a:buChar char="•"/>
            </a:pPr>
            <a:r>
              <a:rPr lang="ar-SA" sz="2800" b="1" dirty="0"/>
              <a:t>تصدق المحسن على..........			(كلمة تحوى همزة)</a:t>
            </a:r>
            <a:endParaRPr lang="en-US" sz="2800" b="1" dirty="0"/>
          </a:p>
          <a:p>
            <a:pPr marL="285750" lvl="0" indent="-285750">
              <a:lnSpc>
                <a:spcPct val="150000"/>
              </a:lnSpc>
              <a:buFont typeface="Arial" panose="020B0604020202020204" pitchFamily="34" charset="0"/>
              <a:buChar char="•"/>
            </a:pPr>
            <a:r>
              <a:rPr lang="ar-SA" sz="2800" b="1" dirty="0"/>
              <a:t>............. ناسًا يقاسون البرد.	 (كلمة تنتهى بالألف اللينة)</a:t>
            </a:r>
            <a:endParaRPr lang="en-US" sz="2800" b="1" dirty="0"/>
          </a:p>
          <a:p>
            <a:pPr marL="285750" lvl="0" indent="-285750">
              <a:lnSpc>
                <a:spcPct val="150000"/>
              </a:lnSpc>
              <a:buFont typeface="Arial" panose="020B0604020202020204" pitchFamily="34" charset="0"/>
              <a:buChar char="•"/>
            </a:pPr>
            <a:r>
              <a:rPr lang="ar-SA" sz="2800" b="1" dirty="0"/>
              <a:t>أخذ كل فقير ما يكفي............	</a:t>
            </a:r>
            <a:r>
              <a:rPr lang="ar-EG" sz="2800" b="1" dirty="0"/>
              <a:t>       </a:t>
            </a:r>
            <a:r>
              <a:rPr lang="ar-SA" sz="2800" b="1" dirty="0"/>
              <a:t>( كلمة تنتهي بالهاء)</a:t>
            </a:r>
            <a:endParaRPr lang="en-US" sz="2800" b="1" dirty="0"/>
          </a:p>
        </p:txBody>
      </p:sp>
      <p:sp>
        <p:nvSpPr>
          <p:cNvPr id="4" name="مربع نص 3"/>
          <p:cNvSpPr txBox="1"/>
          <p:nvPr/>
        </p:nvSpPr>
        <p:spPr>
          <a:xfrm>
            <a:off x="4608004" y="2499742"/>
            <a:ext cx="1260140" cy="584775"/>
          </a:xfrm>
          <a:prstGeom prst="rect">
            <a:avLst/>
          </a:prstGeom>
          <a:noFill/>
        </p:spPr>
        <p:txBody>
          <a:bodyPr wrap="square" rtlCol="1">
            <a:spAutoFit/>
          </a:bodyPr>
          <a:lstStyle/>
          <a:p>
            <a:r>
              <a:rPr lang="ar-EG" sz="3200" b="1" dirty="0">
                <a:solidFill>
                  <a:srgbClr val="0000FF"/>
                </a:solidFill>
              </a:rPr>
              <a:t>الفقراء</a:t>
            </a:r>
            <a:endParaRPr lang="ar-SA" sz="3200" b="1" dirty="0">
              <a:solidFill>
                <a:srgbClr val="0000FF"/>
              </a:solidFill>
            </a:endParaRPr>
          </a:p>
        </p:txBody>
      </p:sp>
      <p:sp>
        <p:nvSpPr>
          <p:cNvPr id="10" name="مربع نص 9"/>
          <p:cNvSpPr txBox="1"/>
          <p:nvPr/>
        </p:nvSpPr>
        <p:spPr>
          <a:xfrm>
            <a:off x="4788024" y="3859183"/>
            <a:ext cx="744446" cy="584775"/>
          </a:xfrm>
          <a:prstGeom prst="rect">
            <a:avLst/>
          </a:prstGeom>
          <a:noFill/>
        </p:spPr>
        <p:txBody>
          <a:bodyPr wrap="square" rtlCol="1">
            <a:spAutoFit/>
          </a:bodyPr>
          <a:lstStyle/>
          <a:p>
            <a:r>
              <a:rPr lang="ar-EG" sz="3200" b="1" dirty="0">
                <a:solidFill>
                  <a:srgbClr val="0000FF"/>
                </a:solidFill>
                <a:latin typeface="Calibri" pitchFamily="34" charset="0"/>
              </a:rPr>
              <a:t>أ</a:t>
            </a:r>
            <a:r>
              <a:rPr lang="ar-SA" sz="3200" b="1" dirty="0">
                <a:solidFill>
                  <a:srgbClr val="0000FF"/>
                </a:solidFill>
                <a:latin typeface="Calibri" pitchFamily="34" charset="0"/>
              </a:rPr>
              <a:t>هْلَهُ</a:t>
            </a:r>
            <a:endParaRPr lang="ar-SA" sz="3200" b="1" dirty="0">
              <a:solidFill>
                <a:srgbClr val="0000FF"/>
              </a:solidFill>
            </a:endParaRPr>
          </a:p>
        </p:txBody>
      </p:sp>
      <p:sp>
        <p:nvSpPr>
          <p:cNvPr id="5" name="مستطيل 4"/>
          <p:cNvSpPr/>
          <p:nvPr/>
        </p:nvSpPr>
        <p:spPr>
          <a:xfrm>
            <a:off x="7074265" y="3147814"/>
            <a:ext cx="716863" cy="584775"/>
          </a:xfrm>
          <a:prstGeom prst="rect">
            <a:avLst/>
          </a:prstGeom>
        </p:spPr>
        <p:txBody>
          <a:bodyPr wrap="none">
            <a:spAutoFit/>
          </a:bodyPr>
          <a:lstStyle/>
          <a:p>
            <a:r>
              <a:rPr lang="ar-EG" sz="3200" b="1" dirty="0">
                <a:solidFill>
                  <a:srgbClr val="0000FF"/>
                </a:solidFill>
                <a:latin typeface="Calibri" pitchFamily="34" charset="0"/>
              </a:rPr>
              <a:t>أرى</a:t>
            </a:r>
            <a:endParaRPr lang="ar-SA" sz="3200" dirty="0">
              <a:solidFill>
                <a:srgbClr val="0000FF"/>
              </a:solidFill>
            </a:endParaRPr>
          </a:p>
        </p:txBody>
      </p:sp>
      <p:sp>
        <p:nvSpPr>
          <p:cNvPr id="8" name="مربع نص 7"/>
          <p:cNvSpPr txBox="1"/>
          <p:nvPr/>
        </p:nvSpPr>
        <p:spPr>
          <a:xfrm>
            <a:off x="6802626" y="1856259"/>
            <a:ext cx="1260140" cy="584775"/>
          </a:xfrm>
          <a:prstGeom prst="rect">
            <a:avLst/>
          </a:prstGeom>
          <a:noFill/>
        </p:spPr>
        <p:txBody>
          <a:bodyPr wrap="square" rtlCol="1">
            <a:spAutoFit/>
          </a:bodyPr>
          <a:lstStyle/>
          <a:p>
            <a:r>
              <a:rPr lang="ar-EG" sz="3200" b="1" dirty="0">
                <a:solidFill>
                  <a:srgbClr val="0000FF"/>
                </a:solidFill>
              </a:rPr>
              <a:t>والله</a:t>
            </a:r>
            <a:endParaRPr lang="ar-SA" sz="3200" b="1" dirty="0">
              <a:solidFill>
                <a:srgbClr val="0000FF"/>
              </a:solidFill>
            </a:endParaRPr>
          </a:p>
        </p:txBody>
      </p:sp>
    </p:spTree>
    <p:extLst>
      <p:ext uri="{BB962C8B-B14F-4D97-AF65-F5344CB8AC3E}">
        <p14:creationId xmlns:p14="http://schemas.microsoft.com/office/powerpoint/2010/main" val="2852010547"/>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10" grpId="0"/>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87624" y="606730"/>
            <a:ext cx="7429552" cy="589364"/>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dirty="0">
                <a:solidFill>
                  <a:srgbClr val="7030A0"/>
                </a:solidFill>
              </a:rPr>
              <a:t>أولًا</a:t>
            </a:r>
            <a:r>
              <a:rPr lang="ar-EG" sz="3600" b="1" dirty="0">
                <a:solidFill>
                  <a:srgbClr val="7030A0"/>
                </a:solidFill>
              </a:rPr>
              <a:t>:</a:t>
            </a:r>
            <a:r>
              <a:rPr lang="ar-SA" sz="3600" b="1" dirty="0">
                <a:solidFill>
                  <a:srgbClr val="7030A0"/>
                </a:solidFill>
              </a:rPr>
              <a:t> أقرأ ثم أجيب:-</a:t>
            </a:r>
            <a:endParaRPr lang="en-US" sz="3600" dirty="0">
              <a:solidFill>
                <a:srgbClr val="7030A0"/>
              </a:solidFill>
            </a:endParaRPr>
          </a:p>
        </p:txBody>
      </p:sp>
      <p:sp>
        <p:nvSpPr>
          <p:cNvPr id="5" name="مربع نص 4"/>
          <p:cNvSpPr txBox="1"/>
          <p:nvPr/>
        </p:nvSpPr>
        <p:spPr>
          <a:xfrm>
            <a:off x="683568" y="1635646"/>
            <a:ext cx="7776864" cy="3046988"/>
          </a:xfrm>
          <a:prstGeom prst="rect">
            <a:avLst/>
          </a:prstGeom>
          <a:noFill/>
        </p:spPr>
        <p:txBody>
          <a:bodyPr wrap="square" rtlCol="1">
            <a:spAutoFit/>
          </a:bodyPr>
          <a:lstStyle/>
          <a:p>
            <a:pPr algn="justLow"/>
            <a:r>
              <a:rPr lang="ar-EG" sz="3200" b="1" dirty="0">
                <a:solidFill>
                  <a:schemeClr val="accent6">
                    <a:lumMod val="50000"/>
                  </a:schemeClr>
                </a:solidFill>
                <a:latin typeface="Calibri" pitchFamily="34" charset="0"/>
              </a:rPr>
              <a:t>وضع الخادم كيس الدقيق فوق ظهر الخليفة، وحمل بعض الزيت، ثم أسرعا إلى مكان المرأة. أنزل الخليفة عمر -رضي الله عنه- كيس الدقيق على الأرض، وجلس قريباً من النار، ثم وضع الدقيق والزيت في القدر، وانتظر حتى نضج الطعام، ثم وضعه في طبق، </a:t>
            </a:r>
            <a:r>
              <a:rPr lang="ar-EG" sz="3200" b="1" dirty="0">
                <a:solidFill>
                  <a:srgbClr val="C00000"/>
                </a:solidFill>
                <a:latin typeface="Calibri" pitchFamily="34" charset="0"/>
              </a:rPr>
              <a:t>وقال للمرأة: </a:t>
            </a:r>
            <a:r>
              <a:rPr lang="ar-EG" sz="3200" b="1" dirty="0">
                <a:solidFill>
                  <a:schemeClr val="accent6">
                    <a:lumMod val="50000"/>
                  </a:schemeClr>
                </a:solidFill>
                <a:latin typeface="Calibri" pitchFamily="34" charset="0"/>
              </a:rPr>
              <a:t>نادي أولادك.</a:t>
            </a:r>
          </a:p>
          <a:p>
            <a:pPr algn="justLow"/>
            <a:endParaRPr lang="ar-EG" sz="3200" b="1" dirty="0">
              <a:solidFill>
                <a:schemeClr val="accent6">
                  <a:lumMod val="50000"/>
                </a:schemeClr>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14"/>
          <p:cNvSpPr/>
          <p:nvPr/>
        </p:nvSpPr>
        <p:spPr>
          <a:xfrm>
            <a:off x="1187624" y="555526"/>
            <a:ext cx="7429552" cy="589364"/>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ar-SA" sz="3600" b="1" dirty="0">
                <a:solidFill>
                  <a:srgbClr val="7030A0"/>
                </a:solidFill>
              </a:rPr>
              <a:t>ثالثًا: أجيب حسب المطلوب:-</a:t>
            </a:r>
            <a:endParaRPr lang="en-US" sz="3600" b="1" dirty="0">
              <a:solidFill>
                <a:srgbClr val="7030A0"/>
              </a:solidFill>
            </a:endParaRPr>
          </a:p>
        </p:txBody>
      </p:sp>
      <p:sp>
        <p:nvSpPr>
          <p:cNvPr id="3" name="مستطيل 2"/>
          <p:cNvSpPr/>
          <p:nvPr/>
        </p:nvSpPr>
        <p:spPr>
          <a:xfrm>
            <a:off x="683568" y="1140784"/>
            <a:ext cx="7848872" cy="584775"/>
          </a:xfrm>
          <a:prstGeom prst="rect">
            <a:avLst/>
          </a:prstGeom>
        </p:spPr>
        <p:txBody>
          <a:bodyPr wrap="square">
            <a:spAutoFit/>
          </a:bodyPr>
          <a:lstStyle/>
          <a:p>
            <a:r>
              <a:rPr lang="ar-SA" sz="3200" b="1" u="sng" dirty="0">
                <a:solidFill>
                  <a:srgbClr val="C00000"/>
                </a:solidFill>
              </a:rPr>
              <a:t>جـ. أكمل الفراغ بوضع الحرف المناسب مما بين القوسين:</a:t>
            </a:r>
            <a:endParaRPr lang="en-US" sz="3200" b="1" u="sng" dirty="0">
              <a:solidFill>
                <a:srgbClr val="C00000"/>
              </a:solidFill>
            </a:endParaRPr>
          </a:p>
        </p:txBody>
      </p:sp>
      <p:graphicFrame>
        <p:nvGraphicFramePr>
          <p:cNvPr id="6" name="جدول 5"/>
          <p:cNvGraphicFramePr>
            <a:graphicFrameLocks noGrp="1"/>
          </p:cNvGraphicFramePr>
          <p:nvPr>
            <p:extLst>
              <p:ext uri="{D42A27DB-BD31-4B8C-83A1-F6EECF244321}">
                <p14:modId xmlns:p14="http://schemas.microsoft.com/office/powerpoint/2010/main" val="2848355500"/>
              </p:ext>
            </p:extLst>
          </p:nvPr>
        </p:nvGraphicFramePr>
        <p:xfrm>
          <a:off x="676084" y="2518835"/>
          <a:ext cx="7791832" cy="1211263"/>
        </p:xfrm>
        <a:graphic>
          <a:graphicData uri="http://schemas.openxmlformats.org/drawingml/2006/table">
            <a:tbl>
              <a:tblPr rtl="1" firstRow="1" firstCol="1" bandRow="1">
                <a:tableStyleId>{8799B23B-EC83-4686-B30A-512413B5E67A}</a:tableStyleId>
              </a:tblPr>
              <a:tblGrid>
                <a:gridCol w="2636248">
                  <a:extLst>
                    <a:ext uri="{9D8B030D-6E8A-4147-A177-3AD203B41FA5}">
                      <a16:colId xmlns:a16="http://schemas.microsoft.com/office/drawing/2014/main" val="20000"/>
                    </a:ext>
                  </a:extLst>
                </a:gridCol>
                <a:gridCol w="2438522">
                  <a:extLst>
                    <a:ext uri="{9D8B030D-6E8A-4147-A177-3AD203B41FA5}">
                      <a16:colId xmlns:a16="http://schemas.microsoft.com/office/drawing/2014/main" val="20001"/>
                    </a:ext>
                  </a:extLst>
                </a:gridCol>
                <a:gridCol w="2717062">
                  <a:extLst>
                    <a:ext uri="{9D8B030D-6E8A-4147-A177-3AD203B41FA5}">
                      <a16:colId xmlns:a16="http://schemas.microsoft.com/office/drawing/2014/main" val="20002"/>
                    </a:ext>
                  </a:extLst>
                </a:gridCol>
              </a:tblGrid>
              <a:tr h="0">
                <a:tc>
                  <a:txBody>
                    <a:bodyPr/>
                    <a:lstStyle/>
                    <a:p>
                      <a:pPr marL="0" marR="0" algn="r" rtl="1">
                        <a:lnSpc>
                          <a:spcPct val="150000"/>
                        </a:lnSpc>
                        <a:spcBef>
                          <a:spcPts val="0"/>
                        </a:spcBef>
                        <a:spcAft>
                          <a:spcPts val="0"/>
                        </a:spcAft>
                      </a:pPr>
                      <a:r>
                        <a:rPr lang="ar-SA" sz="2800" b="1" dirty="0" err="1">
                          <a:effectLst/>
                        </a:rPr>
                        <a:t>بـ..اعته</a:t>
                      </a:r>
                      <a:r>
                        <a:rPr lang="ar-SA" sz="2800" b="1" dirty="0">
                          <a:effectLst/>
                        </a:rPr>
                        <a:t> (ذ – ضـ - ظـ)</a:t>
                      </a:r>
                      <a:endParaRPr lang="en-US" sz="1800" b="1"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pPr>
                      <a:r>
                        <a:rPr lang="ar-SA" sz="2800" b="1" dirty="0">
                          <a:effectLst/>
                        </a:rPr>
                        <a:t>حسنا... (ت – ة – ه)</a:t>
                      </a:r>
                      <a:endParaRPr lang="en-US" sz="1800" b="1" dirty="0">
                        <a:effectLst/>
                        <a:latin typeface="Calibri"/>
                        <a:ea typeface="Calibri"/>
                        <a:cs typeface="Arial"/>
                      </a:endParaRPr>
                    </a:p>
                  </a:txBody>
                  <a:tcPr marL="68580" marR="68580" marT="0" marB="0"/>
                </a:tc>
                <a:tc>
                  <a:txBody>
                    <a:bodyPr/>
                    <a:lstStyle/>
                    <a:p>
                      <a:pPr marL="0" marR="0" algn="just" rtl="1">
                        <a:lnSpc>
                          <a:spcPct val="150000"/>
                        </a:lnSpc>
                        <a:spcBef>
                          <a:spcPts val="0"/>
                        </a:spcBef>
                        <a:spcAft>
                          <a:spcPts val="0"/>
                        </a:spcAft>
                      </a:pPr>
                      <a:r>
                        <a:rPr lang="ar-SA" sz="2800" b="1" dirty="0">
                          <a:effectLst/>
                        </a:rPr>
                        <a:t>ناد... (ي – ى – ا)</a:t>
                      </a:r>
                      <a:endParaRPr lang="en-US" sz="1800" b="1" dirty="0">
                        <a:effectLst/>
                        <a:latin typeface="Calibri"/>
                        <a:ea typeface="Calibri"/>
                        <a:cs typeface="Arial"/>
                      </a:endParaRPr>
                    </a:p>
                  </a:txBody>
                  <a:tcPr marL="68580" marR="68580" marT="0" marB="0"/>
                </a:tc>
                <a:extLst>
                  <a:ext uri="{0D108BD9-81ED-4DB2-BD59-A6C34878D82A}">
                    <a16:rowId xmlns:a16="http://schemas.microsoft.com/office/drawing/2014/main" val="10000"/>
                  </a:ext>
                </a:extLst>
              </a:tr>
            </a:tbl>
          </a:graphicData>
        </a:graphic>
      </p:graphicFrame>
      <p:sp>
        <p:nvSpPr>
          <p:cNvPr id="7" name="مستطيل 6"/>
          <p:cNvSpPr/>
          <p:nvPr/>
        </p:nvSpPr>
        <p:spPr>
          <a:xfrm>
            <a:off x="7789791" y="2643758"/>
            <a:ext cx="567783" cy="461665"/>
          </a:xfrm>
          <a:prstGeom prst="rect">
            <a:avLst/>
          </a:prstGeom>
        </p:spPr>
        <p:txBody>
          <a:bodyPr wrap="none">
            <a:spAutoFit/>
          </a:bodyPr>
          <a:lstStyle/>
          <a:p>
            <a:r>
              <a:rPr lang="ar-SA" sz="2400" b="1" dirty="0">
                <a:solidFill>
                  <a:srgbClr val="0000FF"/>
                </a:solidFill>
              </a:rPr>
              <a:t>ضـ </a:t>
            </a:r>
            <a:endParaRPr lang="ar-SA" sz="2400" dirty="0">
              <a:solidFill>
                <a:srgbClr val="0000FF"/>
              </a:solidFill>
            </a:endParaRPr>
          </a:p>
        </p:txBody>
      </p:sp>
      <p:sp>
        <p:nvSpPr>
          <p:cNvPr id="11" name="مستطيل 10"/>
          <p:cNvSpPr/>
          <p:nvPr/>
        </p:nvSpPr>
        <p:spPr>
          <a:xfrm>
            <a:off x="4754246" y="2601247"/>
            <a:ext cx="417102" cy="523220"/>
          </a:xfrm>
          <a:prstGeom prst="rect">
            <a:avLst/>
          </a:prstGeom>
        </p:spPr>
        <p:txBody>
          <a:bodyPr wrap="none">
            <a:spAutoFit/>
          </a:bodyPr>
          <a:lstStyle/>
          <a:p>
            <a:r>
              <a:rPr lang="ar-EG" sz="2800" b="1" dirty="0">
                <a:solidFill>
                  <a:srgbClr val="0000FF"/>
                </a:solidFill>
              </a:rPr>
              <a:t>ت</a:t>
            </a:r>
            <a:endParaRPr lang="ar-SA" sz="2800" dirty="0">
              <a:solidFill>
                <a:srgbClr val="0000FF"/>
              </a:solidFill>
            </a:endParaRPr>
          </a:p>
        </p:txBody>
      </p:sp>
      <p:sp>
        <p:nvSpPr>
          <p:cNvPr id="12" name="مستطيل 11"/>
          <p:cNvSpPr/>
          <p:nvPr/>
        </p:nvSpPr>
        <p:spPr>
          <a:xfrm>
            <a:off x="2642730" y="2571750"/>
            <a:ext cx="417102" cy="523220"/>
          </a:xfrm>
          <a:prstGeom prst="rect">
            <a:avLst/>
          </a:prstGeom>
        </p:spPr>
        <p:txBody>
          <a:bodyPr wrap="none">
            <a:spAutoFit/>
          </a:bodyPr>
          <a:lstStyle/>
          <a:p>
            <a:r>
              <a:rPr lang="ar-EG" sz="2800" b="1" dirty="0">
                <a:solidFill>
                  <a:srgbClr val="0000FF"/>
                </a:solidFill>
              </a:rPr>
              <a:t>ي</a:t>
            </a:r>
            <a:endParaRPr lang="ar-SA" sz="2800" dirty="0">
              <a:solidFill>
                <a:srgbClr val="0000FF"/>
              </a:solidFill>
            </a:endParaRPr>
          </a:p>
        </p:txBody>
      </p:sp>
    </p:spTree>
    <p:extLst>
      <p:ext uri="{BB962C8B-B14F-4D97-AF65-F5344CB8AC3E}">
        <p14:creationId xmlns:p14="http://schemas.microsoft.com/office/powerpoint/2010/main" val="1148445462"/>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37"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14"/>
          <p:cNvSpPr/>
          <p:nvPr/>
        </p:nvSpPr>
        <p:spPr>
          <a:xfrm>
            <a:off x="1187624" y="555526"/>
            <a:ext cx="7429552" cy="589364"/>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ar-SA" sz="3600" b="1" dirty="0">
                <a:solidFill>
                  <a:srgbClr val="7030A0"/>
                </a:solidFill>
              </a:rPr>
              <a:t>ثالثًا: أجيب حسب المطلوب:-</a:t>
            </a:r>
            <a:endParaRPr lang="en-US" sz="3600" b="1" dirty="0">
              <a:solidFill>
                <a:srgbClr val="7030A0"/>
              </a:solidFill>
            </a:endParaRPr>
          </a:p>
        </p:txBody>
      </p:sp>
      <p:sp>
        <p:nvSpPr>
          <p:cNvPr id="3" name="مستطيل 2"/>
          <p:cNvSpPr/>
          <p:nvPr/>
        </p:nvSpPr>
        <p:spPr>
          <a:xfrm>
            <a:off x="683568" y="1140784"/>
            <a:ext cx="7848872" cy="584775"/>
          </a:xfrm>
          <a:prstGeom prst="rect">
            <a:avLst/>
          </a:prstGeom>
        </p:spPr>
        <p:txBody>
          <a:bodyPr wrap="square">
            <a:spAutoFit/>
          </a:bodyPr>
          <a:lstStyle/>
          <a:p>
            <a:r>
              <a:rPr lang="ar-SA" sz="3200" b="1" u="sng" dirty="0">
                <a:solidFill>
                  <a:srgbClr val="C00000"/>
                </a:solidFill>
              </a:rPr>
              <a:t>جـ. أكمل الفراغ بوضع الحرف المناسب مما بين القوسين:</a:t>
            </a:r>
            <a:endParaRPr lang="en-US" sz="3200" b="1" u="sng" dirty="0">
              <a:solidFill>
                <a:srgbClr val="C00000"/>
              </a:solidFill>
            </a:endParaRPr>
          </a:p>
        </p:txBody>
      </p:sp>
      <p:graphicFrame>
        <p:nvGraphicFramePr>
          <p:cNvPr id="2" name="جدول 1"/>
          <p:cNvGraphicFramePr>
            <a:graphicFrameLocks noGrp="1"/>
          </p:cNvGraphicFramePr>
          <p:nvPr>
            <p:extLst>
              <p:ext uri="{D42A27DB-BD31-4B8C-83A1-F6EECF244321}">
                <p14:modId xmlns:p14="http://schemas.microsoft.com/office/powerpoint/2010/main" val="1973405980"/>
              </p:ext>
            </p:extLst>
          </p:nvPr>
        </p:nvGraphicFramePr>
        <p:xfrm>
          <a:off x="776547" y="1923678"/>
          <a:ext cx="7611877" cy="2422526"/>
        </p:xfrm>
        <a:graphic>
          <a:graphicData uri="http://schemas.openxmlformats.org/drawingml/2006/table">
            <a:tbl>
              <a:tblPr rtl="1" firstRow="1" firstCol="1" bandRow="1">
                <a:tableStyleId>{8799B23B-EC83-4686-B30A-512413B5E67A}</a:tableStyleId>
              </a:tblPr>
              <a:tblGrid>
                <a:gridCol w="2821740">
                  <a:extLst>
                    <a:ext uri="{9D8B030D-6E8A-4147-A177-3AD203B41FA5}">
                      <a16:colId xmlns:a16="http://schemas.microsoft.com/office/drawing/2014/main" val="20000"/>
                    </a:ext>
                  </a:extLst>
                </a:gridCol>
                <a:gridCol w="2312714">
                  <a:extLst>
                    <a:ext uri="{9D8B030D-6E8A-4147-A177-3AD203B41FA5}">
                      <a16:colId xmlns:a16="http://schemas.microsoft.com/office/drawing/2014/main" val="20001"/>
                    </a:ext>
                  </a:extLst>
                </a:gridCol>
                <a:gridCol w="2477423">
                  <a:extLst>
                    <a:ext uri="{9D8B030D-6E8A-4147-A177-3AD203B41FA5}">
                      <a16:colId xmlns:a16="http://schemas.microsoft.com/office/drawing/2014/main" val="20002"/>
                    </a:ext>
                  </a:extLst>
                </a:gridCol>
              </a:tblGrid>
              <a:tr h="0">
                <a:tc>
                  <a:txBody>
                    <a:bodyPr/>
                    <a:lstStyle/>
                    <a:p>
                      <a:pPr marL="0" marR="0" algn="r" rtl="1">
                        <a:lnSpc>
                          <a:spcPct val="150000"/>
                        </a:lnSpc>
                        <a:spcBef>
                          <a:spcPts val="0"/>
                        </a:spcBef>
                        <a:spcAft>
                          <a:spcPts val="0"/>
                        </a:spcAft>
                      </a:pPr>
                      <a:r>
                        <a:rPr lang="ar-SA" sz="2800" b="1" dirty="0" err="1">
                          <a:effectLst/>
                        </a:rPr>
                        <a:t>يف</a:t>
                      </a:r>
                      <a:r>
                        <a:rPr lang="ar-SA" sz="2800" b="1" dirty="0">
                          <a:effectLst/>
                        </a:rPr>
                        <a:t>ـ...ج (رَّ – رِّ – رِ)</a:t>
                      </a:r>
                      <a:endParaRPr lang="en-US" sz="1800" b="1"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pPr>
                      <a:r>
                        <a:rPr lang="ar-SA" sz="2800" b="1" dirty="0">
                          <a:effectLst/>
                        </a:rPr>
                        <a:t>دعـ...  (ا – </a:t>
                      </a:r>
                      <a:r>
                        <a:rPr lang="ar-SA" sz="2800" b="1" dirty="0" err="1">
                          <a:effectLst/>
                        </a:rPr>
                        <a:t>اء</a:t>
                      </a:r>
                      <a:r>
                        <a:rPr lang="ar-SA" sz="2800" b="1" dirty="0">
                          <a:effectLst/>
                        </a:rPr>
                        <a:t> – ى)	</a:t>
                      </a:r>
                      <a:endParaRPr lang="en-US" sz="1800" b="1" dirty="0">
                        <a:effectLst/>
                        <a:latin typeface="Calibri"/>
                        <a:ea typeface="Calibri"/>
                        <a:cs typeface="Arial"/>
                      </a:endParaRPr>
                    </a:p>
                  </a:txBody>
                  <a:tcPr marL="68580" marR="68580" marT="0" marB="0"/>
                </a:tc>
                <a:tc>
                  <a:txBody>
                    <a:bodyPr/>
                    <a:lstStyle/>
                    <a:p>
                      <a:pPr marL="0" marR="0" algn="just" rtl="1">
                        <a:lnSpc>
                          <a:spcPct val="150000"/>
                        </a:lnSpc>
                        <a:spcBef>
                          <a:spcPts val="0"/>
                        </a:spcBef>
                        <a:spcAft>
                          <a:spcPts val="0"/>
                        </a:spcAft>
                      </a:pPr>
                      <a:r>
                        <a:rPr lang="ar-SA" sz="2800" b="1" dirty="0">
                          <a:effectLst/>
                        </a:rPr>
                        <a:t>تضـرعـ... ( </a:t>
                      </a:r>
                      <a:r>
                        <a:rPr lang="ar-SA" sz="2800" b="1" dirty="0" err="1">
                          <a:effectLst/>
                        </a:rPr>
                        <a:t>وا</a:t>
                      </a:r>
                      <a:r>
                        <a:rPr lang="ar-SA" sz="2800" b="1" dirty="0">
                          <a:effectLst/>
                        </a:rPr>
                        <a:t> – و – ا )</a:t>
                      </a:r>
                      <a:endParaRPr lang="en-US" sz="1800" b="1" dirty="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0">
                <a:tc>
                  <a:txBody>
                    <a:bodyPr/>
                    <a:lstStyle/>
                    <a:p>
                      <a:pPr marL="0" marR="0" algn="r" rtl="1">
                        <a:lnSpc>
                          <a:spcPct val="150000"/>
                        </a:lnSpc>
                        <a:spcBef>
                          <a:spcPts val="0"/>
                        </a:spcBef>
                        <a:spcAft>
                          <a:spcPts val="0"/>
                        </a:spcAft>
                      </a:pPr>
                      <a:r>
                        <a:rPr lang="ar-SA" sz="2800" b="1" dirty="0">
                          <a:effectLst/>
                        </a:rPr>
                        <a:t>ج</a:t>
                      </a:r>
                      <a:r>
                        <a:rPr lang="ar-EG" sz="2800" b="1" dirty="0">
                          <a:effectLst/>
                        </a:rPr>
                        <a:t>ا</a:t>
                      </a:r>
                      <a:r>
                        <a:rPr lang="ar-SA" sz="2800" b="1" dirty="0">
                          <a:effectLst/>
                        </a:rPr>
                        <a:t>..ــع ( إ – ؤ – ئـ )</a:t>
                      </a:r>
                      <a:endParaRPr lang="en-US" sz="1800" b="1"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pPr>
                      <a:r>
                        <a:rPr lang="ar-SA" sz="2800" b="1">
                          <a:effectLst/>
                        </a:rPr>
                        <a:t>قاحـلـ... ( ــه – ت - ــة )</a:t>
                      </a:r>
                      <a:endParaRPr lang="en-US" sz="1800" b="1" dirty="0">
                        <a:effectLst/>
                        <a:latin typeface="Calibri"/>
                        <a:ea typeface="Calibri"/>
                        <a:cs typeface="Arial"/>
                      </a:endParaRPr>
                    </a:p>
                  </a:txBody>
                  <a:tcPr marL="68580" marR="68580" marT="0" marB="0"/>
                </a:tc>
                <a:tc>
                  <a:txBody>
                    <a:bodyPr/>
                    <a:lstStyle/>
                    <a:p>
                      <a:pPr marL="0" marR="0" algn="r" rtl="1">
                        <a:lnSpc>
                          <a:spcPct val="150000"/>
                        </a:lnSpc>
                        <a:spcBef>
                          <a:spcPts val="0"/>
                        </a:spcBef>
                        <a:spcAft>
                          <a:spcPts val="0"/>
                        </a:spcAft>
                      </a:pPr>
                      <a:r>
                        <a:rPr lang="ar-SA" sz="2800" b="1" dirty="0">
                          <a:effectLst/>
                        </a:rPr>
                        <a:t> </a:t>
                      </a:r>
                      <a:endParaRPr lang="en-US" sz="1800" b="1"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bl>
          </a:graphicData>
        </a:graphic>
      </p:graphicFrame>
      <p:sp>
        <p:nvSpPr>
          <p:cNvPr id="9" name="مستطيل 8"/>
          <p:cNvSpPr/>
          <p:nvPr/>
        </p:nvSpPr>
        <p:spPr>
          <a:xfrm>
            <a:off x="7760234" y="2048530"/>
            <a:ext cx="340158" cy="523220"/>
          </a:xfrm>
          <a:prstGeom prst="rect">
            <a:avLst/>
          </a:prstGeom>
        </p:spPr>
        <p:txBody>
          <a:bodyPr wrap="none">
            <a:spAutoFit/>
          </a:bodyPr>
          <a:lstStyle/>
          <a:p>
            <a:r>
              <a:rPr lang="ar-EG" sz="2800" b="1" dirty="0">
                <a:solidFill>
                  <a:srgbClr val="0000FF"/>
                </a:solidFill>
              </a:rPr>
              <a:t>رِ</a:t>
            </a:r>
            <a:endParaRPr lang="ar-SA" sz="2400" dirty="0">
              <a:solidFill>
                <a:srgbClr val="0000FF"/>
              </a:solidFill>
            </a:endParaRPr>
          </a:p>
        </p:txBody>
      </p:sp>
      <p:sp>
        <p:nvSpPr>
          <p:cNvPr id="10" name="مستطيل 9"/>
          <p:cNvSpPr/>
          <p:nvPr/>
        </p:nvSpPr>
        <p:spPr>
          <a:xfrm>
            <a:off x="4716016" y="1997001"/>
            <a:ext cx="530915" cy="523220"/>
          </a:xfrm>
          <a:prstGeom prst="rect">
            <a:avLst/>
          </a:prstGeom>
        </p:spPr>
        <p:txBody>
          <a:bodyPr wrap="none">
            <a:spAutoFit/>
          </a:bodyPr>
          <a:lstStyle/>
          <a:p>
            <a:r>
              <a:rPr lang="ar-SA" sz="2800" b="1" dirty="0" err="1">
                <a:solidFill>
                  <a:srgbClr val="0000FF"/>
                </a:solidFill>
              </a:rPr>
              <a:t>اء</a:t>
            </a:r>
            <a:r>
              <a:rPr lang="ar-SA" sz="2800" b="1" dirty="0">
                <a:solidFill>
                  <a:srgbClr val="0000FF"/>
                </a:solidFill>
              </a:rPr>
              <a:t> </a:t>
            </a:r>
            <a:endParaRPr lang="ar-SA" sz="2400" dirty="0">
              <a:solidFill>
                <a:srgbClr val="0000FF"/>
              </a:solidFill>
            </a:endParaRPr>
          </a:p>
        </p:txBody>
      </p:sp>
      <p:sp>
        <p:nvSpPr>
          <p:cNvPr id="13" name="مستطيل 12"/>
          <p:cNvSpPr/>
          <p:nvPr/>
        </p:nvSpPr>
        <p:spPr>
          <a:xfrm>
            <a:off x="1880845" y="2013865"/>
            <a:ext cx="530915" cy="523220"/>
          </a:xfrm>
          <a:prstGeom prst="rect">
            <a:avLst/>
          </a:prstGeom>
        </p:spPr>
        <p:txBody>
          <a:bodyPr wrap="none">
            <a:spAutoFit/>
          </a:bodyPr>
          <a:lstStyle/>
          <a:p>
            <a:r>
              <a:rPr lang="ar-SA" sz="2800" b="1" dirty="0" err="1">
                <a:solidFill>
                  <a:srgbClr val="0000FF"/>
                </a:solidFill>
              </a:rPr>
              <a:t>وا</a:t>
            </a:r>
            <a:r>
              <a:rPr lang="ar-SA" sz="2800" b="1" dirty="0">
                <a:solidFill>
                  <a:srgbClr val="0000FF"/>
                </a:solidFill>
              </a:rPr>
              <a:t> </a:t>
            </a:r>
            <a:endParaRPr lang="ar-SA" sz="2400" dirty="0">
              <a:solidFill>
                <a:srgbClr val="0000FF"/>
              </a:solidFill>
            </a:endParaRPr>
          </a:p>
        </p:txBody>
      </p:sp>
      <p:sp>
        <p:nvSpPr>
          <p:cNvPr id="14" name="مستطيل 13"/>
          <p:cNvSpPr/>
          <p:nvPr/>
        </p:nvSpPr>
        <p:spPr>
          <a:xfrm>
            <a:off x="7747411" y="3291830"/>
            <a:ext cx="352981" cy="523220"/>
          </a:xfrm>
          <a:prstGeom prst="rect">
            <a:avLst/>
          </a:prstGeom>
        </p:spPr>
        <p:txBody>
          <a:bodyPr wrap="none">
            <a:spAutoFit/>
          </a:bodyPr>
          <a:lstStyle/>
          <a:p>
            <a:r>
              <a:rPr lang="ar-SA" sz="2800" b="1" dirty="0">
                <a:solidFill>
                  <a:srgbClr val="0000FF"/>
                </a:solidFill>
              </a:rPr>
              <a:t>ئـ</a:t>
            </a:r>
            <a:endParaRPr lang="ar-SA" sz="2400" dirty="0">
              <a:solidFill>
                <a:srgbClr val="0000FF"/>
              </a:solidFill>
            </a:endParaRPr>
          </a:p>
        </p:txBody>
      </p:sp>
      <p:sp>
        <p:nvSpPr>
          <p:cNvPr id="16" name="مستطيل 15"/>
          <p:cNvSpPr/>
          <p:nvPr/>
        </p:nvSpPr>
        <p:spPr>
          <a:xfrm>
            <a:off x="4359321" y="3291830"/>
            <a:ext cx="644727" cy="523220"/>
          </a:xfrm>
          <a:prstGeom prst="rect">
            <a:avLst/>
          </a:prstGeom>
        </p:spPr>
        <p:txBody>
          <a:bodyPr wrap="none">
            <a:spAutoFit/>
          </a:bodyPr>
          <a:lstStyle/>
          <a:p>
            <a:r>
              <a:rPr lang="ar-SA" sz="2800" b="1" dirty="0">
                <a:solidFill>
                  <a:srgbClr val="0000FF"/>
                </a:solidFill>
              </a:rPr>
              <a:t>ـــه </a:t>
            </a:r>
            <a:endParaRPr lang="ar-SA" sz="2800" dirty="0">
              <a:solidFill>
                <a:srgbClr val="0000FF"/>
              </a:solidFill>
            </a:endParaRPr>
          </a:p>
        </p:txBody>
      </p:sp>
    </p:spTree>
    <p:extLst>
      <p:ext uri="{BB962C8B-B14F-4D97-AF65-F5344CB8AC3E}">
        <p14:creationId xmlns:p14="http://schemas.microsoft.com/office/powerpoint/2010/main" val="1519453437"/>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3" grpId="0"/>
      <p:bldP spid="1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14"/>
          <p:cNvSpPr/>
          <p:nvPr/>
        </p:nvSpPr>
        <p:spPr>
          <a:xfrm>
            <a:off x="1187624" y="555526"/>
            <a:ext cx="7429552" cy="589364"/>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ar-SA" sz="3600" b="1" dirty="0">
                <a:solidFill>
                  <a:srgbClr val="7030A0"/>
                </a:solidFill>
              </a:rPr>
              <a:t>ثالثًا: أجيب حسب المطلوب:-</a:t>
            </a:r>
            <a:endParaRPr lang="en-US" sz="3600" b="1" dirty="0">
              <a:solidFill>
                <a:srgbClr val="7030A0"/>
              </a:solidFill>
            </a:endParaRPr>
          </a:p>
        </p:txBody>
      </p:sp>
      <p:sp>
        <p:nvSpPr>
          <p:cNvPr id="3" name="مستطيل 2"/>
          <p:cNvSpPr/>
          <p:nvPr/>
        </p:nvSpPr>
        <p:spPr>
          <a:xfrm>
            <a:off x="683568" y="2283718"/>
            <a:ext cx="7848872" cy="1569660"/>
          </a:xfrm>
          <a:prstGeom prst="rect">
            <a:avLst/>
          </a:prstGeom>
        </p:spPr>
        <p:txBody>
          <a:bodyPr wrap="square">
            <a:spAutoFit/>
          </a:bodyPr>
          <a:lstStyle/>
          <a:p>
            <a:r>
              <a:rPr lang="ar-SA" sz="3200" b="1" dirty="0">
                <a:solidFill>
                  <a:srgbClr val="C00000"/>
                </a:solidFill>
              </a:rPr>
              <a:t>د. أكتب فقرة في حدود (15) كلمة عن أهمية الصدقة، مع مراعاة قواعد الكتابة الصحيحة.</a:t>
            </a:r>
            <a:endParaRPr lang="en-US" sz="3200" b="1" dirty="0">
              <a:solidFill>
                <a:srgbClr val="C00000"/>
              </a:solidFill>
            </a:endParaRPr>
          </a:p>
          <a:p>
            <a:r>
              <a:rPr lang="ar-SA" sz="3200" b="1" dirty="0">
                <a:solidFill>
                  <a:srgbClr val="C00000"/>
                </a:solidFill>
              </a:rPr>
              <a:t> </a:t>
            </a:r>
            <a:endParaRPr lang="en-US" sz="3200" b="1" dirty="0">
              <a:solidFill>
                <a:srgbClr val="C00000"/>
              </a:solidFill>
            </a:endParaRPr>
          </a:p>
        </p:txBody>
      </p:sp>
    </p:spTree>
    <p:extLst>
      <p:ext uri="{BB962C8B-B14F-4D97-AF65-F5344CB8AC3E}">
        <p14:creationId xmlns:p14="http://schemas.microsoft.com/office/powerpoint/2010/main" val="221712202"/>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14"/>
          <p:cNvSpPr/>
          <p:nvPr/>
        </p:nvSpPr>
        <p:spPr>
          <a:xfrm>
            <a:off x="1187624" y="555526"/>
            <a:ext cx="7429552" cy="589364"/>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dirty="0">
                <a:solidFill>
                  <a:srgbClr val="7030A0"/>
                </a:solidFill>
              </a:rPr>
              <a:t>ثالثا: أجيب حسب المطلوب</a:t>
            </a:r>
            <a:endParaRPr lang="en-US" sz="3600" b="1" dirty="0">
              <a:solidFill>
                <a:srgbClr val="7030A0"/>
              </a:solidFill>
            </a:endParaRPr>
          </a:p>
        </p:txBody>
      </p:sp>
      <p:sp>
        <p:nvSpPr>
          <p:cNvPr id="3" name="مستطيل 2"/>
          <p:cNvSpPr/>
          <p:nvPr/>
        </p:nvSpPr>
        <p:spPr>
          <a:xfrm>
            <a:off x="899592" y="1779661"/>
            <a:ext cx="7416824" cy="2062103"/>
          </a:xfrm>
          <a:prstGeom prst="rect">
            <a:avLst/>
          </a:prstGeom>
        </p:spPr>
        <p:txBody>
          <a:bodyPr wrap="square">
            <a:spAutoFit/>
          </a:bodyPr>
          <a:lstStyle/>
          <a:p>
            <a:pPr algn="justLow"/>
            <a:r>
              <a:rPr lang="ar-SA" sz="3200" b="1" dirty="0">
                <a:solidFill>
                  <a:srgbClr val="0000FF"/>
                </a:solidFill>
              </a:rPr>
              <a:t>تُعتبر الصدقة من أحبّ الأعمال إلى الله سبحانه وتعالى؛ لهذا فقد حثّ عليها في العديد من آياتهِ الكريمة، كما وأنّ الرسول محمد صلى الله عليه وسلم أمر جميع المسلمين بتأدية الصدقات وعدم تركها</a:t>
            </a:r>
            <a:r>
              <a:rPr lang="ar-EG" sz="3200" b="1" dirty="0">
                <a:solidFill>
                  <a:srgbClr val="0000FF"/>
                </a:solidFill>
              </a:rPr>
              <a:t>.</a:t>
            </a:r>
            <a:endParaRPr lang="en-US" sz="3200" b="1" dirty="0">
              <a:solidFill>
                <a:srgbClr val="0000FF"/>
              </a:solidFill>
            </a:endParaRPr>
          </a:p>
        </p:txBody>
      </p:sp>
    </p:spTree>
    <p:extLst>
      <p:ext uri="{BB962C8B-B14F-4D97-AF65-F5344CB8AC3E}">
        <p14:creationId xmlns:p14="http://schemas.microsoft.com/office/powerpoint/2010/main" val="3989109553"/>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p:nvPr/>
        </p:nvSpPr>
        <p:spPr bwMode="auto">
          <a:xfrm flipH="1">
            <a:off x="6429388" y="2143122"/>
            <a:ext cx="1643074" cy="800100"/>
          </a:xfrm>
          <a:prstGeom prst="parallelogram">
            <a:avLst>
              <a:gd name="adj" fmla="val 14555"/>
            </a:avLst>
          </a:prstGeom>
          <a:solidFill>
            <a:srgbClr val="00A8A4"/>
          </a:solidFill>
          <a:ln>
            <a:noFill/>
          </a:ln>
        </p:spPr>
        <p:style>
          <a:lnRef idx="1">
            <a:schemeClr val="accent1"/>
          </a:lnRef>
          <a:fillRef idx="3">
            <a:schemeClr val="accent1"/>
          </a:fillRef>
          <a:effectRef idx="2">
            <a:schemeClr val="accent1"/>
          </a:effectRef>
          <a:fontRef idx="minor">
            <a:schemeClr val="lt1"/>
          </a:fontRef>
        </p:style>
        <p:txBody>
          <a:bodyPr rtlCol="1" anchor="ctr"/>
          <a:lstStyle/>
          <a:p>
            <a:pPr algn="ctr" rtl="1" fontAlgn="auto">
              <a:spcBef>
                <a:spcPts val="0"/>
              </a:spcBef>
              <a:spcAft>
                <a:spcPts val="0"/>
              </a:spcAft>
              <a:defRPr/>
            </a:pPr>
            <a:endParaRPr lang="ar-EG" b="1">
              <a:solidFill>
                <a:srgbClr val="FF0000"/>
              </a:solidFill>
            </a:endParaRPr>
          </a:p>
        </p:txBody>
      </p:sp>
      <p:sp>
        <p:nvSpPr>
          <p:cNvPr id="5" name="TextBox 3"/>
          <p:cNvSpPr txBox="1"/>
          <p:nvPr/>
        </p:nvSpPr>
        <p:spPr bwMode="auto">
          <a:xfrm>
            <a:off x="6429389" y="2254302"/>
            <a:ext cx="1571633" cy="923330"/>
          </a:xfrm>
          <a:prstGeom prst="rect">
            <a:avLst/>
          </a:prstGeom>
          <a:noFill/>
        </p:spPr>
        <p:txBody>
          <a:bodyPr rtlCol="1">
            <a:spAutoFit/>
          </a:bodyPr>
          <a:lstStyle/>
          <a:p>
            <a:pPr algn="ctr" rtl="1" fontAlgn="auto">
              <a:spcBef>
                <a:spcPts val="0"/>
              </a:spcBef>
              <a:spcAft>
                <a:spcPts val="0"/>
              </a:spcAft>
              <a:defRPr/>
            </a:pPr>
            <a:r>
              <a:rPr lang="ar-EG" sz="5400" b="1">
                <a:solidFill>
                  <a:schemeClr val="bg1"/>
                </a:solidFill>
              </a:rPr>
              <a:t>رابعاً</a:t>
            </a:r>
            <a:endParaRPr lang="ar-EG" sz="5400" b="1" dirty="0">
              <a:solidFill>
                <a:schemeClr val="bg1"/>
              </a:solidFill>
              <a:cs typeface="Traditional Arabic" pitchFamily="2" charset="-78"/>
            </a:endParaRPr>
          </a:p>
        </p:txBody>
      </p:sp>
      <p:sp>
        <p:nvSpPr>
          <p:cNvPr id="6" name="TextBox 4"/>
          <p:cNvSpPr txBox="1"/>
          <p:nvPr/>
        </p:nvSpPr>
        <p:spPr bwMode="auto">
          <a:xfrm>
            <a:off x="971600" y="2114551"/>
            <a:ext cx="5353000" cy="1015663"/>
          </a:xfrm>
          <a:prstGeom prst="rect">
            <a:avLst/>
          </a:prstGeom>
          <a:noFill/>
        </p:spPr>
        <p:txBody>
          <a:bodyPr wrap="square" rtlCol="1">
            <a:spAutoFit/>
          </a:bodyPr>
          <a:lstStyle/>
          <a:p>
            <a:pPr algn="ctr" rtl="1" fontAlgn="auto">
              <a:spcBef>
                <a:spcPts val="0"/>
              </a:spcBef>
              <a:spcAft>
                <a:spcPts val="0"/>
              </a:spcAft>
              <a:defRPr/>
            </a:pPr>
            <a:r>
              <a:rPr lang="ar-EG" sz="6000" b="1" dirty="0">
                <a:latin typeface="+mn-lt"/>
                <a:cs typeface="+mn-cs"/>
              </a:rPr>
              <a:t>أكتب حسب المطلوب </a:t>
            </a:r>
          </a:p>
        </p:txBody>
      </p:sp>
    </p:spTree>
    <p:extLst>
      <p:ext uri="{BB962C8B-B14F-4D97-AF65-F5344CB8AC3E}">
        <p14:creationId xmlns:p14="http://schemas.microsoft.com/office/powerpoint/2010/main" val="855787855"/>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500"/>
                            </p:stCondLst>
                            <p:childTnLst>
                              <p:par>
                                <p:cTn id="18" presetID="50" presetClass="entr" presetSubtype="0" decel="10000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3"/>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ave 3"/>
          <p:cNvSpPr/>
          <p:nvPr/>
        </p:nvSpPr>
        <p:spPr bwMode="auto">
          <a:xfrm>
            <a:off x="473800" y="456815"/>
            <a:ext cx="8132930" cy="746783"/>
          </a:xfrm>
          <a:prstGeom prst="roundRect">
            <a:avLst/>
          </a:prstGeom>
          <a:gradFill flip="none" rotWithShape="1">
            <a:gsLst>
              <a:gs pos="0">
                <a:schemeClr val="tx2">
                  <a:lumMod val="20000"/>
                  <a:lumOff val="80000"/>
                </a:scheme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fontAlgn="auto">
              <a:spcBef>
                <a:spcPts val="0"/>
              </a:spcBef>
              <a:spcAft>
                <a:spcPts val="0"/>
              </a:spcAft>
              <a:defRPr/>
            </a:pPr>
            <a:r>
              <a:rPr lang="ar-EG" sz="3200" b="1" dirty="0">
                <a:solidFill>
                  <a:srgbClr val="7030A0"/>
                </a:solidFill>
              </a:rPr>
              <a:t>أ - أكتب الجمل الأتية مضبوطة بالشكل: </a:t>
            </a:r>
            <a:r>
              <a:rPr lang="ar-EG" sz="3200" b="1" dirty="0">
                <a:solidFill>
                  <a:srgbClr val="FF0000"/>
                </a:solidFill>
              </a:rPr>
              <a:t>(إملاء منسوخ)</a:t>
            </a:r>
            <a:endParaRPr lang="en-US" sz="3200" b="1" dirty="0">
              <a:solidFill>
                <a:srgbClr val="FF0000"/>
              </a:solidFill>
            </a:endParaRPr>
          </a:p>
        </p:txBody>
      </p:sp>
      <p:sp>
        <p:nvSpPr>
          <p:cNvPr id="2" name="مستطيل 1"/>
          <p:cNvSpPr/>
          <p:nvPr/>
        </p:nvSpPr>
        <p:spPr>
          <a:xfrm>
            <a:off x="611560" y="1347614"/>
            <a:ext cx="7995170" cy="3539430"/>
          </a:xfrm>
          <a:prstGeom prst="rect">
            <a:avLst/>
          </a:prstGeom>
        </p:spPr>
        <p:txBody>
          <a:bodyPr wrap="square">
            <a:spAutoFit/>
          </a:bodyPr>
          <a:lstStyle/>
          <a:p>
            <a:pPr algn="justLow"/>
            <a:r>
              <a:rPr lang="ar-EG" sz="2800" b="1" dirty="0">
                <a:solidFill>
                  <a:schemeClr val="accent6">
                    <a:lumMod val="50000"/>
                  </a:schemeClr>
                </a:solidFill>
                <a:latin typeface="Calibri" pitchFamily="34" charset="0"/>
              </a:rPr>
              <a:t>وقف عمر -رضي الله عنه- قريبًا من الأسرة وقال: السلام عليكم.</a:t>
            </a:r>
          </a:p>
          <a:p>
            <a:pPr algn="justLow"/>
            <a:r>
              <a:rPr lang="ar-EG" sz="2800" b="1" dirty="0">
                <a:solidFill>
                  <a:srgbClr val="002060"/>
                </a:solidFill>
                <a:latin typeface="Calibri" pitchFamily="34" charset="0"/>
              </a:rPr>
              <a:t>قالت الأم: </a:t>
            </a:r>
            <a:r>
              <a:rPr lang="ar-EG" sz="2800" b="1" dirty="0">
                <a:solidFill>
                  <a:schemeClr val="accent6">
                    <a:lumMod val="50000"/>
                  </a:schemeClr>
                </a:solidFill>
                <a:latin typeface="Calibri" pitchFamily="34" charset="0"/>
              </a:rPr>
              <a:t>وعليك السلام.</a:t>
            </a:r>
          </a:p>
          <a:p>
            <a:pPr algn="justLow"/>
            <a:r>
              <a:rPr lang="ar-EG" sz="2800" b="1" dirty="0">
                <a:solidFill>
                  <a:srgbClr val="C00000"/>
                </a:solidFill>
                <a:latin typeface="Calibri" pitchFamily="34" charset="0"/>
              </a:rPr>
              <a:t>قال عمر رضي الله عنه: </a:t>
            </a:r>
            <a:r>
              <a:rPr lang="ar-EG" sz="2800" b="1" dirty="0">
                <a:solidFill>
                  <a:schemeClr val="accent6">
                    <a:lumMod val="50000"/>
                  </a:schemeClr>
                </a:solidFill>
                <a:latin typeface="Calibri" pitchFamily="34" charset="0"/>
              </a:rPr>
              <a:t>ما عندكم ؟</a:t>
            </a:r>
          </a:p>
          <a:p>
            <a:pPr algn="justLow"/>
            <a:r>
              <a:rPr lang="ar-EG" sz="2800" b="1" dirty="0">
                <a:solidFill>
                  <a:schemeClr val="accent6">
                    <a:lumMod val="50000"/>
                  </a:schemeClr>
                </a:solidFill>
                <a:latin typeface="Calibri" pitchFamily="34" charset="0"/>
              </a:rPr>
              <a:t>قالت الأم: حل علينا الليل وهاجمنا البرد ولا طعام عندنا نسد به جوع صغارنا.</a:t>
            </a:r>
          </a:p>
          <a:p>
            <a:pPr algn="justLow"/>
            <a:r>
              <a:rPr lang="ar-EG" sz="2800" dirty="0">
                <a:solidFill>
                  <a:schemeClr val="accent6">
                    <a:lumMod val="50000"/>
                  </a:schemeClr>
                </a:solidFill>
                <a:latin typeface="Calibri" pitchFamily="34" charset="0"/>
              </a:rPr>
              <a:t>......................................................................................................................................................................................................................</a:t>
            </a:r>
            <a:endParaRPr lang="en-US" sz="2800" dirty="0">
              <a:solidFill>
                <a:schemeClr val="accent6">
                  <a:lumMod val="50000"/>
                </a:schemeClr>
              </a:solidFill>
              <a:latin typeface="Calibri" pitchFamily="34" charset="0"/>
            </a:endParaRPr>
          </a:p>
        </p:txBody>
      </p:sp>
    </p:spTree>
    <p:extLst>
      <p:ext uri="{BB962C8B-B14F-4D97-AF65-F5344CB8AC3E}">
        <p14:creationId xmlns:p14="http://schemas.microsoft.com/office/powerpoint/2010/main" val="3171687474"/>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2)">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1695455"/>
            <a:ext cx="7995170" cy="3108543"/>
          </a:xfrm>
          <a:prstGeom prst="rect">
            <a:avLst/>
          </a:prstGeom>
        </p:spPr>
        <p:txBody>
          <a:bodyPr wrap="square">
            <a:spAutoFit/>
          </a:bodyPr>
          <a:lstStyle/>
          <a:p>
            <a:pPr algn="justLow"/>
            <a:r>
              <a:rPr lang="ar-EG" sz="2800" b="1" dirty="0">
                <a:solidFill>
                  <a:schemeClr val="accent6">
                    <a:lumMod val="50000"/>
                  </a:schemeClr>
                </a:solidFill>
                <a:latin typeface="Calibri" pitchFamily="34" charset="0"/>
              </a:rPr>
              <a:t>اجتمع الأولاد حول الطبق يأكلون.</a:t>
            </a:r>
          </a:p>
          <a:p>
            <a:pPr algn="justLow"/>
            <a:r>
              <a:rPr lang="ar-EG" sz="2800" b="1" dirty="0">
                <a:solidFill>
                  <a:schemeClr val="accent6">
                    <a:lumMod val="50000"/>
                  </a:schemeClr>
                </a:solidFill>
                <a:latin typeface="Calibri" pitchFamily="34" charset="0"/>
              </a:rPr>
              <a:t>وقف عمر -رضي الله عنه- بعيداً ينظر إلى الأولاد حتى أكلوا وشبعوا، وانتظر حتى ناموا، ثم قال لخادمه: الحمد لله، حان موعد الانصراف، لقد شبع الأولاد وناموا، هيا بنا.</a:t>
            </a:r>
          </a:p>
          <a:p>
            <a:pPr algn="justLow"/>
            <a:r>
              <a:rPr lang="ar-EG" sz="2800" dirty="0">
                <a:solidFill>
                  <a:schemeClr val="accent6">
                    <a:lumMod val="50000"/>
                  </a:schemeClr>
                </a:solidFill>
                <a:latin typeface="Calibri" pitchFamily="34" charset="0"/>
              </a:rPr>
              <a:t>......................................................................................................................................................................................................................</a:t>
            </a:r>
            <a:endParaRPr lang="en-US" sz="2800" dirty="0">
              <a:solidFill>
                <a:schemeClr val="accent6">
                  <a:lumMod val="50000"/>
                </a:schemeClr>
              </a:solidFill>
              <a:latin typeface="Calibri" pitchFamily="34" charset="0"/>
            </a:endParaRPr>
          </a:p>
        </p:txBody>
      </p:sp>
      <p:sp>
        <p:nvSpPr>
          <p:cNvPr id="4" name="Wave 3"/>
          <p:cNvSpPr/>
          <p:nvPr/>
        </p:nvSpPr>
        <p:spPr bwMode="auto">
          <a:xfrm>
            <a:off x="473800" y="456815"/>
            <a:ext cx="8132930" cy="1106823"/>
          </a:xfrm>
          <a:prstGeom prst="roundRect">
            <a:avLst/>
          </a:prstGeom>
          <a:gradFill flip="none" rotWithShape="1">
            <a:gsLst>
              <a:gs pos="0">
                <a:schemeClr val="tx2">
                  <a:lumMod val="20000"/>
                  <a:lumOff val="80000"/>
                </a:scheme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fontAlgn="auto">
              <a:spcBef>
                <a:spcPts val="0"/>
              </a:spcBef>
              <a:spcAft>
                <a:spcPts val="0"/>
              </a:spcAft>
              <a:defRPr/>
            </a:pPr>
            <a:r>
              <a:rPr lang="ar-EG" sz="3200" b="1" dirty="0">
                <a:solidFill>
                  <a:srgbClr val="7030A0"/>
                </a:solidFill>
              </a:rPr>
              <a:t>ب - ألاحظ الجمل الآتية، ثم أكتبها في دفتري إملاء من معلمي </a:t>
            </a:r>
            <a:r>
              <a:rPr lang="ar-EG" sz="3200" b="1" dirty="0">
                <a:solidFill>
                  <a:srgbClr val="FF0000"/>
                </a:solidFill>
              </a:rPr>
              <a:t>(إملاء منظور)</a:t>
            </a:r>
            <a:endParaRPr lang="en-US" sz="3200" b="1" dirty="0">
              <a:solidFill>
                <a:srgbClr val="FF0000"/>
              </a:solidFill>
            </a:endParaRPr>
          </a:p>
        </p:txBody>
      </p:sp>
    </p:spTree>
    <p:extLst>
      <p:ext uri="{BB962C8B-B14F-4D97-AF65-F5344CB8AC3E}">
        <p14:creationId xmlns:p14="http://schemas.microsoft.com/office/powerpoint/2010/main" val="1353444213"/>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2)">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ave 3"/>
          <p:cNvSpPr/>
          <p:nvPr/>
        </p:nvSpPr>
        <p:spPr bwMode="auto">
          <a:xfrm>
            <a:off x="597261" y="1619220"/>
            <a:ext cx="8007187" cy="1528594"/>
          </a:xfrm>
          <a:prstGeom prst="roundRect">
            <a:avLst/>
          </a:prstGeom>
          <a:gradFill flip="none" rotWithShape="1">
            <a:gsLst>
              <a:gs pos="0">
                <a:schemeClr val="tx2">
                  <a:lumMod val="20000"/>
                  <a:lumOff val="80000"/>
                </a:schemeClr>
              </a:gs>
              <a:gs pos="50000">
                <a:srgbClr val="BCBCD2">
                  <a:tint val="44500"/>
                  <a:satMod val="160000"/>
                </a:srgbClr>
              </a:gs>
              <a:gs pos="100000">
                <a:srgbClr val="BCBCD2">
                  <a:tint val="23500"/>
                  <a:satMod val="160000"/>
                </a:srgbClr>
              </a:gs>
            </a:gsLst>
            <a:lin ang="10800000" scaled="1"/>
            <a:tileRect/>
          </a:gradFill>
          <a:ln/>
          <a:effectLst/>
          <a:scene3d>
            <a:camera prst="orthographicFront"/>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1"/>
          <a:lstStyle/>
          <a:p>
            <a:pPr fontAlgn="auto">
              <a:spcBef>
                <a:spcPts val="0"/>
              </a:spcBef>
              <a:spcAft>
                <a:spcPts val="0"/>
              </a:spcAft>
              <a:defRPr/>
            </a:pPr>
            <a:r>
              <a:rPr lang="ar-EG" sz="3200" b="1" dirty="0">
                <a:solidFill>
                  <a:srgbClr val="7030A0"/>
                </a:solidFill>
              </a:rPr>
              <a:t>ج - أكتب في دفتري ما يملي علي معلمي: </a:t>
            </a:r>
            <a:r>
              <a:rPr lang="ar-EG" sz="3200" b="1" dirty="0">
                <a:solidFill>
                  <a:srgbClr val="FF0000"/>
                </a:solidFill>
              </a:rPr>
              <a:t>(إملاء اختباري من اختيار المعلم)</a:t>
            </a:r>
            <a:endParaRPr lang="en-US" sz="3200" b="1" dirty="0">
              <a:solidFill>
                <a:srgbClr val="FF0000"/>
              </a:solidFill>
            </a:endParaRPr>
          </a:p>
        </p:txBody>
      </p:sp>
    </p:spTree>
    <p:extLst>
      <p:ext uri="{BB962C8B-B14F-4D97-AF65-F5344CB8AC3E}">
        <p14:creationId xmlns:p14="http://schemas.microsoft.com/office/powerpoint/2010/main" val="51894118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2)">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87624" y="555526"/>
            <a:ext cx="7429552" cy="589364"/>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dirty="0">
                <a:solidFill>
                  <a:srgbClr val="7030A0"/>
                </a:solidFill>
              </a:rPr>
              <a:t>أولًا</a:t>
            </a:r>
            <a:r>
              <a:rPr lang="ar-EG" sz="3600" b="1" dirty="0">
                <a:solidFill>
                  <a:srgbClr val="7030A0"/>
                </a:solidFill>
              </a:rPr>
              <a:t>:</a:t>
            </a:r>
            <a:r>
              <a:rPr lang="ar-SA" sz="3600" b="1" dirty="0">
                <a:solidFill>
                  <a:srgbClr val="7030A0"/>
                </a:solidFill>
              </a:rPr>
              <a:t> أقرأ ثم أجيب:-</a:t>
            </a:r>
            <a:endParaRPr lang="en-US" sz="3600" dirty="0">
              <a:solidFill>
                <a:srgbClr val="7030A0"/>
              </a:solidFill>
            </a:endParaRPr>
          </a:p>
        </p:txBody>
      </p:sp>
      <p:sp>
        <p:nvSpPr>
          <p:cNvPr id="2" name="مستطيل 1"/>
          <p:cNvSpPr/>
          <p:nvPr/>
        </p:nvSpPr>
        <p:spPr>
          <a:xfrm>
            <a:off x="395536" y="1320843"/>
            <a:ext cx="8064896" cy="1077218"/>
          </a:xfrm>
          <a:prstGeom prst="rect">
            <a:avLst/>
          </a:prstGeom>
        </p:spPr>
        <p:txBody>
          <a:bodyPr wrap="square">
            <a:spAutoFit/>
          </a:bodyPr>
          <a:lstStyle/>
          <a:p>
            <a:pPr lvl="0" algn="ctr"/>
            <a:r>
              <a:rPr lang="ar-EG" sz="3200" b="1" u="sng" dirty="0">
                <a:solidFill>
                  <a:srgbClr val="C00000"/>
                </a:solidFill>
                <a:effectLst>
                  <a:outerShdw blurRad="38100" dist="38100" dir="2700000" algn="tl">
                    <a:srgbClr val="000000">
                      <a:alpha val="43137"/>
                    </a:srgbClr>
                  </a:outerShdw>
                </a:effectLst>
              </a:rPr>
              <a:t>أ- </a:t>
            </a:r>
            <a:r>
              <a:rPr lang="ar-SA" sz="3200" b="1" u="sng" dirty="0">
                <a:solidFill>
                  <a:srgbClr val="C00000"/>
                </a:solidFill>
                <a:effectLst>
                  <a:outerShdw blurRad="38100" dist="38100" dir="2700000" algn="tl">
                    <a:srgbClr val="000000">
                      <a:alpha val="43137"/>
                    </a:srgbClr>
                  </a:outerShdw>
                </a:effectLst>
              </a:rPr>
              <a:t>أذكر الأعمال التي قام بها الخليفة عمر بن الخطاب لمساعدة الأسر</a:t>
            </a:r>
            <a:r>
              <a:rPr lang="ar-EG" sz="3200" b="1" u="sng" dirty="0">
                <a:solidFill>
                  <a:srgbClr val="C00000"/>
                </a:solidFill>
                <a:effectLst>
                  <a:outerShdw blurRad="38100" dist="38100" dir="2700000" algn="tl">
                    <a:srgbClr val="000000">
                      <a:alpha val="43137"/>
                    </a:srgbClr>
                  </a:outerShdw>
                </a:effectLst>
              </a:rPr>
              <a:t>ة</a:t>
            </a:r>
            <a:r>
              <a:rPr lang="ar-SA" sz="3200" b="1" u="sng" dirty="0">
                <a:solidFill>
                  <a:srgbClr val="C00000"/>
                </a:solidFill>
                <a:effectLst>
                  <a:outerShdw blurRad="38100" dist="38100" dir="2700000" algn="tl">
                    <a:srgbClr val="000000">
                      <a:alpha val="43137"/>
                    </a:srgbClr>
                  </a:outerShdw>
                </a:effectLst>
              </a:rPr>
              <a:t> الفقيرة:</a:t>
            </a:r>
            <a:endParaRPr lang="en-US" sz="3200" b="1" u="sng" dirty="0">
              <a:solidFill>
                <a:srgbClr val="C00000"/>
              </a:solidFill>
              <a:effectLst>
                <a:outerShdw blurRad="38100" dist="38100" dir="2700000" algn="tl">
                  <a:srgbClr val="000000">
                    <a:alpha val="43137"/>
                  </a:srgbClr>
                </a:outerShdw>
              </a:effectLst>
            </a:endParaRPr>
          </a:p>
        </p:txBody>
      </p:sp>
      <p:graphicFrame>
        <p:nvGraphicFramePr>
          <p:cNvPr id="4" name="جدول 3"/>
          <p:cNvGraphicFramePr>
            <a:graphicFrameLocks noGrp="1"/>
          </p:cNvGraphicFramePr>
          <p:nvPr>
            <p:extLst>
              <p:ext uri="{D42A27DB-BD31-4B8C-83A1-F6EECF244321}">
                <p14:modId xmlns:p14="http://schemas.microsoft.com/office/powerpoint/2010/main" val="3906605289"/>
              </p:ext>
            </p:extLst>
          </p:nvPr>
        </p:nvGraphicFramePr>
        <p:xfrm>
          <a:off x="1158378" y="2531424"/>
          <a:ext cx="6481395" cy="1840526"/>
        </p:xfrm>
        <a:graphic>
          <a:graphicData uri="http://schemas.openxmlformats.org/drawingml/2006/table">
            <a:tbl>
              <a:tblPr rtl="1" firstRow="1" firstCol="1" bandRow="1">
                <a:tableStyleId>{BDBED569-4797-4DF1-A0F4-6AAB3CD982D8}</a:tableStyleId>
              </a:tblPr>
              <a:tblGrid>
                <a:gridCol w="2937128">
                  <a:extLst>
                    <a:ext uri="{9D8B030D-6E8A-4147-A177-3AD203B41FA5}">
                      <a16:colId xmlns:a16="http://schemas.microsoft.com/office/drawing/2014/main" val="20000"/>
                    </a:ext>
                  </a:extLst>
                </a:gridCol>
                <a:gridCol w="3544267">
                  <a:extLst>
                    <a:ext uri="{9D8B030D-6E8A-4147-A177-3AD203B41FA5}">
                      <a16:colId xmlns:a16="http://schemas.microsoft.com/office/drawing/2014/main" val="20001"/>
                    </a:ext>
                  </a:extLst>
                </a:gridCol>
              </a:tblGrid>
              <a:tr h="920263">
                <a:tc>
                  <a:txBody>
                    <a:bodyPr/>
                    <a:lstStyle/>
                    <a:p>
                      <a:pPr marL="0" marR="0" lvl="0" indent="0" algn="r" rtl="1">
                        <a:lnSpc>
                          <a:spcPct val="150000"/>
                        </a:lnSpc>
                        <a:spcBef>
                          <a:spcPts val="0"/>
                        </a:spcBef>
                        <a:spcAft>
                          <a:spcPts val="0"/>
                        </a:spcAft>
                        <a:buFont typeface="Symbol"/>
                        <a:buNone/>
                      </a:pPr>
                      <a:r>
                        <a:rPr lang="ar-SA" sz="1600" dirty="0">
                          <a:effectLst/>
                        </a:rPr>
                        <a:t> </a:t>
                      </a:r>
                      <a:endParaRPr lang="en-US" sz="1100" dirty="0">
                        <a:effectLst/>
                        <a:latin typeface="Calibri"/>
                        <a:ea typeface="Calibri"/>
                        <a:cs typeface="Symbol"/>
                      </a:endParaRPr>
                    </a:p>
                  </a:txBody>
                  <a:tcPr marL="68580" marR="68580" marT="0" marB="0"/>
                </a:tc>
                <a:tc>
                  <a:txBody>
                    <a:bodyPr/>
                    <a:lstStyle/>
                    <a:p>
                      <a:pPr marL="0" marR="0" lvl="0" indent="0" algn="r" rtl="1">
                        <a:lnSpc>
                          <a:spcPct val="150000"/>
                        </a:lnSpc>
                        <a:spcBef>
                          <a:spcPts val="0"/>
                        </a:spcBef>
                        <a:spcAft>
                          <a:spcPts val="0"/>
                        </a:spcAft>
                        <a:buFont typeface="Symbol"/>
                        <a:buNone/>
                      </a:pPr>
                      <a:r>
                        <a:rPr lang="ar-SA" sz="1600">
                          <a:effectLst/>
                        </a:rPr>
                        <a:t> </a:t>
                      </a:r>
                      <a:endParaRPr lang="en-US" sz="1100">
                        <a:effectLst/>
                        <a:latin typeface="Calibri"/>
                        <a:ea typeface="Calibri"/>
                        <a:cs typeface="Symbol"/>
                      </a:endParaRPr>
                    </a:p>
                  </a:txBody>
                  <a:tcPr marL="68580" marR="68580" marT="0" marB="0"/>
                </a:tc>
                <a:extLst>
                  <a:ext uri="{0D108BD9-81ED-4DB2-BD59-A6C34878D82A}">
                    <a16:rowId xmlns:a16="http://schemas.microsoft.com/office/drawing/2014/main" val="10000"/>
                  </a:ext>
                </a:extLst>
              </a:tr>
              <a:tr h="920263">
                <a:tc>
                  <a:txBody>
                    <a:bodyPr/>
                    <a:lstStyle/>
                    <a:p>
                      <a:pPr marL="0" marR="0" lvl="0" indent="0" algn="r" rtl="1">
                        <a:lnSpc>
                          <a:spcPct val="150000"/>
                        </a:lnSpc>
                        <a:spcBef>
                          <a:spcPts val="0"/>
                        </a:spcBef>
                        <a:spcAft>
                          <a:spcPts val="0"/>
                        </a:spcAft>
                        <a:buFont typeface="Arial" panose="020B0604020202020204" pitchFamily="34" charset="0"/>
                        <a:buNone/>
                      </a:pPr>
                      <a:r>
                        <a:rPr lang="ar-SA" sz="1600" dirty="0">
                          <a:effectLst/>
                        </a:rPr>
                        <a:t> </a:t>
                      </a:r>
                      <a:endParaRPr lang="en-US" sz="1100" dirty="0">
                        <a:effectLst/>
                        <a:latin typeface="Calibri"/>
                        <a:ea typeface="Calibri"/>
                        <a:cs typeface="Symbol"/>
                      </a:endParaRPr>
                    </a:p>
                  </a:txBody>
                  <a:tcPr marL="68580" marR="68580" marT="0" marB="0"/>
                </a:tc>
                <a:tc>
                  <a:txBody>
                    <a:bodyPr/>
                    <a:lstStyle/>
                    <a:p>
                      <a:pPr marL="0" marR="0" lvl="0" indent="0" algn="r" rtl="1">
                        <a:lnSpc>
                          <a:spcPct val="150000"/>
                        </a:lnSpc>
                        <a:spcBef>
                          <a:spcPts val="0"/>
                        </a:spcBef>
                        <a:spcAft>
                          <a:spcPts val="0"/>
                        </a:spcAft>
                        <a:buFont typeface="Symbol"/>
                        <a:buNone/>
                      </a:pPr>
                      <a:r>
                        <a:rPr lang="ar-SA" sz="1600" dirty="0">
                          <a:effectLst/>
                        </a:rPr>
                        <a:t> </a:t>
                      </a:r>
                      <a:endParaRPr lang="en-US" sz="1100" dirty="0">
                        <a:effectLst/>
                        <a:latin typeface="Calibri"/>
                        <a:ea typeface="Calibri"/>
                        <a:cs typeface="Symbol"/>
                      </a:endParaRPr>
                    </a:p>
                  </a:txBody>
                  <a:tcPr marL="68580" marR="68580" marT="0" marB="0"/>
                </a:tc>
                <a:extLst>
                  <a:ext uri="{0D108BD9-81ED-4DB2-BD59-A6C34878D82A}">
                    <a16:rowId xmlns:a16="http://schemas.microsoft.com/office/drawing/2014/main" val="10001"/>
                  </a:ext>
                </a:extLst>
              </a:tr>
            </a:tbl>
          </a:graphicData>
        </a:graphic>
      </p:graphicFrame>
      <p:sp>
        <p:nvSpPr>
          <p:cNvPr id="6" name="مربع نص 5"/>
          <p:cNvSpPr txBox="1"/>
          <p:nvPr/>
        </p:nvSpPr>
        <p:spPr>
          <a:xfrm>
            <a:off x="1187624" y="3435846"/>
            <a:ext cx="3384376" cy="954107"/>
          </a:xfrm>
          <a:prstGeom prst="rect">
            <a:avLst/>
          </a:prstGeom>
          <a:noFill/>
        </p:spPr>
        <p:txBody>
          <a:bodyPr wrap="square" rtlCol="1">
            <a:spAutoFit/>
          </a:bodyPr>
          <a:lstStyle/>
          <a:p>
            <a:r>
              <a:rPr lang="ar-EG" sz="2800" b="1" dirty="0">
                <a:solidFill>
                  <a:srgbClr val="0000FF"/>
                </a:solidFill>
              </a:rPr>
              <a:t>انتظر حتى أكل الأطفال وشبعوا وناموا.</a:t>
            </a:r>
            <a:endParaRPr lang="ar-SA" sz="2800" b="1" dirty="0">
              <a:solidFill>
                <a:srgbClr val="0000FF"/>
              </a:solidFill>
            </a:endParaRPr>
          </a:p>
        </p:txBody>
      </p:sp>
      <p:sp>
        <p:nvSpPr>
          <p:cNvPr id="7" name="مربع نص 6"/>
          <p:cNvSpPr txBox="1"/>
          <p:nvPr/>
        </p:nvSpPr>
        <p:spPr>
          <a:xfrm>
            <a:off x="4716016" y="2499742"/>
            <a:ext cx="2808312" cy="954107"/>
          </a:xfrm>
          <a:prstGeom prst="rect">
            <a:avLst/>
          </a:prstGeom>
          <a:noFill/>
        </p:spPr>
        <p:txBody>
          <a:bodyPr wrap="square" rtlCol="1">
            <a:spAutoFit/>
          </a:bodyPr>
          <a:lstStyle/>
          <a:p>
            <a:r>
              <a:rPr lang="ar-EG" sz="2800" b="1" dirty="0">
                <a:solidFill>
                  <a:srgbClr val="0000FF"/>
                </a:solidFill>
              </a:rPr>
              <a:t>سأل عن أحوال الأسرة الفقيرة.</a:t>
            </a:r>
            <a:endParaRPr lang="ar-SA" sz="2800" b="1" dirty="0">
              <a:solidFill>
                <a:srgbClr val="0000FF"/>
              </a:solidFill>
            </a:endParaRPr>
          </a:p>
        </p:txBody>
      </p:sp>
      <p:sp>
        <p:nvSpPr>
          <p:cNvPr id="8" name="مربع نص 7"/>
          <p:cNvSpPr txBox="1"/>
          <p:nvPr/>
        </p:nvSpPr>
        <p:spPr>
          <a:xfrm>
            <a:off x="1331640" y="2499742"/>
            <a:ext cx="3096344" cy="954107"/>
          </a:xfrm>
          <a:prstGeom prst="rect">
            <a:avLst/>
          </a:prstGeom>
          <a:noFill/>
        </p:spPr>
        <p:txBody>
          <a:bodyPr wrap="square" rtlCol="1">
            <a:spAutoFit/>
          </a:bodyPr>
          <a:lstStyle/>
          <a:p>
            <a:r>
              <a:rPr lang="ar-EG" sz="2800" b="1" dirty="0">
                <a:solidFill>
                  <a:srgbClr val="0000FF"/>
                </a:solidFill>
              </a:rPr>
              <a:t>ذهب إلى بيت المال وأحضر الدقيق والزيت.</a:t>
            </a:r>
            <a:endParaRPr lang="ar-SA" sz="2800" b="1" dirty="0">
              <a:solidFill>
                <a:srgbClr val="0000FF"/>
              </a:solidFill>
            </a:endParaRPr>
          </a:p>
        </p:txBody>
      </p:sp>
      <p:sp>
        <p:nvSpPr>
          <p:cNvPr id="9" name="مربع نص 8"/>
          <p:cNvSpPr txBox="1"/>
          <p:nvPr/>
        </p:nvSpPr>
        <p:spPr>
          <a:xfrm>
            <a:off x="4716016" y="3417793"/>
            <a:ext cx="2808312" cy="954107"/>
          </a:xfrm>
          <a:prstGeom prst="rect">
            <a:avLst/>
          </a:prstGeom>
          <a:noFill/>
        </p:spPr>
        <p:txBody>
          <a:bodyPr wrap="square" rtlCol="1">
            <a:spAutoFit/>
          </a:bodyPr>
          <a:lstStyle/>
          <a:p>
            <a:r>
              <a:rPr lang="ar-EG" sz="2800" b="1" dirty="0">
                <a:solidFill>
                  <a:srgbClr val="0000FF"/>
                </a:solidFill>
              </a:rPr>
              <a:t>قام بإعداد الطعام للأطفال الصغار.</a:t>
            </a:r>
            <a:endParaRPr lang="ar-SA" sz="2800" b="1" dirty="0">
              <a:solidFill>
                <a:srgbClr val="0000FF"/>
              </a:solidFill>
            </a:endParaRPr>
          </a:p>
        </p:txBody>
      </p:sp>
    </p:spTree>
    <p:extLst>
      <p:ext uri="{BB962C8B-B14F-4D97-AF65-F5344CB8AC3E}">
        <p14:creationId xmlns:p14="http://schemas.microsoft.com/office/powerpoint/2010/main" val="2378851212"/>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righ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87624" y="542226"/>
            <a:ext cx="7429552" cy="589364"/>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dirty="0">
                <a:solidFill>
                  <a:srgbClr val="7030A0"/>
                </a:solidFill>
              </a:rPr>
              <a:t>أولا</a:t>
            </a:r>
            <a:r>
              <a:rPr lang="ar-EG" sz="3600" b="1" dirty="0">
                <a:solidFill>
                  <a:srgbClr val="7030A0"/>
                </a:solidFill>
              </a:rPr>
              <a:t>ً:</a:t>
            </a:r>
            <a:r>
              <a:rPr lang="ar-SA" sz="3600" b="1" dirty="0">
                <a:solidFill>
                  <a:srgbClr val="7030A0"/>
                </a:solidFill>
              </a:rPr>
              <a:t> أقرأ ثم أجيب:-</a:t>
            </a:r>
            <a:endParaRPr lang="en-US" sz="3600" dirty="0">
              <a:solidFill>
                <a:srgbClr val="7030A0"/>
              </a:solidFill>
            </a:endParaRPr>
          </a:p>
        </p:txBody>
      </p:sp>
      <p:sp>
        <p:nvSpPr>
          <p:cNvPr id="5" name="مستطيل 4"/>
          <p:cNvSpPr/>
          <p:nvPr/>
        </p:nvSpPr>
        <p:spPr>
          <a:xfrm>
            <a:off x="945068" y="1131590"/>
            <a:ext cx="7455134" cy="3539430"/>
          </a:xfrm>
          <a:prstGeom prst="rect">
            <a:avLst/>
          </a:prstGeom>
        </p:spPr>
        <p:txBody>
          <a:bodyPr wrap="square">
            <a:spAutoFit/>
          </a:bodyPr>
          <a:lstStyle/>
          <a:p>
            <a:r>
              <a:rPr lang="ar-SA" sz="2800" b="1" u="sng" dirty="0">
                <a:solidFill>
                  <a:srgbClr val="C00000"/>
                </a:solidFill>
              </a:rPr>
              <a:t>ب. أختار الإجابة الصحيحة مما بين القوسين فيما يأتي:</a:t>
            </a:r>
            <a:endParaRPr lang="ar-EG" sz="2800" b="1" u="sng" dirty="0">
              <a:solidFill>
                <a:srgbClr val="C00000"/>
              </a:solidFill>
            </a:endParaRPr>
          </a:p>
          <a:p>
            <a:r>
              <a:rPr lang="ar-SA" sz="2800" b="1" u="sng" dirty="0">
                <a:solidFill>
                  <a:srgbClr val="C00000"/>
                </a:solidFill>
              </a:rPr>
              <a:t> </a:t>
            </a:r>
            <a:endParaRPr lang="en-US" sz="2800" b="1" u="sng" dirty="0">
              <a:solidFill>
                <a:srgbClr val="C00000"/>
              </a:solidFill>
            </a:endParaRPr>
          </a:p>
          <a:p>
            <a:pPr lvl="0"/>
            <a:r>
              <a:rPr lang="ar-SA" sz="2800" b="1" dirty="0"/>
              <a:t>كلمة (ثم): 	 (اسم موصول - حرف عطف - اسم إشارة)</a:t>
            </a:r>
            <a:endParaRPr lang="en-US" sz="2800" b="1" dirty="0"/>
          </a:p>
          <a:p>
            <a:pPr lvl="0"/>
            <a:r>
              <a:rPr lang="ar-SA" sz="2800" b="1" dirty="0"/>
              <a:t>كلمة (القدر):			 (مفرد - جمع - </a:t>
            </a:r>
            <a:r>
              <a:rPr lang="ar-SA" sz="2800" b="1" dirty="0" err="1"/>
              <a:t>مث</a:t>
            </a:r>
            <a:r>
              <a:rPr lang="ar-EG" sz="2800" b="1" dirty="0"/>
              <a:t>ن</a:t>
            </a:r>
            <a:r>
              <a:rPr lang="ar-SA" sz="2800" b="1" dirty="0"/>
              <a:t>ی) </a:t>
            </a:r>
            <a:endParaRPr lang="en-US" sz="2800" b="1" dirty="0"/>
          </a:p>
          <a:p>
            <a:pPr lvl="0"/>
            <a:r>
              <a:rPr lang="ar-SA" sz="2800" b="1" dirty="0"/>
              <a:t>ضد (</a:t>
            </a:r>
            <a:r>
              <a:rPr lang="ar-SA" sz="2800" b="1" dirty="0" err="1"/>
              <a:t>قریب</a:t>
            </a:r>
            <a:r>
              <a:rPr lang="ar-SA" sz="2800" b="1" dirty="0"/>
              <a:t>):		</a:t>
            </a:r>
            <a:r>
              <a:rPr lang="ar-EG" sz="2800" b="1" dirty="0"/>
              <a:t>        </a:t>
            </a:r>
            <a:r>
              <a:rPr lang="ar-SA" sz="2800" b="1" dirty="0"/>
              <a:t> (مجاور - صغير - بعيد) </a:t>
            </a:r>
            <a:endParaRPr lang="en-US" sz="2800" b="1" dirty="0"/>
          </a:p>
          <a:p>
            <a:pPr lvl="0"/>
            <a:r>
              <a:rPr lang="ar-SA" sz="2800" b="1" dirty="0"/>
              <a:t>معنى (ناضج): 	</a:t>
            </a:r>
            <a:r>
              <a:rPr lang="ar-EG" sz="2800" b="1" dirty="0"/>
              <a:t>       </a:t>
            </a:r>
            <a:r>
              <a:rPr lang="ar-SA" sz="2800" b="1" dirty="0"/>
              <a:t>(صالح للأكل - إناء للأكل – مخزن للأكل) </a:t>
            </a:r>
            <a:endParaRPr lang="en-US" sz="2800" b="1" dirty="0"/>
          </a:p>
          <a:p>
            <a:pPr lvl="0"/>
            <a:r>
              <a:rPr lang="ar-SA" sz="2800" b="1" dirty="0"/>
              <a:t>مفرد (أولاد): 			</a:t>
            </a:r>
            <a:r>
              <a:rPr lang="ar-EG" sz="2800" b="1" dirty="0"/>
              <a:t>    </a:t>
            </a:r>
            <a:r>
              <a:rPr lang="ar-SA" sz="2800" b="1" dirty="0"/>
              <a:t>(ابن - ولد - والد) </a:t>
            </a:r>
            <a:endParaRPr lang="en-US" sz="2800" b="1" dirty="0"/>
          </a:p>
          <a:p>
            <a:pPr lvl="0"/>
            <a:r>
              <a:rPr lang="ar-SA" sz="2800" b="1" dirty="0"/>
              <a:t>كلمة (وضع) فعل:		 (ماض - مضارع - أمر)</a:t>
            </a:r>
            <a:endParaRPr lang="en-US" sz="2800" b="1" dirty="0"/>
          </a:p>
        </p:txBody>
      </p:sp>
      <p:cxnSp>
        <p:nvCxnSpPr>
          <p:cNvPr id="11" name="رابط مستقيم 10"/>
          <p:cNvCxnSpPr/>
          <p:nvPr/>
        </p:nvCxnSpPr>
        <p:spPr>
          <a:xfrm flipH="1">
            <a:off x="3275856" y="2436166"/>
            <a:ext cx="122413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رابط مستقيم 11"/>
          <p:cNvCxnSpPr/>
          <p:nvPr/>
        </p:nvCxnSpPr>
        <p:spPr>
          <a:xfrm flipH="1">
            <a:off x="3779912" y="2901305"/>
            <a:ext cx="61206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رابط مستقيم 13"/>
          <p:cNvCxnSpPr/>
          <p:nvPr/>
        </p:nvCxnSpPr>
        <p:spPr>
          <a:xfrm flipH="1">
            <a:off x="2051720" y="3291830"/>
            <a:ext cx="61206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رابط مستقيم 14"/>
          <p:cNvCxnSpPr/>
          <p:nvPr/>
        </p:nvCxnSpPr>
        <p:spPr>
          <a:xfrm flipH="1">
            <a:off x="4366601" y="3723878"/>
            <a:ext cx="128551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رابط مستقيم 16"/>
          <p:cNvCxnSpPr/>
          <p:nvPr/>
        </p:nvCxnSpPr>
        <p:spPr>
          <a:xfrm flipH="1">
            <a:off x="2969822" y="4155926"/>
            <a:ext cx="61206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رابط مستقيم 17"/>
          <p:cNvCxnSpPr/>
          <p:nvPr/>
        </p:nvCxnSpPr>
        <p:spPr>
          <a:xfrm flipH="1">
            <a:off x="3815916" y="4587974"/>
            <a:ext cx="612068"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99224545"/>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87624" y="411510"/>
            <a:ext cx="7429552" cy="589364"/>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dirty="0">
                <a:solidFill>
                  <a:srgbClr val="7030A0"/>
                </a:solidFill>
              </a:rPr>
              <a:t>أولًا</a:t>
            </a:r>
            <a:r>
              <a:rPr lang="ar-EG" sz="3600" b="1" dirty="0">
                <a:solidFill>
                  <a:srgbClr val="7030A0"/>
                </a:solidFill>
              </a:rPr>
              <a:t>:</a:t>
            </a:r>
            <a:r>
              <a:rPr lang="ar-SA" sz="3600" b="1" dirty="0">
                <a:solidFill>
                  <a:srgbClr val="7030A0"/>
                </a:solidFill>
              </a:rPr>
              <a:t> أقرأ ثم أجيب:-</a:t>
            </a:r>
            <a:endParaRPr lang="en-US" sz="3600" dirty="0">
              <a:solidFill>
                <a:srgbClr val="7030A0"/>
              </a:solidFill>
            </a:endParaRPr>
          </a:p>
        </p:txBody>
      </p:sp>
      <p:sp>
        <p:nvSpPr>
          <p:cNvPr id="5" name="مستطيل 4"/>
          <p:cNvSpPr/>
          <p:nvPr/>
        </p:nvSpPr>
        <p:spPr>
          <a:xfrm>
            <a:off x="1072717" y="1000874"/>
            <a:ext cx="7455134" cy="1508105"/>
          </a:xfrm>
          <a:prstGeom prst="rect">
            <a:avLst/>
          </a:prstGeom>
        </p:spPr>
        <p:txBody>
          <a:bodyPr wrap="square">
            <a:spAutoFit/>
          </a:bodyPr>
          <a:lstStyle/>
          <a:p>
            <a:pPr algn="ctr"/>
            <a:r>
              <a:rPr lang="ar-SA" sz="3200" b="1" dirty="0">
                <a:solidFill>
                  <a:srgbClr val="C00000"/>
                </a:solidFill>
              </a:rPr>
              <a:t>جـ - أصنف الكلمات الواردة في العبارة السابقة حسب المطلوب في الجدول:</a:t>
            </a:r>
            <a:endParaRPr lang="en-US" sz="3200" b="1" dirty="0">
              <a:solidFill>
                <a:srgbClr val="C00000"/>
              </a:solidFill>
            </a:endParaRPr>
          </a:p>
          <a:p>
            <a:r>
              <a:rPr lang="ar-SA" sz="2800" b="1" u="sng" dirty="0">
                <a:solidFill>
                  <a:srgbClr val="C00000"/>
                </a:solidFill>
              </a:rPr>
              <a:t> </a:t>
            </a:r>
            <a:endParaRPr lang="en-US" sz="2800" b="1" u="sng" dirty="0">
              <a:solidFill>
                <a:srgbClr val="C00000"/>
              </a:solidFill>
            </a:endParaRPr>
          </a:p>
        </p:txBody>
      </p:sp>
      <p:graphicFrame>
        <p:nvGraphicFramePr>
          <p:cNvPr id="2" name="جدول 1"/>
          <p:cNvGraphicFramePr>
            <a:graphicFrameLocks noGrp="1"/>
          </p:cNvGraphicFramePr>
          <p:nvPr>
            <p:extLst>
              <p:ext uri="{D42A27DB-BD31-4B8C-83A1-F6EECF244321}">
                <p14:modId xmlns:p14="http://schemas.microsoft.com/office/powerpoint/2010/main" val="2758070224"/>
              </p:ext>
            </p:extLst>
          </p:nvPr>
        </p:nvGraphicFramePr>
        <p:xfrm>
          <a:off x="827583" y="2123926"/>
          <a:ext cx="7507030" cy="2392040"/>
        </p:xfrm>
        <a:graphic>
          <a:graphicData uri="http://schemas.openxmlformats.org/drawingml/2006/table">
            <a:tbl>
              <a:tblPr rtl="1" firstRow="1" bandRow="1">
                <a:tableStyleId>{5C22544A-7EE6-4342-B048-85BDC9FD1C3A}</a:tableStyleId>
              </a:tblPr>
              <a:tblGrid>
                <a:gridCol w="3753515">
                  <a:extLst>
                    <a:ext uri="{9D8B030D-6E8A-4147-A177-3AD203B41FA5}">
                      <a16:colId xmlns:a16="http://schemas.microsoft.com/office/drawing/2014/main" val="20000"/>
                    </a:ext>
                  </a:extLst>
                </a:gridCol>
                <a:gridCol w="3753515">
                  <a:extLst>
                    <a:ext uri="{9D8B030D-6E8A-4147-A177-3AD203B41FA5}">
                      <a16:colId xmlns:a16="http://schemas.microsoft.com/office/drawing/2014/main" val="20001"/>
                    </a:ext>
                  </a:extLst>
                </a:gridCol>
              </a:tblGrid>
              <a:tr h="1052216">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800" b="1" dirty="0"/>
                        <a:t>كلمات بها مد بالألف</a:t>
                      </a:r>
                    </a:p>
                  </a:txBody>
                  <a:tcPr anchor="ctr"/>
                </a:tc>
                <a:tc>
                  <a:txBody>
                    <a:bodyPr/>
                    <a:lstStyle/>
                    <a:p>
                      <a:pPr algn="ctr" rtl="1"/>
                      <a:r>
                        <a:rPr lang="ar-SA" sz="2800" b="1" kern="1200" dirty="0">
                          <a:solidFill>
                            <a:schemeClr val="lt1"/>
                          </a:solidFill>
                          <a:effectLst/>
                          <a:latin typeface="+mn-lt"/>
                          <a:ea typeface="+mn-ea"/>
                          <a:cs typeface="+mn-cs"/>
                        </a:rPr>
                        <a:t>كلمات بها مد بالياء</a:t>
                      </a:r>
                      <a:endParaRPr lang="ar-SA" sz="2800" b="1" dirty="0"/>
                    </a:p>
                  </a:txBody>
                  <a:tcPr anchor="ctr"/>
                </a:tc>
                <a:extLst>
                  <a:ext uri="{0D108BD9-81ED-4DB2-BD59-A6C34878D82A}">
                    <a16:rowId xmlns:a16="http://schemas.microsoft.com/office/drawing/2014/main" val="10000"/>
                  </a:ext>
                </a:extLst>
              </a:tr>
              <a:tr h="1339824">
                <a:tc>
                  <a:txBody>
                    <a:bodyPr/>
                    <a:lstStyle/>
                    <a:p>
                      <a:pPr algn="ctr" rtl="1"/>
                      <a:endParaRPr lang="ar-SA" sz="2800" b="1" dirty="0"/>
                    </a:p>
                  </a:txBody>
                  <a:tcPr/>
                </a:tc>
                <a:tc>
                  <a:txBody>
                    <a:bodyPr/>
                    <a:lstStyle/>
                    <a:p>
                      <a:pPr algn="ctr" rtl="1"/>
                      <a:endParaRPr lang="ar-SA" sz="2800" b="1" dirty="0"/>
                    </a:p>
                  </a:txBody>
                  <a:tcPr/>
                </a:tc>
                <a:extLst>
                  <a:ext uri="{0D108BD9-81ED-4DB2-BD59-A6C34878D82A}">
                    <a16:rowId xmlns:a16="http://schemas.microsoft.com/office/drawing/2014/main" val="10001"/>
                  </a:ext>
                </a:extLst>
              </a:tr>
            </a:tbl>
          </a:graphicData>
        </a:graphic>
      </p:graphicFrame>
      <p:sp>
        <p:nvSpPr>
          <p:cNvPr id="4" name="مستطيل 3"/>
          <p:cNvSpPr/>
          <p:nvPr/>
        </p:nvSpPr>
        <p:spPr>
          <a:xfrm>
            <a:off x="5508104" y="3147814"/>
            <a:ext cx="1584176" cy="1384995"/>
          </a:xfrm>
          <a:prstGeom prst="rect">
            <a:avLst/>
          </a:prstGeom>
        </p:spPr>
        <p:txBody>
          <a:bodyPr wrap="square">
            <a:spAutoFit/>
          </a:bodyPr>
          <a:lstStyle/>
          <a:p>
            <a:pPr algn="ctr"/>
            <a:r>
              <a:rPr lang="ar-EG" sz="2800" b="1" dirty="0">
                <a:solidFill>
                  <a:srgbClr val="0000FF"/>
                </a:solidFill>
                <a:latin typeface="Calibri" pitchFamily="34" charset="0"/>
              </a:rPr>
              <a:t>ناساً</a:t>
            </a:r>
          </a:p>
          <a:p>
            <a:pPr algn="ctr"/>
            <a:r>
              <a:rPr lang="ar-EG" sz="2800" b="1" dirty="0">
                <a:solidFill>
                  <a:srgbClr val="0000FF"/>
                </a:solidFill>
                <a:latin typeface="Calibri" pitchFamily="34" charset="0"/>
              </a:rPr>
              <a:t>جائع </a:t>
            </a:r>
          </a:p>
          <a:p>
            <a:pPr algn="ctr"/>
            <a:r>
              <a:rPr lang="ar-EG" sz="2800" b="1" dirty="0">
                <a:solidFill>
                  <a:srgbClr val="0000FF"/>
                </a:solidFill>
                <a:latin typeface="Calibri" pitchFamily="34" charset="0"/>
              </a:rPr>
              <a:t>الطعام</a:t>
            </a:r>
            <a:endParaRPr lang="ar-SA" sz="2800" dirty="0">
              <a:solidFill>
                <a:srgbClr val="0000FF"/>
              </a:solidFill>
            </a:endParaRPr>
          </a:p>
        </p:txBody>
      </p:sp>
      <p:sp>
        <p:nvSpPr>
          <p:cNvPr id="6" name="مستطيل 5"/>
          <p:cNvSpPr/>
          <p:nvPr/>
        </p:nvSpPr>
        <p:spPr>
          <a:xfrm>
            <a:off x="1691680" y="3147813"/>
            <a:ext cx="1584176" cy="1384995"/>
          </a:xfrm>
          <a:prstGeom prst="rect">
            <a:avLst/>
          </a:prstGeom>
        </p:spPr>
        <p:txBody>
          <a:bodyPr wrap="square">
            <a:spAutoFit/>
          </a:bodyPr>
          <a:lstStyle/>
          <a:p>
            <a:pPr algn="ctr"/>
            <a:r>
              <a:rPr lang="ar-EG" sz="2800" b="1" dirty="0">
                <a:solidFill>
                  <a:srgbClr val="0000FF"/>
                </a:solidFill>
                <a:latin typeface="Calibri" pitchFamily="34" charset="0"/>
              </a:rPr>
              <a:t>قريبًا</a:t>
            </a:r>
          </a:p>
          <a:p>
            <a:pPr algn="ctr"/>
            <a:r>
              <a:rPr lang="ar-EG" sz="2800" b="1" dirty="0">
                <a:solidFill>
                  <a:srgbClr val="0000FF"/>
                </a:solidFill>
                <a:latin typeface="Calibri" pitchFamily="34" charset="0"/>
              </a:rPr>
              <a:t>الكبيرة</a:t>
            </a:r>
          </a:p>
          <a:p>
            <a:pPr algn="ctr"/>
            <a:r>
              <a:rPr lang="ar-EG" sz="2800" b="1" dirty="0">
                <a:solidFill>
                  <a:srgbClr val="0000FF"/>
                </a:solidFill>
                <a:latin typeface="Calibri" pitchFamily="34" charset="0"/>
              </a:rPr>
              <a:t>الخليفة</a:t>
            </a:r>
            <a:endParaRPr lang="ar-SA" sz="2800" dirty="0">
              <a:solidFill>
                <a:srgbClr val="0000FF"/>
              </a:solidFill>
            </a:endParaRPr>
          </a:p>
        </p:txBody>
      </p:sp>
    </p:spTree>
    <p:extLst>
      <p:ext uri="{BB962C8B-B14F-4D97-AF65-F5344CB8AC3E}">
        <p14:creationId xmlns:p14="http://schemas.microsoft.com/office/powerpoint/2010/main" val="3903944699"/>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anim calcmode="lin" valueType="num">
                                      <p:cBhvr>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anim calcmode="lin" valueType="num">
                                      <p:cBhvr>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500"/>
                                        <p:tgtEl>
                                          <p:spTgt spid="4">
                                            <p:txEl>
                                              <p:pRg st="2" end="2"/>
                                            </p:txEl>
                                          </p:spTgt>
                                        </p:tgtEl>
                                      </p:cBhvr>
                                    </p:animEffect>
                                    <p:anim calcmode="lin" valueType="num">
                                      <p:cBhvr>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fade">
                                      <p:cBhvr>
                                        <p:cTn id="41" dur="500"/>
                                        <p:tgtEl>
                                          <p:spTgt spid="6">
                                            <p:txEl>
                                              <p:pRg st="0" end="0"/>
                                            </p:txEl>
                                          </p:spTgt>
                                        </p:tgtEl>
                                      </p:cBhvr>
                                    </p:animEffect>
                                    <p:anim calcmode="lin" valueType="num">
                                      <p:cBhvr>
                                        <p:cTn id="4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xEl>
                                              <p:pRg st="1" end="1"/>
                                            </p:txEl>
                                          </p:spTgt>
                                        </p:tgtEl>
                                        <p:attrNameLst>
                                          <p:attrName>style.visibility</p:attrName>
                                        </p:attrNameLst>
                                      </p:cBhvr>
                                      <p:to>
                                        <p:strVal val="visible"/>
                                      </p:to>
                                    </p:set>
                                    <p:animEffect transition="in" filter="fade">
                                      <p:cBhvr>
                                        <p:cTn id="48" dur="500"/>
                                        <p:tgtEl>
                                          <p:spTgt spid="6">
                                            <p:txEl>
                                              <p:pRg st="1" end="1"/>
                                            </p:txEl>
                                          </p:spTgt>
                                        </p:tgtEl>
                                      </p:cBhvr>
                                    </p:animEffect>
                                    <p:anim calcmode="lin" valueType="num">
                                      <p:cBhvr>
                                        <p:cTn id="4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0"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Effect transition="in" filter="fade">
                                      <p:cBhvr>
                                        <p:cTn id="55" dur="500"/>
                                        <p:tgtEl>
                                          <p:spTgt spid="6">
                                            <p:txEl>
                                              <p:pRg st="2" end="2"/>
                                            </p:txEl>
                                          </p:spTgt>
                                        </p:tgtEl>
                                      </p:cBhvr>
                                    </p:animEffect>
                                    <p:anim calcmode="lin" valueType="num">
                                      <p:cBhvr>
                                        <p:cTn id="5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7"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4"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87624" y="555526"/>
            <a:ext cx="7429552" cy="589364"/>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ar-SA" sz="3600" b="1" dirty="0">
                <a:solidFill>
                  <a:srgbClr val="7030A0"/>
                </a:solidFill>
              </a:rPr>
              <a:t>أولا</a:t>
            </a:r>
            <a:r>
              <a:rPr lang="ar-EG" sz="3600" b="1" dirty="0">
                <a:solidFill>
                  <a:srgbClr val="7030A0"/>
                </a:solidFill>
              </a:rPr>
              <a:t>ً:</a:t>
            </a:r>
            <a:r>
              <a:rPr lang="ar-SA" sz="3600" b="1" dirty="0">
                <a:solidFill>
                  <a:srgbClr val="7030A0"/>
                </a:solidFill>
              </a:rPr>
              <a:t> أقرأ ثم أجيب:-</a:t>
            </a:r>
            <a:endParaRPr lang="en-US" sz="3600" dirty="0">
              <a:solidFill>
                <a:srgbClr val="7030A0"/>
              </a:solidFill>
            </a:endParaRPr>
          </a:p>
        </p:txBody>
      </p:sp>
      <p:sp>
        <p:nvSpPr>
          <p:cNvPr id="5" name="مستطيل 4"/>
          <p:cNvSpPr/>
          <p:nvPr/>
        </p:nvSpPr>
        <p:spPr>
          <a:xfrm>
            <a:off x="1072717" y="1144890"/>
            <a:ext cx="7455134" cy="1508105"/>
          </a:xfrm>
          <a:prstGeom prst="rect">
            <a:avLst/>
          </a:prstGeom>
        </p:spPr>
        <p:txBody>
          <a:bodyPr wrap="square">
            <a:spAutoFit/>
          </a:bodyPr>
          <a:lstStyle/>
          <a:p>
            <a:pPr algn="ctr"/>
            <a:r>
              <a:rPr lang="ar-SA" sz="3200" b="1" dirty="0">
                <a:solidFill>
                  <a:srgbClr val="C00000"/>
                </a:solidFill>
              </a:rPr>
              <a:t>جـ - أصنف الكلمات الواردة في العبارة السابقة حسب المطلوب في الجدول:</a:t>
            </a:r>
            <a:endParaRPr lang="en-US" sz="3200" b="1" dirty="0">
              <a:solidFill>
                <a:srgbClr val="C00000"/>
              </a:solidFill>
            </a:endParaRPr>
          </a:p>
          <a:p>
            <a:r>
              <a:rPr lang="ar-SA" sz="2800" b="1" u="sng" dirty="0">
                <a:solidFill>
                  <a:srgbClr val="C00000"/>
                </a:solidFill>
              </a:rPr>
              <a:t> </a:t>
            </a:r>
            <a:endParaRPr lang="en-US" sz="2800" b="1" u="sng" dirty="0">
              <a:solidFill>
                <a:srgbClr val="C00000"/>
              </a:solidFill>
            </a:endParaRPr>
          </a:p>
        </p:txBody>
      </p:sp>
      <p:graphicFrame>
        <p:nvGraphicFramePr>
          <p:cNvPr id="2" name="جدول 1"/>
          <p:cNvGraphicFramePr>
            <a:graphicFrameLocks noGrp="1"/>
          </p:cNvGraphicFramePr>
          <p:nvPr>
            <p:extLst>
              <p:ext uri="{D42A27DB-BD31-4B8C-83A1-F6EECF244321}">
                <p14:modId xmlns:p14="http://schemas.microsoft.com/office/powerpoint/2010/main" val="3835705047"/>
              </p:ext>
            </p:extLst>
          </p:nvPr>
        </p:nvGraphicFramePr>
        <p:xfrm>
          <a:off x="611561" y="2267942"/>
          <a:ext cx="7723052" cy="2176016"/>
        </p:xfrm>
        <a:graphic>
          <a:graphicData uri="http://schemas.openxmlformats.org/drawingml/2006/table">
            <a:tbl>
              <a:tblPr rtl="1" firstRow="1" bandRow="1">
                <a:tableStyleId>{5C22544A-7EE6-4342-B048-85BDC9FD1C3A}</a:tableStyleId>
              </a:tblPr>
              <a:tblGrid>
                <a:gridCol w="3861526">
                  <a:extLst>
                    <a:ext uri="{9D8B030D-6E8A-4147-A177-3AD203B41FA5}">
                      <a16:colId xmlns:a16="http://schemas.microsoft.com/office/drawing/2014/main" val="20000"/>
                    </a:ext>
                  </a:extLst>
                </a:gridCol>
                <a:gridCol w="3861526">
                  <a:extLst>
                    <a:ext uri="{9D8B030D-6E8A-4147-A177-3AD203B41FA5}">
                      <a16:colId xmlns:a16="http://schemas.microsoft.com/office/drawing/2014/main" val="20001"/>
                    </a:ext>
                  </a:extLst>
                </a:gridCol>
              </a:tblGrid>
              <a:tr h="766648">
                <a:tc>
                  <a:txBody>
                    <a:bodyPr/>
                    <a:lstStyle/>
                    <a:p>
                      <a:pPr algn="ctr" rtl="1"/>
                      <a:r>
                        <a:rPr lang="ar-SA" sz="2800" b="1" kern="1200" dirty="0">
                          <a:solidFill>
                            <a:schemeClr val="lt1"/>
                          </a:solidFill>
                          <a:effectLst>
                            <a:outerShdw blurRad="38100" dist="38100" dir="2700000" algn="tl">
                              <a:srgbClr val="000000">
                                <a:alpha val="43137"/>
                              </a:srgbClr>
                            </a:outerShdw>
                          </a:effectLst>
                          <a:latin typeface="+mn-lt"/>
                          <a:ea typeface="+mn-ea"/>
                          <a:cs typeface="+mn-cs"/>
                        </a:rPr>
                        <a:t>كلمات بها ( ال ) القمرية</a:t>
                      </a:r>
                      <a:endParaRPr lang="ar-SA" sz="2800" b="1" dirty="0">
                        <a:effectLst>
                          <a:outerShdw blurRad="38100" dist="38100" dir="2700000" algn="tl">
                            <a:srgbClr val="000000">
                              <a:alpha val="43137"/>
                            </a:srgbClr>
                          </a:outerShdw>
                        </a:effectLst>
                      </a:endParaRPr>
                    </a:p>
                  </a:txBody>
                  <a:tcPr anchor="ctr"/>
                </a:tc>
                <a:tc>
                  <a:txBody>
                    <a:bodyPr/>
                    <a:lstStyle/>
                    <a:p>
                      <a:pPr algn="ctr" rtl="1"/>
                      <a:r>
                        <a:rPr lang="ar-SA" sz="2800" b="1" kern="1200" dirty="0">
                          <a:solidFill>
                            <a:schemeClr val="lt1"/>
                          </a:solidFill>
                          <a:effectLst>
                            <a:outerShdw blurRad="38100" dist="38100" dir="2700000" algn="tl">
                              <a:srgbClr val="000000">
                                <a:alpha val="43137"/>
                              </a:srgbClr>
                            </a:outerShdw>
                          </a:effectLst>
                          <a:latin typeface="+mn-lt"/>
                          <a:ea typeface="+mn-ea"/>
                          <a:cs typeface="+mn-cs"/>
                        </a:rPr>
                        <a:t>كلمات بها ( ال) الشمسية</a:t>
                      </a:r>
                      <a:endParaRPr lang="ar-SA" sz="2800" b="1" dirty="0">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10000"/>
                  </a:ext>
                </a:extLst>
              </a:tr>
              <a:tr h="1409368">
                <a:tc>
                  <a:txBody>
                    <a:bodyPr/>
                    <a:lstStyle/>
                    <a:p>
                      <a:pPr algn="ctr" rtl="1"/>
                      <a:endParaRPr lang="ar-SA" sz="2800" b="1" dirty="0"/>
                    </a:p>
                  </a:txBody>
                  <a:tcPr/>
                </a:tc>
                <a:tc>
                  <a:txBody>
                    <a:bodyPr/>
                    <a:lstStyle/>
                    <a:p>
                      <a:pPr algn="ctr" rtl="1"/>
                      <a:endParaRPr lang="ar-SA" sz="2800" b="1" dirty="0"/>
                    </a:p>
                  </a:txBody>
                  <a:tcPr/>
                </a:tc>
                <a:extLst>
                  <a:ext uri="{0D108BD9-81ED-4DB2-BD59-A6C34878D82A}">
                    <a16:rowId xmlns:a16="http://schemas.microsoft.com/office/drawing/2014/main" val="10001"/>
                  </a:ext>
                </a:extLst>
              </a:tr>
            </a:tbl>
          </a:graphicData>
        </a:graphic>
      </p:graphicFrame>
      <p:sp>
        <p:nvSpPr>
          <p:cNvPr id="6" name="مستطيل 5"/>
          <p:cNvSpPr/>
          <p:nvPr/>
        </p:nvSpPr>
        <p:spPr>
          <a:xfrm>
            <a:off x="5508104" y="3075806"/>
            <a:ext cx="1584176" cy="1384995"/>
          </a:xfrm>
          <a:prstGeom prst="rect">
            <a:avLst/>
          </a:prstGeom>
        </p:spPr>
        <p:txBody>
          <a:bodyPr wrap="square">
            <a:spAutoFit/>
          </a:bodyPr>
          <a:lstStyle/>
          <a:p>
            <a:pPr algn="ctr"/>
            <a:r>
              <a:rPr lang="ar-EG" sz="2800" b="1" dirty="0">
                <a:solidFill>
                  <a:srgbClr val="0000FF"/>
                </a:solidFill>
                <a:latin typeface="Calibri" pitchFamily="34" charset="0"/>
              </a:rPr>
              <a:t>الخليفة</a:t>
            </a:r>
          </a:p>
          <a:p>
            <a:pPr algn="ctr"/>
            <a:r>
              <a:rPr lang="ar-EG" sz="2800" b="1" dirty="0">
                <a:solidFill>
                  <a:srgbClr val="0000FF"/>
                </a:solidFill>
                <a:latin typeface="Calibri" pitchFamily="34" charset="0"/>
              </a:rPr>
              <a:t>الخطاب </a:t>
            </a:r>
          </a:p>
          <a:p>
            <a:pPr algn="ctr"/>
            <a:r>
              <a:rPr lang="ar-EG" sz="2800" b="1" dirty="0">
                <a:solidFill>
                  <a:srgbClr val="0000FF"/>
                </a:solidFill>
                <a:latin typeface="Calibri" pitchFamily="34" charset="0"/>
              </a:rPr>
              <a:t>البرد</a:t>
            </a:r>
            <a:endParaRPr lang="ar-SA" sz="2800" dirty="0">
              <a:solidFill>
                <a:srgbClr val="0000FF"/>
              </a:solidFill>
            </a:endParaRPr>
          </a:p>
        </p:txBody>
      </p:sp>
      <p:sp>
        <p:nvSpPr>
          <p:cNvPr id="7" name="مستطيل 6"/>
          <p:cNvSpPr/>
          <p:nvPr/>
        </p:nvSpPr>
        <p:spPr>
          <a:xfrm>
            <a:off x="1691680" y="3075806"/>
            <a:ext cx="1584176" cy="1384995"/>
          </a:xfrm>
          <a:prstGeom prst="rect">
            <a:avLst/>
          </a:prstGeom>
        </p:spPr>
        <p:txBody>
          <a:bodyPr wrap="square">
            <a:spAutoFit/>
          </a:bodyPr>
          <a:lstStyle/>
          <a:p>
            <a:pPr algn="ctr"/>
            <a:r>
              <a:rPr lang="ar-EG" sz="2800" b="1" dirty="0">
                <a:solidFill>
                  <a:srgbClr val="0000FF"/>
                </a:solidFill>
                <a:latin typeface="Calibri" pitchFamily="34" charset="0"/>
              </a:rPr>
              <a:t>الصغار</a:t>
            </a:r>
          </a:p>
          <a:p>
            <a:pPr algn="ctr"/>
            <a:r>
              <a:rPr lang="ar-EG" sz="2800" b="1" dirty="0">
                <a:solidFill>
                  <a:srgbClr val="0000FF"/>
                </a:solidFill>
                <a:latin typeface="Calibri" pitchFamily="34" charset="0"/>
              </a:rPr>
              <a:t>الطعام</a:t>
            </a:r>
          </a:p>
          <a:p>
            <a:pPr algn="ctr"/>
            <a:r>
              <a:rPr lang="ar-EG" sz="2800" b="1" dirty="0">
                <a:solidFill>
                  <a:srgbClr val="0000FF"/>
                </a:solidFill>
                <a:latin typeface="Calibri" pitchFamily="34" charset="0"/>
              </a:rPr>
              <a:t>السلام</a:t>
            </a:r>
            <a:endParaRPr lang="ar-SA" sz="2800" dirty="0">
              <a:solidFill>
                <a:srgbClr val="0000FF"/>
              </a:solidFill>
            </a:endParaRPr>
          </a:p>
        </p:txBody>
      </p:sp>
    </p:spTree>
    <p:extLst>
      <p:ext uri="{BB962C8B-B14F-4D97-AF65-F5344CB8AC3E}">
        <p14:creationId xmlns:p14="http://schemas.microsoft.com/office/powerpoint/2010/main" val="1036284066"/>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right)">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right)">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wipe(right)">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right)">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wipe(right)">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wipe(right)">
                                      <p:cBhvr>
                                        <p:cTn id="4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87624" y="555526"/>
            <a:ext cx="7429552" cy="589364"/>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ar-SA" sz="3600" b="1" dirty="0">
                <a:solidFill>
                  <a:srgbClr val="7030A0"/>
                </a:solidFill>
              </a:rPr>
              <a:t>أولا</a:t>
            </a:r>
            <a:r>
              <a:rPr lang="ar-EG" sz="3600" b="1" dirty="0">
                <a:solidFill>
                  <a:srgbClr val="7030A0"/>
                </a:solidFill>
              </a:rPr>
              <a:t>ً:</a:t>
            </a:r>
            <a:r>
              <a:rPr lang="ar-SA" sz="3600" b="1" dirty="0">
                <a:solidFill>
                  <a:srgbClr val="7030A0"/>
                </a:solidFill>
              </a:rPr>
              <a:t> أقرأ ثم أجيب:-</a:t>
            </a:r>
            <a:endParaRPr lang="en-US" sz="3600" dirty="0">
              <a:solidFill>
                <a:srgbClr val="7030A0"/>
              </a:solidFill>
            </a:endParaRPr>
          </a:p>
        </p:txBody>
      </p:sp>
      <p:sp>
        <p:nvSpPr>
          <p:cNvPr id="5" name="مستطيل 4"/>
          <p:cNvSpPr/>
          <p:nvPr/>
        </p:nvSpPr>
        <p:spPr>
          <a:xfrm>
            <a:off x="1072717" y="1144890"/>
            <a:ext cx="7455134" cy="1508105"/>
          </a:xfrm>
          <a:prstGeom prst="rect">
            <a:avLst/>
          </a:prstGeom>
        </p:spPr>
        <p:txBody>
          <a:bodyPr wrap="square">
            <a:spAutoFit/>
          </a:bodyPr>
          <a:lstStyle/>
          <a:p>
            <a:pPr algn="ctr"/>
            <a:r>
              <a:rPr lang="ar-SA" sz="3200" b="1" dirty="0">
                <a:solidFill>
                  <a:srgbClr val="C00000"/>
                </a:solidFill>
              </a:rPr>
              <a:t>جـ - أصنف الكلمات الواردة في العبارة السابقة حسب المطلوب في الجدول:</a:t>
            </a:r>
            <a:endParaRPr lang="en-US" sz="3200" b="1" dirty="0">
              <a:solidFill>
                <a:srgbClr val="C00000"/>
              </a:solidFill>
            </a:endParaRPr>
          </a:p>
          <a:p>
            <a:r>
              <a:rPr lang="ar-SA" sz="2800" b="1" u="sng" dirty="0">
                <a:solidFill>
                  <a:srgbClr val="C00000"/>
                </a:solidFill>
              </a:rPr>
              <a:t> </a:t>
            </a:r>
            <a:endParaRPr lang="en-US" sz="2800" b="1" u="sng" dirty="0">
              <a:solidFill>
                <a:srgbClr val="C00000"/>
              </a:solidFill>
            </a:endParaRPr>
          </a:p>
        </p:txBody>
      </p:sp>
      <p:graphicFrame>
        <p:nvGraphicFramePr>
          <p:cNvPr id="2" name="جدول 1"/>
          <p:cNvGraphicFramePr>
            <a:graphicFrameLocks noGrp="1"/>
          </p:cNvGraphicFramePr>
          <p:nvPr>
            <p:extLst>
              <p:ext uri="{D42A27DB-BD31-4B8C-83A1-F6EECF244321}">
                <p14:modId xmlns:p14="http://schemas.microsoft.com/office/powerpoint/2010/main" val="700312026"/>
              </p:ext>
            </p:extLst>
          </p:nvPr>
        </p:nvGraphicFramePr>
        <p:xfrm>
          <a:off x="827584" y="2267942"/>
          <a:ext cx="7507029" cy="2248024"/>
        </p:xfrm>
        <a:graphic>
          <a:graphicData uri="http://schemas.openxmlformats.org/drawingml/2006/table">
            <a:tbl>
              <a:tblPr rtl="1" firstRow="1" bandRow="1">
                <a:tableStyleId>{5C22544A-7EE6-4342-B048-85BDC9FD1C3A}</a:tableStyleId>
              </a:tblPr>
              <a:tblGrid>
                <a:gridCol w="7507029">
                  <a:extLst>
                    <a:ext uri="{9D8B030D-6E8A-4147-A177-3AD203B41FA5}">
                      <a16:colId xmlns:a16="http://schemas.microsoft.com/office/drawing/2014/main" val="20000"/>
                    </a:ext>
                  </a:extLst>
                </a:gridCol>
              </a:tblGrid>
              <a:tr h="906988">
                <a:tc>
                  <a:txBody>
                    <a:bodyPr/>
                    <a:lstStyle/>
                    <a:p>
                      <a:pPr algn="ctr" rtl="1"/>
                      <a:r>
                        <a:rPr lang="ar-SA" sz="2800" b="1" kern="1200" dirty="0">
                          <a:solidFill>
                            <a:schemeClr val="lt1"/>
                          </a:solidFill>
                          <a:effectLst/>
                          <a:latin typeface="+mn-lt"/>
                          <a:ea typeface="+mn-ea"/>
                          <a:cs typeface="+mn-cs"/>
                        </a:rPr>
                        <a:t>كلمات بها تاء مربوطة</a:t>
                      </a:r>
                      <a:endParaRPr lang="ar-SA" sz="2800" b="1" dirty="0"/>
                    </a:p>
                  </a:txBody>
                  <a:tcPr anchor="ctr"/>
                </a:tc>
                <a:extLst>
                  <a:ext uri="{0D108BD9-81ED-4DB2-BD59-A6C34878D82A}">
                    <a16:rowId xmlns:a16="http://schemas.microsoft.com/office/drawing/2014/main" val="10000"/>
                  </a:ext>
                </a:extLst>
              </a:tr>
              <a:tr h="1341036">
                <a:tc>
                  <a:txBody>
                    <a:bodyPr/>
                    <a:lstStyle/>
                    <a:p>
                      <a:pPr algn="ctr" rtl="1"/>
                      <a:endParaRPr lang="ar-SA" sz="2800" b="1" dirty="0"/>
                    </a:p>
                  </a:txBody>
                  <a:tcPr/>
                </a:tc>
                <a:extLst>
                  <a:ext uri="{0D108BD9-81ED-4DB2-BD59-A6C34878D82A}">
                    <a16:rowId xmlns:a16="http://schemas.microsoft.com/office/drawing/2014/main" val="10001"/>
                  </a:ext>
                </a:extLst>
              </a:tr>
            </a:tbl>
          </a:graphicData>
        </a:graphic>
      </p:graphicFrame>
      <p:sp>
        <p:nvSpPr>
          <p:cNvPr id="4" name="مستطيل 3"/>
          <p:cNvSpPr/>
          <p:nvPr/>
        </p:nvSpPr>
        <p:spPr>
          <a:xfrm>
            <a:off x="4039221" y="3147814"/>
            <a:ext cx="1053494" cy="1384995"/>
          </a:xfrm>
          <a:prstGeom prst="rect">
            <a:avLst/>
          </a:prstGeom>
        </p:spPr>
        <p:txBody>
          <a:bodyPr wrap="none">
            <a:spAutoFit/>
          </a:bodyPr>
          <a:lstStyle/>
          <a:p>
            <a:pPr algn="ctr"/>
            <a:r>
              <a:rPr lang="ar-EG" sz="2800" b="1" dirty="0">
                <a:solidFill>
                  <a:srgbClr val="0000FF"/>
                </a:solidFill>
                <a:latin typeface="Calibri" pitchFamily="34" charset="0"/>
              </a:rPr>
              <a:t>الخليفة</a:t>
            </a:r>
          </a:p>
          <a:p>
            <a:pPr algn="ctr"/>
            <a:r>
              <a:rPr lang="ar-EG" sz="2800" b="1" dirty="0">
                <a:solidFill>
                  <a:srgbClr val="0000FF"/>
                </a:solidFill>
                <a:latin typeface="Calibri" pitchFamily="34" charset="0"/>
              </a:rPr>
              <a:t>الكبيرة</a:t>
            </a:r>
          </a:p>
          <a:p>
            <a:pPr algn="ctr"/>
            <a:r>
              <a:rPr lang="ar-EG" sz="2800" b="1" dirty="0">
                <a:solidFill>
                  <a:srgbClr val="0000FF"/>
                </a:solidFill>
                <a:latin typeface="Calibri" pitchFamily="34" charset="0"/>
              </a:rPr>
              <a:t> المرأة </a:t>
            </a:r>
            <a:endParaRPr lang="ar-SA" sz="2800" dirty="0">
              <a:solidFill>
                <a:srgbClr val="0000FF"/>
              </a:solidFill>
            </a:endParaRPr>
          </a:p>
        </p:txBody>
      </p:sp>
    </p:spTree>
    <p:extLst>
      <p:ext uri="{BB962C8B-B14F-4D97-AF65-F5344CB8AC3E}">
        <p14:creationId xmlns:p14="http://schemas.microsoft.com/office/powerpoint/2010/main" val="3493793673"/>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right)">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right)">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wipe(right)">
                                      <p:cBhvr>
                                        <p:cTn id="2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87624" y="555526"/>
            <a:ext cx="7429552" cy="589364"/>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ar-SA" sz="3600" b="1" dirty="0">
                <a:solidFill>
                  <a:srgbClr val="7030A0"/>
                </a:solidFill>
              </a:rPr>
              <a:t>أولا</a:t>
            </a:r>
            <a:r>
              <a:rPr lang="ar-EG" sz="3600" b="1" dirty="0">
                <a:solidFill>
                  <a:srgbClr val="7030A0"/>
                </a:solidFill>
              </a:rPr>
              <a:t>ً:</a:t>
            </a:r>
            <a:r>
              <a:rPr lang="ar-SA" sz="3600" b="1" dirty="0">
                <a:solidFill>
                  <a:srgbClr val="7030A0"/>
                </a:solidFill>
              </a:rPr>
              <a:t> أقرأ ثم أجيب:-</a:t>
            </a:r>
            <a:endParaRPr lang="en-US" sz="3600" dirty="0">
              <a:solidFill>
                <a:srgbClr val="7030A0"/>
              </a:solidFill>
            </a:endParaRPr>
          </a:p>
        </p:txBody>
      </p:sp>
      <p:sp>
        <p:nvSpPr>
          <p:cNvPr id="6" name="مستطيل 5"/>
          <p:cNvSpPr/>
          <p:nvPr/>
        </p:nvSpPr>
        <p:spPr>
          <a:xfrm>
            <a:off x="827584" y="1347614"/>
            <a:ext cx="7542584" cy="3046988"/>
          </a:xfrm>
          <a:prstGeom prst="rect">
            <a:avLst/>
          </a:prstGeom>
        </p:spPr>
        <p:txBody>
          <a:bodyPr wrap="square">
            <a:spAutoFit/>
          </a:bodyPr>
          <a:lstStyle/>
          <a:p>
            <a:r>
              <a:rPr lang="ar-SA" sz="3200" b="1" u="sng" dirty="0">
                <a:solidFill>
                  <a:srgbClr val="C00000"/>
                </a:solidFill>
              </a:rPr>
              <a:t>د. أملأ الفراغات الأتية بما يناسبها:</a:t>
            </a:r>
            <a:endParaRPr lang="ar-EG" sz="3200" b="1" u="sng" dirty="0">
              <a:solidFill>
                <a:srgbClr val="C00000"/>
              </a:solidFill>
            </a:endParaRPr>
          </a:p>
          <a:p>
            <a:endParaRPr lang="en-US" sz="3200" b="1" dirty="0"/>
          </a:p>
          <a:p>
            <a:pPr marL="457200" lvl="0" indent="-457200">
              <a:buFont typeface="Arial" panose="020B0604020202020204" pitchFamily="34" charset="0"/>
              <a:buChar char="•"/>
            </a:pPr>
            <a:r>
              <a:rPr lang="ar-SA" sz="3200" b="1" dirty="0"/>
              <a:t>علامات الترقيم الواردة في النص السابق هي:............... ،............... ،...........</a:t>
            </a:r>
            <a:endParaRPr lang="ar-EG" sz="3200" b="1" dirty="0"/>
          </a:p>
          <a:p>
            <a:pPr marL="457200" lvl="0" indent="-457200">
              <a:buFont typeface="Arial" panose="020B0604020202020204" pitchFamily="34" charset="0"/>
              <a:buChar char="•"/>
            </a:pPr>
            <a:endParaRPr lang="en-US" sz="3200" b="1" dirty="0"/>
          </a:p>
          <a:p>
            <a:pPr marL="457200" lvl="0" indent="-457200">
              <a:buFont typeface="Arial" panose="020B0604020202020204" pitchFamily="34" charset="0"/>
              <a:buChar char="•"/>
            </a:pPr>
            <a:r>
              <a:rPr lang="ar-SA" sz="3200" b="1" dirty="0"/>
              <a:t>كلمة (انتظر) بدأت بهمزة.....................</a:t>
            </a:r>
            <a:endParaRPr lang="en-US" sz="3200" b="1" dirty="0"/>
          </a:p>
        </p:txBody>
      </p:sp>
      <p:sp>
        <p:nvSpPr>
          <p:cNvPr id="7" name="مربع نص 6"/>
          <p:cNvSpPr txBox="1"/>
          <p:nvPr/>
        </p:nvSpPr>
        <p:spPr>
          <a:xfrm>
            <a:off x="2051720" y="3579862"/>
            <a:ext cx="1914576" cy="646331"/>
          </a:xfrm>
          <a:prstGeom prst="rect">
            <a:avLst/>
          </a:prstGeom>
          <a:noFill/>
        </p:spPr>
        <p:txBody>
          <a:bodyPr wrap="square" rtlCol="1">
            <a:spAutoFit/>
          </a:bodyPr>
          <a:lstStyle/>
          <a:p>
            <a:r>
              <a:rPr lang="ar-EG" sz="3600" b="1" dirty="0">
                <a:solidFill>
                  <a:srgbClr val="0000FF"/>
                </a:solidFill>
              </a:rPr>
              <a:t>وصل</a:t>
            </a:r>
            <a:endParaRPr lang="ar-SA" sz="3600" b="1" dirty="0">
              <a:solidFill>
                <a:srgbClr val="0000FF"/>
              </a:solidFill>
            </a:endParaRPr>
          </a:p>
        </p:txBody>
      </p:sp>
      <p:sp>
        <p:nvSpPr>
          <p:cNvPr id="8" name="مربع نص 7"/>
          <p:cNvSpPr txBox="1"/>
          <p:nvPr/>
        </p:nvSpPr>
        <p:spPr>
          <a:xfrm>
            <a:off x="6732240" y="2643758"/>
            <a:ext cx="402408" cy="707886"/>
          </a:xfrm>
          <a:prstGeom prst="rect">
            <a:avLst/>
          </a:prstGeom>
          <a:noFill/>
        </p:spPr>
        <p:txBody>
          <a:bodyPr wrap="square" rtlCol="1">
            <a:spAutoFit/>
          </a:bodyPr>
          <a:lstStyle/>
          <a:p>
            <a:r>
              <a:rPr lang="ar-EG" sz="4000" b="1" dirty="0">
                <a:solidFill>
                  <a:srgbClr val="0000FF"/>
                </a:solidFill>
              </a:rPr>
              <a:t>،</a:t>
            </a:r>
            <a:endParaRPr lang="ar-SA" sz="4000" b="1" dirty="0">
              <a:solidFill>
                <a:srgbClr val="0000FF"/>
              </a:solidFill>
            </a:endParaRPr>
          </a:p>
        </p:txBody>
      </p:sp>
      <p:sp>
        <p:nvSpPr>
          <p:cNvPr id="9" name="مربع نص 8"/>
          <p:cNvSpPr txBox="1"/>
          <p:nvPr/>
        </p:nvSpPr>
        <p:spPr>
          <a:xfrm>
            <a:off x="4397672" y="2571750"/>
            <a:ext cx="402408" cy="707886"/>
          </a:xfrm>
          <a:prstGeom prst="rect">
            <a:avLst/>
          </a:prstGeom>
          <a:noFill/>
        </p:spPr>
        <p:txBody>
          <a:bodyPr wrap="square" rtlCol="1">
            <a:spAutoFit/>
          </a:bodyPr>
          <a:lstStyle/>
          <a:p>
            <a:r>
              <a:rPr lang="ar-EG" sz="4000" b="1" dirty="0">
                <a:solidFill>
                  <a:srgbClr val="0000FF"/>
                </a:solidFill>
              </a:rPr>
              <a:t>.</a:t>
            </a:r>
            <a:endParaRPr lang="ar-SA" sz="4000" b="1" dirty="0">
              <a:solidFill>
                <a:srgbClr val="0000FF"/>
              </a:solidFill>
            </a:endParaRPr>
          </a:p>
        </p:txBody>
      </p:sp>
      <p:sp>
        <p:nvSpPr>
          <p:cNvPr id="10" name="مربع نص 9"/>
          <p:cNvSpPr txBox="1"/>
          <p:nvPr/>
        </p:nvSpPr>
        <p:spPr>
          <a:xfrm>
            <a:off x="2807804" y="2655952"/>
            <a:ext cx="402408" cy="707886"/>
          </a:xfrm>
          <a:prstGeom prst="rect">
            <a:avLst/>
          </a:prstGeom>
          <a:noFill/>
        </p:spPr>
        <p:txBody>
          <a:bodyPr wrap="square" rtlCol="1">
            <a:spAutoFit/>
          </a:bodyPr>
          <a:lstStyle/>
          <a:p>
            <a:r>
              <a:rPr lang="ar-EG" sz="4000" b="1" dirty="0">
                <a:solidFill>
                  <a:srgbClr val="0000FF"/>
                </a:solidFill>
              </a:rPr>
              <a:t>؟</a:t>
            </a:r>
            <a:endParaRPr lang="ar-SA" sz="4000" b="1" dirty="0">
              <a:solidFill>
                <a:srgbClr val="0000FF"/>
              </a:solidFill>
            </a:endParaRPr>
          </a:p>
        </p:txBody>
      </p:sp>
    </p:spTree>
    <p:extLst>
      <p:ext uri="{BB962C8B-B14F-4D97-AF65-F5344CB8AC3E}">
        <p14:creationId xmlns:p14="http://schemas.microsoft.com/office/powerpoint/2010/main" val="15336371"/>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187624" y="555526"/>
            <a:ext cx="7429552" cy="589364"/>
          </a:xfrm>
          <a:prstGeom prst="rect">
            <a:avLst/>
          </a:prstGeom>
          <a:solidFill>
            <a:srgbClr val="C8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ar-SA" sz="3600" b="1" dirty="0">
                <a:solidFill>
                  <a:srgbClr val="7030A0"/>
                </a:solidFill>
              </a:rPr>
              <a:t>ثانيًا</a:t>
            </a:r>
            <a:r>
              <a:rPr lang="ar-EG" sz="3600" b="1" dirty="0">
                <a:solidFill>
                  <a:srgbClr val="7030A0"/>
                </a:solidFill>
              </a:rPr>
              <a:t>:</a:t>
            </a:r>
            <a:r>
              <a:rPr lang="ar-SA" sz="3600" b="1" dirty="0">
                <a:solidFill>
                  <a:srgbClr val="7030A0"/>
                </a:solidFill>
              </a:rPr>
              <a:t> أقرأ ثم أجيب:-</a:t>
            </a:r>
            <a:endParaRPr lang="en-US" sz="3600" dirty="0">
              <a:solidFill>
                <a:srgbClr val="7030A0"/>
              </a:solidFill>
            </a:endParaRPr>
          </a:p>
        </p:txBody>
      </p:sp>
      <p:sp>
        <p:nvSpPr>
          <p:cNvPr id="2" name="مستطيل 1"/>
          <p:cNvSpPr/>
          <p:nvPr/>
        </p:nvSpPr>
        <p:spPr>
          <a:xfrm>
            <a:off x="755576" y="1601381"/>
            <a:ext cx="7704856" cy="3046988"/>
          </a:xfrm>
          <a:prstGeom prst="rect">
            <a:avLst/>
          </a:prstGeom>
        </p:spPr>
        <p:txBody>
          <a:bodyPr wrap="square">
            <a:spAutoFit/>
          </a:bodyPr>
          <a:lstStyle/>
          <a:p>
            <a:pPr algn="justLow"/>
            <a:r>
              <a:rPr lang="ar-SA" sz="3200" b="1" dirty="0">
                <a:solidFill>
                  <a:srgbClr val="0070C0"/>
                </a:solidFill>
                <a:latin typeface="Calibri" pitchFamily="34" charset="0"/>
              </a:rPr>
              <a:t>قالَ عُثْمانُ رَضيَ اللَّهُ عَنْهُ: فَإِنِّي أُشْهِدُ اللَّهَ أَنِّي جَعَلْتُ ما جاءَتْ بِهِ هَذِهِ الجمالُ صَدَقَةً لِلْمَساكينِ وَفُقَراءِ المُسْلمينَ.</a:t>
            </a:r>
            <a:endParaRPr lang="ar-EG" sz="3200" b="1" dirty="0">
              <a:solidFill>
                <a:srgbClr val="0070C0"/>
              </a:solidFill>
              <a:latin typeface="Calibri" pitchFamily="34" charset="0"/>
            </a:endParaRPr>
          </a:p>
          <a:p>
            <a:pPr algn="justLow"/>
            <a:endParaRPr lang="ar-EG" sz="3200" b="1" dirty="0">
              <a:solidFill>
                <a:srgbClr val="0070C0"/>
              </a:solidFill>
              <a:latin typeface="Calibri" pitchFamily="34" charset="0"/>
            </a:endParaRPr>
          </a:p>
          <a:p>
            <a:pPr algn="justLow"/>
            <a:r>
              <a:rPr lang="ar-SA" sz="3200" b="1" dirty="0">
                <a:solidFill>
                  <a:srgbClr val="0070C0"/>
                </a:solidFill>
                <a:latin typeface="Calibri" pitchFamily="34" charset="0"/>
              </a:rPr>
              <a:t>ثُمَّ أَخَذَ عُثُمَان بنُ عَفَّانَ -رَضيَ اللَّهُ عَنْهُ- يُوزِّعُ بِضاعَتَهُ، فَما بَقِيَ مِنْ فُقَراءِ المَدينَةِ واحِدٌ إِلَّا أَخَذَ ما يَكْفيهِ وَيَكْفي أَهْلَهُ.</a:t>
            </a:r>
            <a:endParaRPr lang="en-US" sz="3200" b="1" dirty="0">
              <a:solidFill>
                <a:srgbClr val="0070C0"/>
              </a:solidFill>
              <a:latin typeface="Calibri" pitchFamily="34" charset="0"/>
            </a:endParaRPr>
          </a:p>
        </p:txBody>
      </p:sp>
    </p:spTree>
    <p:extLst>
      <p:ext uri="{BB962C8B-B14F-4D97-AF65-F5344CB8AC3E}">
        <p14:creationId xmlns:p14="http://schemas.microsoft.com/office/powerpoint/2010/main" val="3790827359"/>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0008 - نملة.wav"/>
          </p:stSnd>
        </p:sndAc>
      </p:transition>
    </mc:Choice>
    <mc:Fallback xmlns="">
      <p:transition spd="slow">
        <p:fade/>
        <p:sndAc>
          <p:stSnd>
            <p:snd r:embed="rId3" name="0008 - نمل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1965</TotalTime>
  <Words>1215</Words>
  <Application>Microsoft Office PowerPoint</Application>
  <PresentationFormat>عرض على الشاشة (16:9)</PresentationFormat>
  <Paragraphs>211</Paragraphs>
  <Slides>27</Slides>
  <Notes>1</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27</vt:i4>
      </vt:variant>
    </vt:vector>
  </HeadingPairs>
  <TitlesOfParts>
    <vt:vector size="31" baseType="lpstr">
      <vt:lpstr>Arial</vt:lpstr>
      <vt:lpstr>Calibri</vt:lpstr>
      <vt:lpstr>Symbol</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tamatm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لغتي 3ب الوحدة الخامسة</dc:title>
  <cp:lastModifiedBy>Eman Adel</cp:lastModifiedBy>
  <cp:revision>296</cp:revision>
  <dcterms:created xsi:type="dcterms:W3CDTF">2012-09-27T16:50:20Z</dcterms:created>
  <dcterms:modified xsi:type="dcterms:W3CDTF">2020-11-18T16:15:11Z</dcterms:modified>
</cp:coreProperties>
</file>