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76" r:id="rId3"/>
    <p:sldId id="285" r:id="rId4"/>
    <p:sldId id="277" r:id="rId5"/>
    <p:sldId id="278" r:id="rId6"/>
    <p:sldId id="279" r:id="rId7"/>
    <p:sldId id="280" r:id="rId8"/>
    <p:sldId id="281" r:id="rId9"/>
    <p:sldId id="282" r:id="rId10"/>
    <p:sldId id="273" r:id="rId11"/>
    <p:sldId id="283" r:id="rId12"/>
    <p:sldId id="284" r:id="rId13"/>
    <p:sldId id="286" r:id="rId14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C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6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4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1/16/21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27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1/16/21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93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1/16/21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1/16/21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92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1/16/21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25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1/16/21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72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1/16/21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49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1/16/21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34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1/16/21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1/16/21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88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1/16/21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01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C594-43A5-45D7-9E44-C74A839BE82C}" type="datetimeFigureOut">
              <a:rPr lang="en-US" smtClean="0"/>
              <a:t>1/16/21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8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jpe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27.jpe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jpe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8.jpeg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video" Target="../media/media2.mp4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jpe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30.jpe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jpe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jpe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9.jpe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jpe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jpe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20.jpe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jpe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21.jpe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jpe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2.jpeg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jpe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24.jpe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jpe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25.jpe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8.jpe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26.jpe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062" y="1030715"/>
            <a:ext cx="6350079" cy="353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9325899" y="1418513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4" y="1392264"/>
            <a:ext cx="2297979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ستطيل 33"/>
          <p:cNvSpPr/>
          <p:nvPr/>
        </p:nvSpPr>
        <p:spPr>
          <a:xfrm>
            <a:off x="10712236" y="1394110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33" name="مستطيل 32"/>
          <p:cNvSpPr/>
          <p:nvPr/>
        </p:nvSpPr>
        <p:spPr>
          <a:xfrm>
            <a:off x="9325899" y="2962622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مستطيل 31"/>
          <p:cNvSpPr/>
          <p:nvPr/>
        </p:nvSpPr>
        <p:spPr>
          <a:xfrm>
            <a:off x="10716018" y="2891980"/>
            <a:ext cx="1268626" cy="138504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ا</a:t>
            </a:r>
          </a:p>
        </p:txBody>
      </p:sp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80787" y="4192150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603" y="4638647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1134" y="4291417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298" y="4740377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88925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3764B4C-28CC-4FD0-8C05-D5BD0E3C28C7}"/>
              </a:ext>
            </a:extLst>
          </p:cNvPr>
          <p:cNvSpPr txBox="1"/>
          <p:nvPr/>
        </p:nvSpPr>
        <p:spPr>
          <a:xfrm>
            <a:off x="2662506" y="1228273"/>
            <a:ext cx="61837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4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بسم الله الرحمن الرحيم </a:t>
            </a:r>
          </a:p>
          <a:p>
            <a:pPr algn="ctr"/>
            <a:endParaRPr lang="ar-SA" sz="44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5B27A2A0-3A30-46F4-874F-9619734878A0}"/>
              </a:ext>
            </a:extLst>
          </p:cNvPr>
          <p:cNvSpPr txBox="1"/>
          <p:nvPr/>
        </p:nvSpPr>
        <p:spPr>
          <a:xfrm>
            <a:off x="7970920" y="2680464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ar-SA" sz="2400">
                <a:solidFill>
                  <a:schemeClr val="bg1"/>
                </a:solidFill>
                <a:cs typeface="Arial"/>
              </a:rPr>
              <a:t>الحصة </a:t>
            </a:r>
            <a:endParaRPr lang="ar-SA">
              <a:solidFill>
                <a:schemeClr val="bg1"/>
              </a:solidFill>
              <a:cs typeface="Arial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69A0077-D4AE-4376-8D7F-A42A3F6C6180}"/>
              </a:ext>
            </a:extLst>
          </p:cNvPr>
          <p:cNvSpPr txBox="1"/>
          <p:nvPr/>
        </p:nvSpPr>
        <p:spPr>
          <a:xfrm>
            <a:off x="8056744" y="2079499"/>
            <a:ext cx="288471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ar-SA" sz="2400" dirty="0">
                <a:solidFill>
                  <a:schemeClr val="bg1"/>
                </a:solidFill>
                <a:cs typeface="Arial"/>
              </a:rPr>
              <a:t>اليوم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F9EFCF4-4E73-4AB5-B1E6-52E2E9C5484C}"/>
              </a:ext>
            </a:extLst>
          </p:cNvPr>
          <p:cNvSpPr txBox="1"/>
          <p:nvPr/>
        </p:nvSpPr>
        <p:spPr>
          <a:xfrm>
            <a:off x="4648200" y="362494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ar-SA">
              <a:cs typeface="Arial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DB12D9E-1322-4642-8517-69CC096AE423}"/>
              </a:ext>
            </a:extLst>
          </p:cNvPr>
          <p:cNvSpPr txBox="1"/>
          <p:nvPr/>
        </p:nvSpPr>
        <p:spPr>
          <a:xfrm>
            <a:off x="4378779" y="288743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ar-SA" dirty="0">
                <a:cs typeface="Arial"/>
              </a:rPr>
              <a:t>انقر</a:t>
            </a:r>
          </a:p>
        </p:txBody>
      </p:sp>
      <p:sp>
        <p:nvSpPr>
          <p:cNvPr id="16" name="مربع نص 6">
            <a:extLst>
              <a:ext uri="{FF2B5EF4-FFF2-40B4-BE49-F238E27FC236}">
                <a16:creationId xmlns:a16="http://schemas.microsoft.com/office/drawing/2014/main" id="{E1F4DB04-441C-4F26-B76C-B7729AC160E6}"/>
              </a:ext>
            </a:extLst>
          </p:cNvPr>
          <p:cNvSpPr txBox="1"/>
          <p:nvPr/>
        </p:nvSpPr>
        <p:spPr>
          <a:xfrm>
            <a:off x="7586897" y="3207354"/>
            <a:ext cx="121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chemeClr val="bg1"/>
                </a:solidFill>
              </a:rPr>
              <a:t>التاريخ</a:t>
            </a:r>
          </a:p>
        </p:txBody>
      </p:sp>
      <p:sp>
        <p:nvSpPr>
          <p:cNvPr id="17" name="مربع نص 9">
            <a:extLst>
              <a:ext uri="{FF2B5EF4-FFF2-40B4-BE49-F238E27FC236}">
                <a16:creationId xmlns:a16="http://schemas.microsoft.com/office/drawing/2014/main" id="{CA726CA4-707A-45DD-9EF9-D8D51AC73612}"/>
              </a:ext>
            </a:extLst>
          </p:cNvPr>
          <p:cNvSpPr txBox="1"/>
          <p:nvPr/>
        </p:nvSpPr>
        <p:spPr>
          <a:xfrm>
            <a:off x="10661056" y="1934015"/>
            <a:ext cx="1294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مدخل</a:t>
            </a:r>
            <a:r>
              <a:rPr lang="ar-SA" dirty="0"/>
              <a:t> </a:t>
            </a:r>
            <a:r>
              <a:rPr lang="ar-SA" dirty="0">
                <a:solidFill>
                  <a:srgbClr val="FF0000"/>
                </a:solidFill>
              </a:rPr>
              <a:t>الوحدة</a:t>
            </a:r>
          </a:p>
        </p:txBody>
      </p:sp>
      <p:sp>
        <p:nvSpPr>
          <p:cNvPr id="18" name="مربع نص 10">
            <a:extLst>
              <a:ext uri="{FF2B5EF4-FFF2-40B4-BE49-F238E27FC236}">
                <a16:creationId xmlns:a16="http://schemas.microsoft.com/office/drawing/2014/main" id="{6D1E62A5-F35F-4DC2-8EE6-9DF4F1C181C1}"/>
              </a:ext>
            </a:extLst>
          </p:cNvPr>
          <p:cNvSpPr txBox="1"/>
          <p:nvPr/>
        </p:nvSpPr>
        <p:spPr>
          <a:xfrm>
            <a:off x="9051716" y="1775069"/>
            <a:ext cx="129470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FF0000"/>
                </a:solidFill>
              </a:rPr>
              <a:t>أنشطة</a:t>
            </a:r>
            <a:r>
              <a:rPr lang="ar-SA" dirty="0"/>
              <a:t> </a:t>
            </a:r>
            <a:r>
              <a:rPr lang="ar-SA" sz="2400" dirty="0">
                <a:solidFill>
                  <a:srgbClr val="FF0000"/>
                </a:solidFill>
              </a:rPr>
              <a:t>التهيئة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FA3E98D-6AED-4A32-8D03-CB284DAB7A57}"/>
              </a:ext>
            </a:extLst>
          </p:cNvPr>
          <p:cNvSpPr txBox="1"/>
          <p:nvPr/>
        </p:nvSpPr>
        <p:spPr>
          <a:xfrm>
            <a:off x="10431276" y="3167291"/>
            <a:ext cx="133155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FF0000"/>
                </a:solidFill>
              </a:rPr>
              <a:t>نص</a:t>
            </a:r>
            <a:r>
              <a:rPr lang="ar-SA" dirty="0"/>
              <a:t> </a:t>
            </a:r>
            <a:r>
              <a:rPr lang="ar-SA" sz="2400" dirty="0">
                <a:solidFill>
                  <a:srgbClr val="FF0000"/>
                </a:solidFill>
              </a:rPr>
              <a:t>الاستماع</a:t>
            </a:r>
          </a:p>
        </p:txBody>
      </p:sp>
      <p:sp>
        <p:nvSpPr>
          <p:cNvPr id="19" name="مربع نص 12">
            <a:extLst>
              <a:ext uri="{FF2B5EF4-FFF2-40B4-BE49-F238E27FC236}">
                <a16:creationId xmlns:a16="http://schemas.microsoft.com/office/drawing/2014/main" id="{87450391-5F01-4CFB-8D19-2C366DBF67F0}"/>
              </a:ext>
            </a:extLst>
          </p:cNvPr>
          <p:cNvSpPr txBox="1"/>
          <p:nvPr/>
        </p:nvSpPr>
        <p:spPr>
          <a:xfrm>
            <a:off x="8680864" y="3434841"/>
            <a:ext cx="16345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rgbClr val="FF0000"/>
                </a:solidFill>
              </a:rPr>
              <a:t>النشيد</a:t>
            </a:r>
          </a:p>
        </p:txBody>
      </p:sp>
    </p:spTree>
    <p:extLst>
      <p:ext uri="{BB962C8B-B14F-4D97-AF65-F5344CB8AC3E}">
        <p14:creationId xmlns:p14="http://schemas.microsoft.com/office/powerpoint/2010/main" val="1511040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3285" y="391363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التقويم</a:t>
            </a:r>
            <a:endParaRPr lang="en-US" dirty="0"/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B5478148-9552-405F-8F7F-095378225F84}"/>
              </a:ext>
            </a:extLst>
          </p:cNvPr>
          <p:cNvSpPr txBox="1"/>
          <p:nvPr/>
        </p:nvSpPr>
        <p:spPr>
          <a:xfrm>
            <a:off x="2802905" y="3913634"/>
            <a:ext cx="135624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7E35240-F540-4D57-8C99-E8EBA3FA50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38" y="1134804"/>
            <a:ext cx="7177279" cy="4235858"/>
          </a:xfrm>
          <a:prstGeom prst="rect">
            <a:avLst/>
          </a:prstGeom>
        </p:spPr>
      </p:pic>
      <p:sp>
        <p:nvSpPr>
          <p:cNvPr id="41" name="مربع نص 40">
            <a:extLst>
              <a:ext uri="{FF2B5EF4-FFF2-40B4-BE49-F238E27FC236}">
                <a16:creationId xmlns:a16="http://schemas.microsoft.com/office/drawing/2014/main" id="{872783D2-FBAC-44F5-AF86-3BAD0BD911EB}"/>
              </a:ext>
            </a:extLst>
          </p:cNvPr>
          <p:cNvSpPr txBox="1"/>
          <p:nvPr/>
        </p:nvSpPr>
        <p:spPr>
          <a:xfrm>
            <a:off x="2995711" y="1478194"/>
            <a:ext cx="40160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أعاتبه لأنه لم يحفظ السر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C4A507E7-25EF-49B6-9AC8-6D37804FF825}"/>
              </a:ext>
            </a:extLst>
          </p:cNvPr>
          <p:cNvSpPr txBox="1"/>
          <p:nvPr/>
        </p:nvSpPr>
        <p:spPr>
          <a:xfrm>
            <a:off x="2054508" y="1850568"/>
            <a:ext cx="40160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أحفظ السر , </a:t>
            </a:r>
            <a:r>
              <a:rPr lang="ar-SA" dirty="0" err="1">
                <a:solidFill>
                  <a:srgbClr val="C00000"/>
                </a:solidFill>
              </a:rPr>
              <a:t>إقتداءً</a:t>
            </a:r>
            <a:r>
              <a:rPr lang="ar-SA" dirty="0">
                <a:solidFill>
                  <a:srgbClr val="C00000"/>
                </a:solidFill>
              </a:rPr>
              <a:t> بالصحابة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8DE6A9E0-F7A2-4FC5-B21F-11BA50053475}"/>
              </a:ext>
            </a:extLst>
          </p:cNvPr>
          <p:cNvSpPr txBox="1"/>
          <p:nvPr/>
        </p:nvSpPr>
        <p:spPr>
          <a:xfrm>
            <a:off x="3172836" y="2815090"/>
            <a:ext cx="40160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السر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358342A9-C576-4A5D-B653-28AB06DDEA8E}"/>
              </a:ext>
            </a:extLst>
          </p:cNvPr>
          <p:cNvSpPr txBox="1"/>
          <p:nvPr/>
        </p:nvSpPr>
        <p:spPr>
          <a:xfrm>
            <a:off x="5383201" y="3415566"/>
            <a:ext cx="40160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غرفة نورة</a:t>
            </a: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582D3AD5-F89C-4C85-BEDE-6A817F2CDB0F}"/>
              </a:ext>
            </a:extLst>
          </p:cNvPr>
          <p:cNvSpPr txBox="1"/>
          <p:nvPr/>
        </p:nvSpPr>
        <p:spPr>
          <a:xfrm>
            <a:off x="2743684" y="3431634"/>
            <a:ext cx="401607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rgbClr val="C00000"/>
                </a:solidFill>
              </a:rPr>
              <a:t>في الحاضر بعد عودة نورة من المدرسة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25CC90B2-0078-4C38-89C9-5D41DB19C78A}"/>
              </a:ext>
            </a:extLst>
          </p:cNvPr>
          <p:cNvSpPr txBox="1"/>
          <p:nvPr/>
        </p:nvSpPr>
        <p:spPr>
          <a:xfrm>
            <a:off x="5272052" y="3868121"/>
            <a:ext cx="40160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خيالية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2BE1A80A-7A27-4D4D-BA61-72E2ED072CA6}"/>
              </a:ext>
            </a:extLst>
          </p:cNvPr>
          <p:cNvSpPr txBox="1"/>
          <p:nvPr/>
        </p:nvSpPr>
        <p:spPr>
          <a:xfrm>
            <a:off x="1826375" y="3854276"/>
            <a:ext cx="40160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الأم ونورة وصديقاتها </a:t>
            </a:r>
            <a:r>
              <a:rPr lang="ar-SA">
                <a:solidFill>
                  <a:srgbClr val="C00000"/>
                </a:solidFill>
              </a:rPr>
              <a:t>سارة وليلى</a:t>
            </a:r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A786553E-3677-4235-BFB6-E5CE6B80ADE1}"/>
              </a:ext>
            </a:extLst>
          </p:cNvPr>
          <p:cNvSpPr txBox="1"/>
          <p:nvPr/>
        </p:nvSpPr>
        <p:spPr>
          <a:xfrm>
            <a:off x="3946249" y="4326809"/>
            <a:ext cx="40160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حفظ أنس ابن مالك لسر الرسول صلى الله عليه وسلم.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61188589-3934-4345-91C6-F31F6DF22DF7}"/>
              </a:ext>
            </a:extLst>
          </p:cNvPr>
          <p:cNvSpPr txBox="1"/>
          <p:nvPr/>
        </p:nvSpPr>
        <p:spPr>
          <a:xfrm>
            <a:off x="3370419" y="4778058"/>
            <a:ext cx="54652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حفظ السر وعدم إفشاؤه لأحدر </a:t>
            </a:r>
            <a:r>
              <a:rPr lang="ar-SA" dirty="0" err="1">
                <a:solidFill>
                  <a:srgbClr val="C00000"/>
                </a:solidFill>
              </a:rPr>
              <a:t>والإقتداء</a:t>
            </a:r>
            <a:r>
              <a:rPr lang="ar-SA" dirty="0">
                <a:solidFill>
                  <a:srgbClr val="C00000"/>
                </a:solidFill>
              </a:rPr>
              <a:t> بأخلاق الصحابة رضي الله عنهم</a:t>
            </a:r>
          </a:p>
        </p:txBody>
      </p:sp>
    </p:spTree>
    <p:extLst>
      <p:ext uri="{BB962C8B-B14F-4D97-AF65-F5344CB8AC3E}">
        <p14:creationId xmlns:p14="http://schemas.microsoft.com/office/powerpoint/2010/main" val="22768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3285" y="391363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التقويم</a:t>
            </a:r>
            <a:endParaRPr lang="en-US" dirty="0"/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B5478148-9552-405F-8F7F-095378225F84}"/>
              </a:ext>
            </a:extLst>
          </p:cNvPr>
          <p:cNvSpPr txBox="1"/>
          <p:nvPr/>
        </p:nvSpPr>
        <p:spPr>
          <a:xfrm>
            <a:off x="2802905" y="3913634"/>
            <a:ext cx="135624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EFE8453-E874-4242-A5C4-2024CE398CA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022" y="1308089"/>
            <a:ext cx="8104188" cy="3830841"/>
          </a:xfrm>
          <a:prstGeom prst="rect">
            <a:avLst/>
          </a:prstGeom>
        </p:spPr>
      </p:pic>
      <p:pic>
        <p:nvPicPr>
          <p:cNvPr id="34" name="WhatsApp Video 2021-01-15 at 2.43.17 PM">
            <a:hlinkClick r:id="" action="ppaction://media"/>
            <a:extLst>
              <a:ext uri="{FF2B5EF4-FFF2-40B4-BE49-F238E27FC236}">
                <a16:creationId xmlns:a16="http://schemas.microsoft.com/office/drawing/2014/main" id="{D7A5F961-0466-4497-84AB-202F5B4F0A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751071" y="6486531"/>
            <a:ext cx="4572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7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80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3285" y="391363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التقويم</a:t>
            </a:r>
            <a:endParaRPr lang="en-US" dirty="0"/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B5478148-9552-405F-8F7F-095378225F84}"/>
              </a:ext>
            </a:extLst>
          </p:cNvPr>
          <p:cNvSpPr txBox="1"/>
          <p:nvPr/>
        </p:nvSpPr>
        <p:spPr>
          <a:xfrm>
            <a:off x="2802905" y="3913634"/>
            <a:ext cx="135624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314A781-E639-4EAF-82A3-E3B2B09D78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958" y="1438793"/>
            <a:ext cx="8023744" cy="318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1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3285" y="391363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التقويم</a:t>
            </a:r>
            <a:endParaRPr lang="en-US" dirty="0"/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B5478148-9552-405F-8F7F-095378225F84}"/>
              </a:ext>
            </a:extLst>
          </p:cNvPr>
          <p:cNvSpPr txBox="1"/>
          <p:nvPr/>
        </p:nvSpPr>
        <p:spPr>
          <a:xfrm>
            <a:off x="2802905" y="3913634"/>
            <a:ext cx="135624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F7CC322-3441-49BE-A996-57C524C75230}"/>
              </a:ext>
            </a:extLst>
          </p:cNvPr>
          <p:cNvSpPr txBox="1"/>
          <p:nvPr/>
        </p:nvSpPr>
        <p:spPr>
          <a:xfrm>
            <a:off x="5868761" y="3190875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ar-SA" sz="4000" dirty="0">
              <a:solidFill>
                <a:srgbClr val="FF0000"/>
              </a:solidFill>
              <a:cs typeface="Arial"/>
            </a:endParaRPr>
          </a:p>
        </p:txBody>
      </p:sp>
      <p:sp>
        <p:nvSpPr>
          <p:cNvPr id="5" name="مربع نص 1">
            <a:extLst>
              <a:ext uri="{FF2B5EF4-FFF2-40B4-BE49-F238E27FC236}">
                <a16:creationId xmlns:a16="http://schemas.microsoft.com/office/drawing/2014/main" id="{CE8FA042-826C-4FA5-96FC-45C0B6DBFCC6}"/>
              </a:ext>
            </a:extLst>
          </p:cNvPr>
          <p:cNvSpPr txBox="1"/>
          <p:nvPr/>
        </p:nvSpPr>
        <p:spPr>
          <a:xfrm>
            <a:off x="4159148" y="2858779"/>
            <a:ext cx="486085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rgbClr val="7030A0"/>
                </a:solidFill>
              </a:rPr>
              <a:t>إعداد المعلمة حصة النبهان</a:t>
            </a:r>
          </a:p>
        </p:txBody>
      </p:sp>
    </p:spTree>
    <p:extLst>
      <p:ext uri="{BB962C8B-B14F-4D97-AF65-F5344CB8AC3E}">
        <p14:creationId xmlns:p14="http://schemas.microsoft.com/office/powerpoint/2010/main" val="1395334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3285" y="391363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التقويم</a:t>
            </a:r>
            <a:endParaRPr lang="en-US" dirty="0"/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B5478148-9552-405F-8F7F-095378225F84}"/>
              </a:ext>
            </a:extLst>
          </p:cNvPr>
          <p:cNvSpPr txBox="1"/>
          <p:nvPr/>
        </p:nvSpPr>
        <p:spPr>
          <a:xfrm>
            <a:off x="2802905" y="3913634"/>
            <a:ext cx="135624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1AB5DC1-3BF2-4978-B8B0-7BD581643FB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46" y="1324275"/>
            <a:ext cx="7204869" cy="3776893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DA31BE9-1744-47A6-B3BA-42E7F780D8DF}"/>
              </a:ext>
            </a:extLst>
          </p:cNvPr>
          <p:cNvSpPr txBox="1"/>
          <p:nvPr/>
        </p:nvSpPr>
        <p:spPr>
          <a:xfrm>
            <a:off x="8315557" y="2822683"/>
            <a:ext cx="170829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مساعدة كبار السن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EC2B8C79-98A7-43ED-8D58-5D4E215381F4}"/>
              </a:ext>
            </a:extLst>
          </p:cNvPr>
          <p:cNvSpPr txBox="1"/>
          <p:nvPr/>
        </p:nvSpPr>
        <p:spPr>
          <a:xfrm>
            <a:off x="6037007" y="2798692"/>
            <a:ext cx="170829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إكرام الضيف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896F0B47-BE23-46F8-A332-736F85A0F56C}"/>
              </a:ext>
            </a:extLst>
          </p:cNvPr>
          <p:cNvSpPr txBox="1"/>
          <p:nvPr/>
        </p:nvSpPr>
        <p:spPr>
          <a:xfrm>
            <a:off x="3888659" y="2822683"/>
            <a:ext cx="170829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إفشاء السلام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09E037D5-0125-461C-ACA4-FD103C52A64C}"/>
              </a:ext>
            </a:extLst>
          </p:cNvPr>
          <p:cNvSpPr txBox="1"/>
          <p:nvPr/>
        </p:nvSpPr>
        <p:spPr>
          <a:xfrm>
            <a:off x="8155247" y="4182047"/>
            <a:ext cx="21336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إماطة الأذى عن الطريق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148EE10C-E318-4441-8C09-3AADDD55066A}"/>
              </a:ext>
            </a:extLst>
          </p:cNvPr>
          <p:cNvSpPr txBox="1"/>
          <p:nvPr/>
        </p:nvSpPr>
        <p:spPr>
          <a:xfrm>
            <a:off x="5892300" y="4212577"/>
            <a:ext cx="261220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rgbClr val="C00000"/>
                </a:solidFill>
              </a:rPr>
              <a:t>الصدقة على الفقراء والمحتاجين</a:t>
            </a: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46E0D5F8-AC4F-4206-90CF-EE2C10CD4D0C}"/>
              </a:ext>
            </a:extLst>
          </p:cNvPr>
          <p:cNvSpPr txBox="1"/>
          <p:nvPr/>
        </p:nvSpPr>
        <p:spPr>
          <a:xfrm>
            <a:off x="3967902" y="4185989"/>
            <a:ext cx="196976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الرفق بالحيوان وإطعامه</a:t>
            </a:r>
          </a:p>
        </p:txBody>
      </p:sp>
    </p:spTree>
    <p:extLst>
      <p:ext uri="{BB962C8B-B14F-4D97-AF65-F5344CB8AC3E}">
        <p14:creationId xmlns:p14="http://schemas.microsoft.com/office/powerpoint/2010/main" val="208325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/>
      <p:bldP spid="42" grpId="0"/>
      <p:bldP spid="43" grpId="0"/>
      <p:bldP spid="44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330" y="5208830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3285" y="391363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941" y="489861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30991" y="4636553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التقويم</a:t>
            </a:r>
            <a:endParaRPr lang="en-US" dirty="0"/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22814D6F-9535-48D8-B5DA-C48D7BD3DFDC}"/>
              </a:ext>
            </a:extLst>
          </p:cNvPr>
          <p:cNvSpPr txBox="1"/>
          <p:nvPr/>
        </p:nvSpPr>
        <p:spPr>
          <a:xfrm>
            <a:off x="3038525" y="1322064"/>
            <a:ext cx="758489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الأهداف العامة :  يتوقع من الطالبة بعد دراسة هذه الوحدة أن 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r-SA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تتدرب على القراءة السليمة وفهم المقروء واستيعاب جوانبه واستثمارها 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r-SA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تكتسب اتجاهات وقيم تتعلق بمحور مكارم الأخلاق 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r-SA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تصوغ أسئلة </a:t>
            </a:r>
            <a:r>
              <a:rPr lang="ar-SA" sz="20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تعليقية</a:t>
            </a:r>
            <a:r>
              <a:rPr lang="ar-SA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فيما استمعت إليه تبدأ ب ( كيف ، لماذا ؟ 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r-SA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تحكي قصة استمعت إليها مراعية تسلسل أحداثها وترابطها 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r-SA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تقرأ كلمات تحوي ظواهر صوتية ولغوية  التنوين - المدود 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r-SA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تحكم رسم الكلمات على السطر 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r-SA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تنسخ نصوصا قصيرة في حدود ثلاثة أسطر إلى خمسة مشكولة 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r-SA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تعرف الحدود والتضعيف ، وكلمات مختومة بتاء : مبسوطة أو مربوطة ، هاء 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r-SA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تعرف القسم بلفظ الجلالة ( والله 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r-SA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تعرف أسماء الزمان والمكان.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r-SA" sz="2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تتحلى بمكارم الأخلاق ( الصبر ، الكرم ، التواضع ، كتمان السر ، الادخار ، المسؤولية ، الرحمة )</a:t>
            </a:r>
          </a:p>
        </p:txBody>
      </p:sp>
    </p:spTree>
    <p:extLst>
      <p:ext uri="{BB962C8B-B14F-4D97-AF65-F5344CB8AC3E}">
        <p14:creationId xmlns:p14="http://schemas.microsoft.com/office/powerpoint/2010/main" val="2481026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3285" y="391363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التقويم</a:t>
            </a:r>
            <a:endParaRPr lang="en-US" dirty="0"/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B5478148-9552-405F-8F7F-095378225F84}"/>
              </a:ext>
            </a:extLst>
          </p:cNvPr>
          <p:cNvSpPr txBox="1"/>
          <p:nvPr/>
        </p:nvSpPr>
        <p:spPr>
          <a:xfrm>
            <a:off x="2802905" y="3913634"/>
            <a:ext cx="135624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43788C6-B82E-45B6-8D18-5230E5994E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98" y="1234804"/>
            <a:ext cx="7459306" cy="3779175"/>
          </a:xfrm>
          <a:prstGeom prst="rect">
            <a:avLst/>
          </a:prstGeom>
        </p:spPr>
      </p:pic>
      <p:sp>
        <p:nvSpPr>
          <p:cNvPr id="41" name="مربع نص 40">
            <a:extLst>
              <a:ext uri="{FF2B5EF4-FFF2-40B4-BE49-F238E27FC236}">
                <a16:creationId xmlns:a16="http://schemas.microsoft.com/office/drawing/2014/main" id="{91C9E555-B491-40AB-A0BD-31746E507B8A}"/>
              </a:ext>
            </a:extLst>
          </p:cNvPr>
          <p:cNvSpPr txBox="1"/>
          <p:nvPr/>
        </p:nvSpPr>
        <p:spPr>
          <a:xfrm>
            <a:off x="-457662" y="2323382"/>
            <a:ext cx="65344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0" i="0" dirty="0">
                <a:solidFill>
                  <a:srgbClr val="00B050"/>
                </a:solidFill>
                <a:effectLst/>
                <a:latin typeface="HelveticaNeue"/>
              </a:rPr>
              <a:t>✓</a:t>
            </a:r>
            <a:endParaRPr lang="ar-SA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3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3285" y="391363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التقويم</a:t>
            </a:r>
            <a:endParaRPr lang="en-US" dirty="0"/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B5478148-9552-405F-8F7F-095378225F84}"/>
              </a:ext>
            </a:extLst>
          </p:cNvPr>
          <p:cNvSpPr txBox="1"/>
          <p:nvPr/>
        </p:nvSpPr>
        <p:spPr>
          <a:xfrm>
            <a:off x="2802905" y="3913634"/>
            <a:ext cx="135624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73CC4AA-8396-4D4E-81CB-1215F5D081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231" y="1343383"/>
            <a:ext cx="7478148" cy="35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24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3285" y="391363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التقويم</a:t>
            </a:r>
            <a:endParaRPr lang="en-US" dirty="0"/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B5478148-9552-405F-8F7F-095378225F84}"/>
              </a:ext>
            </a:extLst>
          </p:cNvPr>
          <p:cNvSpPr txBox="1"/>
          <p:nvPr/>
        </p:nvSpPr>
        <p:spPr>
          <a:xfrm>
            <a:off x="2802905" y="3913634"/>
            <a:ext cx="135624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64544C8-FCD8-4031-AAE6-F84F87CEB50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592" y="1321493"/>
            <a:ext cx="7273196" cy="3731589"/>
          </a:xfrm>
          <a:prstGeom prst="rect">
            <a:avLst/>
          </a:prstGeom>
        </p:spPr>
      </p:pic>
      <p:pic>
        <p:nvPicPr>
          <p:cNvPr id="5" name="WhatsApp Video 2021-01-15 at 2.42.56 PM">
            <a:hlinkClick r:id="" action="ppaction://media"/>
            <a:extLst>
              <a:ext uri="{FF2B5EF4-FFF2-40B4-BE49-F238E27FC236}">
                <a16:creationId xmlns:a16="http://schemas.microsoft.com/office/drawing/2014/main" id="{7C0555D5-E18A-47AA-98E6-8BBAA94B88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133269" y="6691304"/>
            <a:ext cx="6096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2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3285" y="391363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التقويم</a:t>
            </a:r>
            <a:endParaRPr lang="en-US" dirty="0"/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B5478148-9552-405F-8F7F-095378225F84}"/>
              </a:ext>
            </a:extLst>
          </p:cNvPr>
          <p:cNvSpPr txBox="1"/>
          <p:nvPr/>
        </p:nvSpPr>
        <p:spPr>
          <a:xfrm>
            <a:off x="2802905" y="3913634"/>
            <a:ext cx="135624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5D4EDE1-6244-4CC3-A5E0-9831722B2BF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476" y="1517531"/>
            <a:ext cx="7445981" cy="3279947"/>
          </a:xfrm>
          <a:prstGeom prst="rect">
            <a:avLst/>
          </a:prstGeom>
        </p:spPr>
      </p:pic>
      <p:sp>
        <p:nvSpPr>
          <p:cNvPr id="41" name="مربع نص 40">
            <a:extLst>
              <a:ext uri="{FF2B5EF4-FFF2-40B4-BE49-F238E27FC236}">
                <a16:creationId xmlns:a16="http://schemas.microsoft.com/office/drawing/2014/main" id="{31F2EB67-7654-4BED-826E-DF94B24100EA}"/>
              </a:ext>
            </a:extLst>
          </p:cNvPr>
          <p:cNvSpPr txBox="1"/>
          <p:nvPr/>
        </p:nvSpPr>
        <p:spPr>
          <a:xfrm>
            <a:off x="-1600415" y="2564751"/>
            <a:ext cx="65344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0" i="0" dirty="0">
                <a:solidFill>
                  <a:srgbClr val="00B050"/>
                </a:solidFill>
                <a:effectLst/>
                <a:latin typeface="HelveticaNeue"/>
              </a:rPr>
              <a:t>✓</a:t>
            </a:r>
            <a:endParaRPr lang="ar-SA" sz="2000" dirty="0">
              <a:solidFill>
                <a:srgbClr val="00B050"/>
              </a:solidFill>
            </a:endParaRP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9AC0511D-67FF-4CEA-9CAC-5A58FF8D6D89}"/>
              </a:ext>
            </a:extLst>
          </p:cNvPr>
          <p:cNvSpPr txBox="1"/>
          <p:nvPr/>
        </p:nvSpPr>
        <p:spPr>
          <a:xfrm>
            <a:off x="-1600415" y="3759450"/>
            <a:ext cx="65344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0" i="0" dirty="0">
                <a:solidFill>
                  <a:srgbClr val="00B050"/>
                </a:solidFill>
                <a:effectLst/>
                <a:latin typeface="HelveticaNeue"/>
              </a:rPr>
              <a:t>✓</a:t>
            </a:r>
            <a:endParaRPr lang="ar-SA" sz="2000" dirty="0">
              <a:solidFill>
                <a:srgbClr val="00B050"/>
              </a:solidFill>
            </a:endParaRP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74D55BB5-0138-40FF-A6D1-1432B950F232}"/>
              </a:ext>
            </a:extLst>
          </p:cNvPr>
          <p:cNvSpPr txBox="1"/>
          <p:nvPr/>
        </p:nvSpPr>
        <p:spPr>
          <a:xfrm>
            <a:off x="-1600415" y="4335476"/>
            <a:ext cx="65344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0" i="0" dirty="0">
                <a:solidFill>
                  <a:srgbClr val="00B050"/>
                </a:solidFill>
                <a:effectLst/>
                <a:latin typeface="HelveticaNeue"/>
              </a:rPr>
              <a:t>✓</a:t>
            </a:r>
            <a:endParaRPr lang="ar-SA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3285" y="391363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التقويم</a:t>
            </a:r>
            <a:endParaRPr lang="en-US" dirty="0"/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B5478148-9552-405F-8F7F-095378225F84}"/>
              </a:ext>
            </a:extLst>
          </p:cNvPr>
          <p:cNvSpPr txBox="1"/>
          <p:nvPr/>
        </p:nvSpPr>
        <p:spPr>
          <a:xfrm>
            <a:off x="2802905" y="3913634"/>
            <a:ext cx="135624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28425FA-9817-42B5-AD8D-99BFCCC5F37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96" y="1353011"/>
            <a:ext cx="8132709" cy="364392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B4C2FB8-BD84-483B-9E20-06365D4548E3}"/>
              </a:ext>
            </a:extLst>
          </p:cNvPr>
          <p:cNvSpPr txBox="1"/>
          <p:nvPr/>
        </p:nvSpPr>
        <p:spPr>
          <a:xfrm>
            <a:off x="6236255" y="1898821"/>
            <a:ext cx="40160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لماذا غضبت سارة من نورة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AE3E3AC0-9AAC-4568-97BB-D29E2FF8227B}"/>
              </a:ext>
            </a:extLst>
          </p:cNvPr>
          <p:cNvSpPr txBox="1"/>
          <p:nvPr/>
        </p:nvSpPr>
        <p:spPr>
          <a:xfrm>
            <a:off x="5487042" y="2636260"/>
            <a:ext cx="501402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dirty="0">
                <a:solidFill>
                  <a:srgbClr val="C00000"/>
                </a:solidFill>
              </a:rPr>
              <a:t>لماذا لم يخبر أنس بن مالك أمه بحاجة الرسول صلى الله عليه وسلم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7A665BDE-0CF8-446A-A506-C3BE0F0D7B4D}"/>
              </a:ext>
            </a:extLst>
          </p:cNvPr>
          <p:cNvSpPr txBox="1"/>
          <p:nvPr/>
        </p:nvSpPr>
        <p:spPr>
          <a:xfrm>
            <a:off x="6096000" y="3627362"/>
            <a:ext cx="40160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كيف أحسنت نورة التصرف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CE06FF36-068C-4006-9E50-00A668C75F88}"/>
              </a:ext>
            </a:extLst>
          </p:cNvPr>
          <p:cNvSpPr txBox="1"/>
          <p:nvPr/>
        </p:nvSpPr>
        <p:spPr>
          <a:xfrm>
            <a:off x="6153247" y="4304319"/>
            <a:ext cx="40160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كيف تكسب محبة الناس وثقتهم</a:t>
            </a:r>
          </a:p>
        </p:txBody>
      </p:sp>
    </p:spTree>
    <p:extLst>
      <p:ext uri="{BB962C8B-B14F-4D97-AF65-F5344CB8AC3E}">
        <p14:creationId xmlns:p14="http://schemas.microsoft.com/office/powerpoint/2010/main" val="162336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3285" y="391363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التقويم</a:t>
            </a:r>
            <a:endParaRPr lang="en-US" dirty="0"/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B5478148-9552-405F-8F7F-095378225F84}"/>
              </a:ext>
            </a:extLst>
          </p:cNvPr>
          <p:cNvSpPr txBox="1"/>
          <p:nvPr/>
        </p:nvSpPr>
        <p:spPr>
          <a:xfrm>
            <a:off x="2802905" y="3913634"/>
            <a:ext cx="135624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BC410BC-8735-40B8-9F06-DE95EEF8FC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47" y="1484679"/>
            <a:ext cx="7767899" cy="3411842"/>
          </a:xfrm>
          <a:prstGeom prst="rect">
            <a:avLst/>
          </a:prstGeom>
        </p:spPr>
      </p:pic>
      <p:sp>
        <p:nvSpPr>
          <p:cNvPr id="41" name="مربع نص 40">
            <a:extLst>
              <a:ext uri="{FF2B5EF4-FFF2-40B4-BE49-F238E27FC236}">
                <a16:creationId xmlns:a16="http://schemas.microsoft.com/office/drawing/2014/main" id="{21AAAAE3-FB74-41A5-A349-2A68398D0C2A}"/>
              </a:ext>
            </a:extLst>
          </p:cNvPr>
          <p:cNvSpPr txBox="1"/>
          <p:nvPr/>
        </p:nvSpPr>
        <p:spPr>
          <a:xfrm>
            <a:off x="1732059" y="2491066"/>
            <a:ext cx="40160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حفظ السر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39D06FA5-F285-4E6F-8035-CD5A86C09F54}"/>
              </a:ext>
            </a:extLst>
          </p:cNvPr>
          <p:cNvSpPr txBox="1"/>
          <p:nvPr/>
        </p:nvSpPr>
        <p:spPr>
          <a:xfrm>
            <a:off x="4981184" y="3656595"/>
            <a:ext cx="40160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الاهتمام والنصح</a:t>
            </a: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5691A9A5-F7A0-4B84-B845-4E2F08B0D5D6}"/>
              </a:ext>
            </a:extLst>
          </p:cNvPr>
          <p:cNvSpPr txBox="1"/>
          <p:nvPr/>
        </p:nvSpPr>
        <p:spPr>
          <a:xfrm>
            <a:off x="4990167" y="4221534"/>
            <a:ext cx="401607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err="1">
                <a:solidFill>
                  <a:srgbClr val="C00000"/>
                </a:solidFill>
              </a:rPr>
              <a:t>الإعتذار</a:t>
            </a:r>
            <a:r>
              <a:rPr lang="ar-SA" dirty="0">
                <a:solidFill>
                  <a:srgbClr val="C00000"/>
                </a:solidFill>
              </a:rPr>
              <a:t> عند الخطأ</a:t>
            </a:r>
          </a:p>
          <a:p>
            <a:endParaRPr lang="ar-S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42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41" grpId="0"/>
      <p:bldP spid="42" grpId="0"/>
      <p:bldP spid="43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361</Words>
  <Application>Microsoft Office PowerPoint</Application>
  <PresentationFormat>شاشة عريضة</PresentationFormat>
  <Paragraphs>141</Paragraphs>
  <Slides>13</Slides>
  <Notes>0</Notes>
  <HiddenSlides>0</HiddenSlides>
  <MMClips>2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4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Moni Majed</dc:creator>
  <cp:lastModifiedBy>حصة الزهراني</cp:lastModifiedBy>
  <cp:revision>96</cp:revision>
  <dcterms:created xsi:type="dcterms:W3CDTF">2020-10-15T08:21:10Z</dcterms:created>
  <dcterms:modified xsi:type="dcterms:W3CDTF">2021-01-15T23:06:53Z</dcterms:modified>
</cp:coreProperties>
</file>