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28" r:id="rId3"/>
    <p:sldId id="454" r:id="rId4"/>
    <p:sldId id="458" r:id="rId5"/>
    <p:sldId id="258" r:id="rId6"/>
    <p:sldId id="470" r:id="rId7"/>
    <p:sldId id="337" r:id="rId8"/>
    <p:sldId id="476" r:id="rId9"/>
    <p:sldId id="349" r:id="rId10"/>
    <p:sldId id="341" r:id="rId11"/>
    <p:sldId id="335" r:id="rId12"/>
    <p:sldId id="340" r:id="rId13"/>
    <p:sldId id="319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>
        <p:guide orient="horz" pos="2183"/>
        <p:guide pos="3863"/>
        <p:guide orient="horz"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11/06/1442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الحرائق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852020" y="-3175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58710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4742951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93682" y="879855"/>
              <a:ext cx="2555105" cy="285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النار نعمة من نعم الله علينا إلا أنها قد تتحول إلى نقمة إذا لم نحسن استخدامها , اكتبي أكبر عدد من فوائد النار مستدلة بآية قرآنية أو حديث شريف أو بيت من الشعر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540280" y="1270386"/>
            <a:ext cx="3362160" cy="4869872"/>
            <a:chOff x="1085403" y="-362161"/>
            <a:chExt cx="3332140" cy="544671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6" y="456329"/>
              <a:ext cx="3013635" cy="4435976"/>
            </a:xfrm>
            <a:custGeom>
              <a:avLst/>
              <a:gdLst>
                <a:gd name="connsiteX0" fmla="*/ 0 w 3013635"/>
                <a:gd name="connsiteY0" fmla="*/ 502283 h 4435976"/>
                <a:gd name="connsiteX1" fmla="*/ 502283 w 3013635"/>
                <a:gd name="connsiteY1" fmla="*/ 0 h 4435976"/>
                <a:gd name="connsiteX2" fmla="*/ 944278 w 3013635"/>
                <a:gd name="connsiteY2" fmla="*/ 0 h 4435976"/>
                <a:gd name="connsiteX3" fmla="*/ 1426455 w 3013635"/>
                <a:gd name="connsiteY3" fmla="*/ 0 h 4435976"/>
                <a:gd name="connsiteX4" fmla="*/ 1968903 w 3013635"/>
                <a:gd name="connsiteY4" fmla="*/ 0 h 4435976"/>
                <a:gd name="connsiteX5" fmla="*/ 2511352 w 3013635"/>
                <a:gd name="connsiteY5" fmla="*/ 0 h 4435976"/>
                <a:gd name="connsiteX6" fmla="*/ 3013635 w 3013635"/>
                <a:gd name="connsiteY6" fmla="*/ 502283 h 4435976"/>
                <a:gd name="connsiteX7" fmla="*/ 3013635 w 3013635"/>
                <a:gd name="connsiteY7" fmla="*/ 1039871 h 4435976"/>
                <a:gd name="connsiteX8" fmla="*/ 3013635 w 3013635"/>
                <a:gd name="connsiteY8" fmla="*/ 1543144 h 4435976"/>
                <a:gd name="connsiteX9" fmla="*/ 3013635 w 3013635"/>
                <a:gd name="connsiteY9" fmla="*/ 2183674 h 4435976"/>
                <a:gd name="connsiteX10" fmla="*/ 3013635 w 3013635"/>
                <a:gd name="connsiteY10" fmla="*/ 2652633 h 4435976"/>
                <a:gd name="connsiteX11" fmla="*/ 3013635 w 3013635"/>
                <a:gd name="connsiteY11" fmla="*/ 3258849 h 4435976"/>
                <a:gd name="connsiteX12" fmla="*/ 3013635 w 3013635"/>
                <a:gd name="connsiteY12" fmla="*/ 3933693 h 4435976"/>
                <a:gd name="connsiteX13" fmla="*/ 2511352 w 3013635"/>
                <a:gd name="connsiteY13" fmla="*/ 4435976 h 4435976"/>
                <a:gd name="connsiteX14" fmla="*/ 2009085 w 3013635"/>
                <a:gd name="connsiteY14" fmla="*/ 4435976 h 4435976"/>
                <a:gd name="connsiteX15" fmla="*/ 1486727 w 3013635"/>
                <a:gd name="connsiteY15" fmla="*/ 4435976 h 4435976"/>
                <a:gd name="connsiteX16" fmla="*/ 984460 w 3013635"/>
                <a:gd name="connsiteY16" fmla="*/ 4435976 h 4435976"/>
                <a:gd name="connsiteX17" fmla="*/ 502283 w 3013635"/>
                <a:gd name="connsiteY17" fmla="*/ 4435976 h 4435976"/>
                <a:gd name="connsiteX18" fmla="*/ 0 w 3013635"/>
                <a:gd name="connsiteY18" fmla="*/ 3933693 h 4435976"/>
                <a:gd name="connsiteX19" fmla="*/ 0 w 3013635"/>
                <a:gd name="connsiteY19" fmla="*/ 3361791 h 4435976"/>
                <a:gd name="connsiteX20" fmla="*/ 0 w 3013635"/>
                <a:gd name="connsiteY20" fmla="*/ 2721261 h 4435976"/>
                <a:gd name="connsiteX21" fmla="*/ 0 w 3013635"/>
                <a:gd name="connsiteY21" fmla="*/ 2149360 h 4435976"/>
                <a:gd name="connsiteX22" fmla="*/ 0 w 3013635"/>
                <a:gd name="connsiteY22" fmla="*/ 1577458 h 4435976"/>
                <a:gd name="connsiteX23" fmla="*/ 0 w 3013635"/>
                <a:gd name="connsiteY23" fmla="*/ 50228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13635" h="4435976" fill="none" extrusionOk="0">
                  <a:moveTo>
                    <a:pt x="0" y="502283"/>
                  </a:moveTo>
                  <a:cubicBezTo>
                    <a:pt x="-6627" y="205065"/>
                    <a:pt x="171289" y="36722"/>
                    <a:pt x="502283" y="0"/>
                  </a:cubicBezTo>
                  <a:cubicBezTo>
                    <a:pt x="625909" y="-12839"/>
                    <a:pt x="831469" y="16023"/>
                    <a:pt x="944278" y="0"/>
                  </a:cubicBezTo>
                  <a:cubicBezTo>
                    <a:pt x="1057087" y="-16023"/>
                    <a:pt x="1199225" y="16281"/>
                    <a:pt x="1426455" y="0"/>
                  </a:cubicBezTo>
                  <a:cubicBezTo>
                    <a:pt x="1653685" y="-16281"/>
                    <a:pt x="1819083" y="58111"/>
                    <a:pt x="1968903" y="0"/>
                  </a:cubicBezTo>
                  <a:cubicBezTo>
                    <a:pt x="2118723" y="-58111"/>
                    <a:pt x="2351004" y="53324"/>
                    <a:pt x="2511352" y="0"/>
                  </a:cubicBezTo>
                  <a:cubicBezTo>
                    <a:pt x="2850172" y="-50439"/>
                    <a:pt x="2992221" y="239708"/>
                    <a:pt x="3013635" y="502283"/>
                  </a:cubicBezTo>
                  <a:cubicBezTo>
                    <a:pt x="3042224" y="658673"/>
                    <a:pt x="2966266" y="871041"/>
                    <a:pt x="3013635" y="1039871"/>
                  </a:cubicBezTo>
                  <a:cubicBezTo>
                    <a:pt x="3061004" y="1208701"/>
                    <a:pt x="2995146" y="1304424"/>
                    <a:pt x="3013635" y="1543144"/>
                  </a:cubicBezTo>
                  <a:cubicBezTo>
                    <a:pt x="3032124" y="1781864"/>
                    <a:pt x="2951141" y="2017718"/>
                    <a:pt x="3013635" y="2183674"/>
                  </a:cubicBezTo>
                  <a:cubicBezTo>
                    <a:pt x="3076129" y="2349630"/>
                    <a:pt x="3009609" y="2483510"/>
                    <a:pt x="3013635" y="2652633"/>
                  </a:cubicBezTo>
                  <a:cubicBezTo>
                    <a:pt x="3017661" y="2821756"/>
                    <a:pt x="2977995" y="3074651"/>
                    <a:pt x="3013635" y="3258849"/>
                  </a:cubicBezTo>
                  <a:cubicBezTo>
                    <a:pt x="3049275" y="3443047"/>
                    <a:pt x="2989183" y="3724465"/>
                    <a:pt x="3013635" y="3933693"/>
                  </a:cubicBezTo>
                  <a:cubicBezTo>
                    <a:pt x="2999346" y="4208446"/>
                    <a:pt x="2835766" y="4425980"/>
                    <a:pt x="2511352" y="4435976"/>
                  </a:cubicBezTo>
                  <a:cubicBezTo>
                    <a:pt x="2288791" y="4474269"/>
                    <a:pt x="2151620" y="4405213"/>
                    <a:pt x="2009085" y="4435976"/>
                  </a:cubicBezTo>
                  <a:cubicBezTo>
                    <a:pt x="1866550" y="4466739"/>
                    <a:pt x="1622490" y="4380886"/>
                    <a:pt x="1486727" y="4435976"/>
                  </a:cubicBezTo>
                  <a:cubicBezTo>
                    <a:pt x="1350964" y="4491066"/>
                    <a:pt x="1154246" y="4389258"/>
                    <a:pt x="984460" y="4435976"/>
                  </a:cubicBezTo>
                  <a:cubicBezTo>
                    <a:pt x="814674" y="4482694"/>
                    <a:pt x="656118" y="4383882"/>
                    <a:pt x="502283" y="4435976"/>
                  </a:cubicBezTo>
                  <a:cubicBezTo>
                    <a:pt x="227942" y="4382353"/>
                    <a:pt x="67481" y="4192179"/>
                    <a:pt x="0" y="3933693"/>
                  </a:cubicBezTo>
                  <a:cubicBezTo>
                    <a:pt x="-31544" y="3797344"/>
                    <a:pt x="31553" y="3595198"/>
                    <a:pt x="0" y="3361791"/>
                  </a:cubicBezTo>
                  <a:cubicBezTo>
                    <a:pt x="-31553" y="3128384"/>
                    <a:pt x="67484" y="2920531"/>
                    <a:pt x="0" y="2721261"/>
                  </a:cubicBezTo>
                  <a:cubicBezTo>
                    <a:pt x="-67484" y="2521991"/>
                    <a:pt x="59596" y="2358817"/>
                    <a:pt x="0" y="2149360"/>
                  </a:cubicBezTo>
                  <a:cubicBezTo>
                    <a:pt x="-59596" y="1939903"/>
                    <a:pt x="47507" y="1751795"/>
                    <a:pt x="0" y="1577458"/>
                  </a:cubicBezTo>
                  <a:cubicBezTo>
                    <a:pt x="-47507" y="1403121"/>
                    <a:pt x="67017" y="996206"/>
                    <a:pt x="0" y="502283"/>
                  </a:cubicBezTo>
                  <a:close/>
                </a:path>
                <a:path w="3013635" h="4435976" stroke="0" extrusionOk="0">
                  <a:moveTo>
                    <a:pt x="0" y="502283"/>
                  </a:moveTo>
                  <a:cubicBezTo>
                    <a:pt x="24891" y="205841"/>
                    <a:pt x="274903" y="-49488"/>
                    <a:pt x="502283" y="0"/>
                  </a:cubicBezTo>
                  <a:cubicBezTo>
                    <a:pt x="757540" y="-39880"/>
                    <a:pt x="871820" y="11146"/>
                    <a:pt x="1044732" y="0"/>
                  </a:cubicBezTo>
                  <a:cubicBezTo>
                    <a:pt x="1217644" y="-11146"/>
                    <a:pt x="1356504" y="24912"/>
                    <a:pt x="1506818" y="0"/>
                  </a:cubicBezTo>
                  <a:cubicBezTo>
                    <a:pt x="1657132" y="-24912"/>
                    <a:pt x="1860316" y="46098"/>
                    <a:pt x="1988994" y="0"/>
                  </a:cubicBezTo>
                  <a:cubicBezTo>
                    <a:pt x="2117672" y="-46098"/>
                    <a:pt x="2276188" y="53710"/>
                    <a:pt x="2511352" y="0"/>
                  </a:cubicBezTo>
                  <a:cubicBezTo>
                    <a:pt x="2797533" y="60317"/>
                    <a:pt x="2993385" y="280355"/>
                    <a:pt x="3013635" y="502283"/>
                  </a:cubicBezTo>
                  <a:cubicBezTo>
                    <a:pt x="3079639" y="707164"/>
                    <a:pt x="3000713" y="964341"/>
                    <a:pt x="3013635" y="1142813"/>
                  </a:cubicBezTo>
                  <a:cubicBezTo>
                    <a:pt x="3026557" y="1321285"/>
                    <a:pt x="3009288" y="1466771"/>
                    <a:pt x="3013635" y="1714715"/>
                  </a:cubicBezTo>
                  <a:cubicBezTo>
                    <a:pt x="3017982" y="1962659"/>
                    <a:pt x="2946523" y="2140158"/>
                    <a:pt x="3013635" y="2286616"/>
                  </a:cubicBezTo>
                  <a:cubicBezTo>
                    <a:pt x="3080747" y="2433074"/>
                    <a:pt x="2964124" y="2556733"/>
                    <a:pt x="3013635" y="2755576"/>
                  </a:cubicBezTo>
                  <a:cubicBezTo>
                    <a:pt x="3063146" y="2954419"/>
                    <a:pt x="2971416" y="3048387"/>
                    <a:pt x="3013635" y="3327477"/>
                  </a:cubicBezTo>
                  <a:cubicBezTo>
                    <a:pt x="3055854" y="3606567"/>
                    <a:pt x="2971179" y="3702723"/>
                    <a:pt x="3013635" y="3933693"/>
                  </a:cubicBezTo>
                  <a:cubicBezTo>
                    <a:pt x="2987929" y="4174377"/>
                    <a:pt x="2768126" y="4469540"/>
                    <a:pt x="2511352" y="4435976"/>
                  </a:cubicBezTo>
                  <a:cubicBezTo>
                    <a:pt x="2344323" y="4472245"/>
                    <a:pt x="2209651" y="4396713"/>
                    <a:pt x="2049266" y="4435976"/>
                  </a:cubicBezTo>
                  <a:cubicBezTo>
                    <a:pt x="1888881" y="4475239"/>
                    <a:pt x="1729637" y="4418509"/>
                    <a:pt x="1526908" y="4435976"/>
                  </a:cubicBezTo>
                  <a:cubicBezTo>
                    <a:pt x="1324179" y="4453443"/>
                    <a:pt x="1258426" y="4388906"/>
                    <a:pt x="1084913" y="4435976"/>
                  </a:cubicBezTo>
                  <a:cubicBezTo>
                    <a:pt x="911401" y="4483046"/>
                    <a:pt x="728156" y="4366765"/>
                    <a:pt x="502283" y="4435976"/>
                  </a:cubicBezTo>
                  <a:cubicBezTo>
                    <a:pt x="247231" y="4433425"/>
                    <a:pt x="57849" y="4207319"/>
                    <a:pt x="0" y="3933693"/>
                  </a:cubicBezTo>
                  <a:cubicBezTo>
                    <a:pt x="-60326" y="3778416"/>
                    <a:pt x="24700" y="3590674"/>
                    <a:pt x="0" y="3293163"/>
                  </a:cubicBezTo>
                  <a:cubicBezTo>
                    <a:pt x="-24700" y="2995652"/>
                    <a:pt x="30370" y="2925007"/>
                    <a:pt x="0" y="2652633"/>
                  </a:cubicBezTo>
                  <a:cubicBezTo>
                    <a:pt x="-30370" y="2380259"/>
                    <a:pt x="31801" y="2325326"/>
                    <a:pt x="0" y="2183674"/>
                  </a:cubicBezTo>
                  <a:cubicBezTo>
                    <a:pt x="-31801" y="2042022"/>
                    <a:pt x="64408" y="1867148"/>
                    <a:pt x="0" y="1577458"/>
                  </a:cubicBezTo>
                  <a:cubicBezTo>
                    <a:pt x="-64408" y="1287768"/>
                    <a:pt x="16784" y="1029718"/>
                    <a:pt x="0" y="50228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085403" y="225018"/>
              <a:ext cx="3332140" cy="4859537"/>
            </a:xfrm>
            <a:custGeom>
              <a:avLst/>
              <a:gdLst>
                <a:gd name="connsiteX0" fmla="*/ 0 w 3332140"/>
                <a:gd name="connsiteY0" fmla="*/ 555368 h 4859537"/>
                <a:gd name="connsiteX1" fmla="*/ 555368 w 3332140"/>
                <a:gd name="connsiteY1" fmla="*/ 0 h 4859537"/>
                <a:gd name="connsiteX2" fmla="*/ 1155147 w 3332140"/>
                <a:gd name="connsiteY2" fmla="*/ 0 h 4859537"/>
                <a:gd name="connsiteX3" fmla="*/ 1666070 w 3332140"/>
                <a:gd name="connsiteY3" fmla="*/ 0 h 4859537"/>
                <a:gd name="connsiteX4" fmla="*/ 2199207 w 3332140"/>
                <a:gd name="connsiteY4" fmla="*/ 0 h 4859537"/>
                <a:gd name="connsiteX5" fmla="*/ 2776772 w 3332140"/>
                <a:gd name="connsiteY5" fmla="*/ 0 h 4859537"/>
                <a:gd name="connsiteX6" fmla="*/ 3332140 w 3332140"/>
                <a:gd name="connsiteY6" fmla="*/ 555368 h 4859537"/>
                <a:gd name="connsiteX7" fmla="*/ 3332140 w 3332140"/>
                <a:gd name="connsiteY7" fmla="*/ 1165887 h 4859537"/>
                <a:gd name="connsiteX8" fmla="*/ 3332140 w 3332140"/>
                <a:gd name="connsiteY8" fmla="*/ 1701430 h 4859537"/>
                <a:gd name="connsiteX9" fmla="*/ 3332140 w 3332140"/>
                <a:gd name="connsiteY9" fmla="*/ 2236973 h 4859537"/>
                <a:gd name="connsiteX10" fmla="*/ 3332140 w 3332140"/>
                <a:gd name="connsiteY10" fmla="*/ 2660052 h 4859537"/>
                <a:gd name="connsiteX11" fmla="*/ 3332140 w 3332140"/>
                <a:gd name="connsiteY11" fmla="*/ 3195595 h 4859537"/>
                <a:gd name="connsiteX12" fmla="*/ 3332140 w 3332140"/>
                <a:gd name="connsiteY12" fmla="*/ 3768626 h 4859537"/>
                <a:gd name="connsiteX13" fmla="*/ 3332140 w 3332140"/>
                <a:gd name="connsiteY13" fmla="*/ 4304169 h 4859537"/>
                <a:gd name="connsiteX14" fmla="*/ 2776772 w 3332140"/>
                <a:gd name="connsiteY14" fmla="*/ 4859537 h 4859537"/>
                <a:gd name="connsiteX15" fmla="*/ 2176993 w 3332140"/>
                <a:gd name="connsiteY15" fmla="*/ 4859537 h 4859537"/>
                <a:gd name="connsiteX16" fmla="*/ 1688284 w 3332140"/>
                <a:gd name="connsiteY16" fmla="*/ 4859537 h 4859537"/>
                <a:gd name="connsiteX17" fmla="*/ 1155147 w 3332140"/>
                <a:gd name="connsiteY17" fmla="*/ 4859537 h 4859537"/>
                <a:gd name="connsiteX18" fmla="*/ 555368 w 3332140"/>
                <a:gd name="connsiteY18" fmla="*/ 4859537 h 4859537"/>
                <a:gd name="connsiteX19" fmla="*/ 0 w 3332140"/>
                <a:gd name="connsiteY19" fmla="*/ 4304169 h 4859537"/>
                <a:gd name="connsiteX20" fmla="*/ 0 w 3332140"/>
                <a:gd name="connsiteY20" fmla="*/ 3881090 h 4859537"/>
                <a:gd name="connsiteX21" fmla="*/ 0 w 3332140"/>
                <a:gd name="connsiteY21" fmla="*/ 3458011 h 4859537"/>
                <a:gd name="connsiteX22" fmla="*/ 0 w 3332140"/>
                <a:gd name="connsiteY22" fmla="*/ 2884980 h 4859537"/>
                <a:gd name="connsiteX23" fmla="*/ 0 w 3332140"/>
                <a:gd name="connsiteY23" fmla="*/ 2274461 h 4859537"/>
                <a:gd name="connsiteX24" fmla="*/ 0 w 3332140"/>
                <a:gd name="connsiteY24" fmla="*/ 1851382 h 4859537"/>
                <a:gd name="connsiteX25" fmla="*/ 0 w 3332140"/>
                <a:gd name="connsiteY25" fmla="*/ 1240863 h 4859537"/>
                <a:gd name="connsiteX26" fmla="*/ 0 w 3332140"/>
                <a:gd name="connsiteY26" fmla="*/ 555368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32140" h="4859537" extrusionOk="0">
                  <a:moveTo>
                    <a:pt x="0" y="555368"/>
                  </a:moveTo>
                  <a:cubicBezTo>
                    <a:pt x="67554" y="196976"/>
                    <a:pt x="300837" y="-51633"/>
                    <a:pt x="555368" y="0"/>
                  </a:cubicBezTo>
                  <a:cubicBezTo>
                    <a:pt x="820153" y="-20201"/>
                    <a:pt x="933202" y="2251"/>
                    <a:pt x="1155147" y="0"/>
                  </a:cubicBezTo>
                  <a:cubicBezTo>
                    <a:pt x="1377092" y="-2251"/>
                    <a:pt x="1498628" y="25877"/>
                    <a:pt x="1666070" y="0"/>
                  </a:cubicBezTo>
                  <a:cubicBezTo>
                    <a:pt x="1833512" y="-25877"/>
                    <a:pt x="1977045" y="6635"/>
                    <a:pt x="2199207" y="0"/>
                  </a:cubicBezTo>
                  <a:cubicBezTo>
                    <a:pt x="2421369" y="-6635"/>
                    <a:pt x="2593961" y="16802"/>
                    <a:pt x="2776772" y="0"/>
                  </a:cubicBezTo>
                  <a:cubicBezTo>
                    <a:pt x="3095459" y="82220"/>
                    <a:pt x="3324575" y="269370"/>
                    <a:pt x="3332140" y="555368"/>
                  </a:cubicBezTo>
                  <a:cubicBezTo>
                    <a:pt x="3361932" y="699284"/>
                    <a:pt x="3327909" y="972452"/>
                    <a:pt x="3332140" y="1165887"/>
                  </a:cubicBezTo>
                  <a:cubicBezTo>
                    <a:pt x="3336371" y="1359322"/>
                    <a:pt x="3290692" y="1565263"/>
                    <a:pt x="3332140" y="1701430"/>
                  </a:cubicBezTo>
                  <a:cubicBezTo>
                    <a:pt x="3373588" y="1837597"/>
                    <a:pt x="3305764" y="2015997"/>
                    <a:pt x="3332140" y="2236973"/>
                  </a:cubicBezTo>
                  <a:cubicBezTo>
                    <a:pt x="3358516" y="2457949"/>
                    <a:pt x="3316588" y="2497268"/>
                    <a:pt x="3332140" y="2660052"/>
                  </a:cubicBezTo>
                  <a:cubicBezTo>
                    <a:pt x="3347692" y="2822836"/>
                    <a:pt x="3276947" y="3005536"/>
                    <a:pt x="3332140" y="3195595"/>
                  </a:cubicBezTo>
                  <a:cubicBezTo>
                    <a:pt x="3387333" y="3385654"/>
                    <a:pt x="3269084" y="3499800"/>
                    <a:pt x="3332140" y="3768626"/>
                  </a:cubicBezTo>
                  <a:cubicBezTo>
                    <a:pt x="3395196" y="4037452"/>
                    <a:pt x="3279932" y="4176698"/>
                    <a:pt x="3332140" y="4304169"/>
                  </a:cubicBezTo>
                  <a:cubicBezTo>
                    <a:pt x="3269361" y="4631422"/>
                    <a:pt x="3154663" y="4910901"/>
                    <a:pt x="2776772" y="4859537"/>
                  </a:cubicBezTo>
                  <a:cubicBezTo>
                    <a:pt x="2588660" y="4909145"/>
                    <a:pt x="2396931" y="4789063"/>
                    <a:pt x="2176993" y="4859537"/>
                  </a:cubicBezTo>
                  <a:cubicBezTo>
                    <a:pt x="1957055" y="4930011"/>
                    <a:pt x="1792017" y="4844355"/>
                    <a:pt x="1688284" y="4859537"/>
                  </a:cubicBezTo>
                  <a:cubicBezTo>
                    <a:pt x="1584551" y="4874719"/>
                    <a:pt x="1360590" y="4819879"/>
                    <a:pt x="1155147" y="4859537"/>
                  </a:cubicBezTo>
                  <a:cubicBezTo>
                    <a:pt x="949704" y="4899195"/>
                    <a:pt x="836125" y="4800578"/>
                    <a:pt x="555368" y="4859537"/>
                  </a:cubicBezTo>
                  <a:cubicBezTo>
                    <a:pt x="210391" y="4909682"/>
                    <a:pt x="-66344" y="4632850"/>
                    <a:pt x="0" y="4304169"/>
                  </a:cubicBezTo>
                  <a:cubicBezTo>
                    <a:pt x="-22688" y="4110712"/>
                    <a:pt x="23914" y="4040776"/>
                    <a:pt x="0" y="3881090"/>
                  </a:cubicBezTo>
                  <a:cubicBezTo>
                    <a:pt x="-23914" y="3721404"/>
                    <a:pt x="4040" y="3663109"/>
                    <a:pt x="0" y="3458011"/>
                  </a:cubicBezTo>
                  <a:cubicBezTo>
                    <a:pt x="-4040" y="3252913"/>
                    <a:pt x="57799" y="3120540"/>
                    <a:pt x="0" y="2884980"/>
                  </a:cubicBezTo>
                  <a:cubicBezTo>
                    <a:pt x="-57799" y="2649420"/>
                    <a:pt x="17536" y="2451942"/>
                    <a:pt x="0" y="2274461"/>
                  </a:cubicBezTo>
                  <a:cubicBezTo>
                    <a:pt x="-17536" y="2096980"/>
                    <a:pt x="22849" y="1957743"/>
                    <a:pt x="0" y="1851382"/>
                  </a:cubicBezTo>
                  <a:cubicBezTo>
                    <a:pt x="-22849" y="1745021"/>
                    <a:pt x="20657" y="1489832"/>
                    <a:pt x="0" y="1240863"/>
                  </a:cubicBezTo>
                  <a:cubicBezTo>
                    <a:pt x="-20657" y="991894"/>
                    <a:pt x="50706" y="734517"/>
                    <a:pt x="0" y="55536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62">
              <a:extLst>
                <a:ext uri="{FF2B5EF4-FFF2-40B4-BE49-F238E27FC236}">
                  <a16:creationId xmlns:a16="http://schemas.microsoft.com/office/drawing/2014/main" id="{BF8BC1D1-2EEE-488C-ADA2-761F4F7EFC47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173900" y="609480"/>
              <a:ext cx="3117971" cy="258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التدفئة- الطهي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( قالوا حرِّقوه وَ انْصُرُوا آلهتكم إِن كنْتُم فاعلين * قلْنا يا نار كوني برداً وَ سَلاماً عَلَى إِبراهيم)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43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4001922-DC56-43A5-AE29-1501090C1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BA6794C-434A-4AE1-9C43-CD0726AC3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73BEDF5-E613-47B1-A1DE-00405EB83841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EB3AA6C-F2A3-4098-899E-C45A0565047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C41E16BC-230A-4CC4-A647-D1830BC23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ب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4742951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66147" y="1496180"/>
              <a:ext cx="2582640" cy="1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اكتبي في ثلاثة أسطر عن الدور الإيجابي للدفاع المدني في التعامل مع حالات الحريق 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130209" y="1534385"/>
            <a:ext cx="3772230" cy="4605873"/>
            <a:chOff x="1445661" y="-66891"/>
            <a:chExt cx="2971881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445661" y="275761"/>
              <a:ext cx="2798590" cy="4616543"/>
            </a:xfrm>
            <a:custGeom>
              <a:avLst/>
              <a:gdLst>
                <a:gd name="connsiteX0" fmla="*/ 0 w 2798590"/>
                <a:gd name="connsiteY0" fmla="*/ 466441 h 4616543"/>
                <a:gd name="connsiteX1" fmla="*/ 466441 w 2798590"/>
                <a:gd name="connsiteY1" fmla="*/ 0 h 4616543"/>
                <a:gd name="connsiteX2" fmla="*/ 932868 w 2798590"/>
                <a:gd name="connsiteY2" fmla="*/ 0 h 4616543"/>
                <a:gd name="connsiteX3" fmla="*/ 1361981 w 2798590"/>
                <a:gd name="connsiteY3" fmla="*/ 0 h 4616543"/>
                <a:gd name="connsiteX4" fmla="*/ 1772437 w 2798590"/>
                <a:gd name="connsiteY4" fmla="*/ 0 h 4616543"/>
                <a:gd name="connsiteX5" fmla="*/ 2332149 w 2798590"/>
                <a:gd name="connsiteY5" fmla="*/ 0 h 4616543"/>
                <a:gd name="connsiteX6" fmla="*/ 2798590 w 2798590"/>
                <a:gd name="connsiteY6" fmla="*/ 466441 h 4616543"/>
                <a:gd name="connsiteX7" fmla="*/ 2798590 w 2798590"/>
                <a:gd name="connsiteY7" fmla="*/ 992678 h 4616543"/>
                <a:gd name="connsiteX8" fmla="*/ 2798590 w 2798590"/>
                <a:gd name="connsiteY8" fmla="*/ 1555752 h 4616543"/>
                <a:gd name="connsiteX9" fmla="*/ 2798590 w 2798590"/>
                <a:gd name="connsiteY9" fmla="*/ 2045153 h 4616543"/>
                <a:gd name="connsiteX10" fmla="*/ 2798590 w 2798590"/>
                <a:gd name="connsiteY10" fmla="*/ 2497717 h 4616543"/>
                <a:gd name="connsiteX11" fmla="*/ 2798590 w 2798590"/>
                <a:gd name="connsiteY11" fmla="*/ 3023954 h 4616543"/>
                <a:gd name="connsiteX12" fmla="*/ 2798590 w 2798590"/>
                <a:gd name="connsiteY12" fmla="*/ 3550191 h 4616543"/>
                <a:gd name="connsiteX13" fmla="*/ 2798590 w 2798590"/>
                <a:gd name="connsiteY13" fmla="*/ 4150102 h 4616543"/>
                <a:gd name="connsiteX14" fmla="*/ 2332149 w 2798590"/>
                <a:gd name="connsiteY14" fmla="*/ 4616543 h 4616543"/>
                <a:gd name="connsiteX15" fmla="*/ 1865722 w 2798590"/>
                <a:gd name="connsiteY15" fmla="*/ 4616543 h 4616543"/>
                <a:gd name="connsiteX16" fmla="*/ 1455266 w 2798590"/>
                <a:gd name="connsiteY16" fmla="*/ 4616543 h 4616543"/>
                <a:gd name="connsiteX17" fmla="*/ 951525 w 2798590"/>
                <a:gd name="connsiteY17" fmla="*/ 4616543 h 4616543"/>
                <a:gd name="connsiteX18" fmla="*/ 466441 w 2798590"/>
                <a:gd name="connsiteY18" fmla="*/ 4616543 h 4616543"/>
                <a:gd name="connsiteX19" fmla="*/ 0 w 2798590"/>
                <a:gd name="connsiteY19" fmla="*/ 4150102 h 4616543"/>
                <a:gd name="connsiteX20" fmla="*/ 0 w 2798590"/>
                <a:gd name="connsiteY20" fmla="*/ 3697538 h 4616543"/>
                <a:gd name="connsiteX21" fmla="*/ 0 w 2798590"/>
                <a:gd name="connsiteY21" fmla="*/ 3208137 h 4616543"/>
                <a:gd name="connsiteX22" fmla="*/ 0 w 2798590"/>
                <a:gd name="connsiteY22" fmla="*/ 2718737 h 4616543"/>
                <a:gd name="connsiteX23" fmla="*/ 0 w 2798590"/>
                <a:gd name="connsiteY23" fmla="*/ 2118826 h 4616543"/>
                <a:gd name="connsiteX24" fmla="*/ 0 w 2798590"/>
                <a:gd name="connsiteY24" fmla="*/ 1629425 h 4616543"/>
                <a:gd name="connsiteX25" fmla="*/ 0 w 2798590"/>
                <a:gd name="connsiteY25" fmla="*/ 1213698 h 4616543"/>
                <a:gd name="connsiteX26" fmla="*/ 0 w 2798590"/>
                <a:gd name="connsiteY26" fmla="*/ 466441 h 46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98590" h="4616543" fill="none" extrusionOk="0">
                  <a:moveTo>
                    <a:pt x="0" y="466441"/>
                  </a:moveTo>
                  <a:cubicBezTo>
                    <a:pt x="-64859" y="177739"/>
                    <a:pt x="178133" y="-24027"/>
                    <a:pt x="466441" y="0"/>
                  </a:cubicBezTo>
                  <a:cubicBezTo>
                    <a:pt x="627641" y="-28827"/>
                    <a:pt x="752145" y="21936"/>
                    <a:pt x="932868" y="0"/>
                  </a:cubicBezTo>
                  <a:cubicBezTo>
                    <a:pt x="1113591" y="-21936"/>
                    <a:pt x="1216280" y="43745"/>
                    <a:pt x="1361981" y="0"/>
                  </a:cubicBezTo>
                  <a:cubicBezTo>
                    <a:pt x="1507682" y="-43745"/>
                    <a:pt x="1589890" y="24682"/>
                    <a:pt x="1772437" y="0"/>
                  </a:cubicBezTo>
                  <a:cubicBezTo>
                    <a:pt x="1954984" y="-24682"/>
                    <a:pt x="2119629" y="34124"/>
                    <a:pt x="2332149" y="0"/>
                  </a:cubicBezTo>
                  <a:cubicBezTo>
                    <a:pt x="2600253" y="260"/>
                    <a:pt x="2808142" y="277257"/>
                    <a:pt x="2798590" y="466441"/>
                  </a:cubicBezTo>
                  <a:cubicBezTo>
                    <a:pt x="2835603" y="636071"/>
                    <a:pt x="2767186" y="877745"/>
                    <a:pt x="2798590" y="992678"/>
                  </a:cubicBezTo>
                  <a:cubicBezTo>
                    <a:pt x="2829994" y="1107611"/>
                    <a:pt x="2751920" y="1299688"/>
                    <a:pt x="2798590" y="1555752"/>
                  </a:cubicBezTo>
                  <a:cubicBezTo>
                    <a:pt x="2845260" y="1811816"/>
                    <a:pt x="2771021" y="1807633"/>
                    <a:pt x="2798590" y="2045153"/>
                  </a:cubicBezTo>
                  <a:cubicBezTo>
                    <a:pt x="2826159" y="2282673"/>
                    <a:pt x="2777223" y="2295287"/>
                    <a:pt x="2798590" y="2497717"/>
                  </a:cubicBezTo>
                  <a:cubicBezTo>
                    <a:pt x="2819957" y="2700147"/>
                    <a:pt x="2750424" y="2790245"/>
                    <a:pt x="2798590" y="3023954"/>
                  </a:cubicBezTo>
                  <a:cubicBezTo>
                    <a:pt x="2846756" y="3257663"/>
                    <a:pt x="2780479" y="3336916"/>
                    <a:pt x="2798590" y="3550191"/>
                  </a:cubicBezTo>
                  <a:cubicBezTo>
                    <a:pt x="2816701" y="3763466"/>
                    <a:pt x="2741430" y="3946985"/>
                    <a:pt x="2798590" y="4150102"/>
                  </a:cubicBezTo>
                  <a:cubicBezTo>
                    <a:pt x="2830169" y="4413888"/>
                    <a:pt x="2524155" y="4637298"/>
                    <a:pt x="2332149" y="4616543"/>
                  </a:cubicBezTo>
                  <a:cubicBezTo>
                    <a:pt x="2211085" y="4618649"/>
                    <a:pt x="2048301" y="4591960"/>
                    <a:pt x="1865722" y="4616543"/>
                  </a:cubicBezTo>
                  <a:cubicBezTo>
                    <a:pt x="1683143" y="4641126"/>
                    <a:pt x="1620933" y="4570255"/>
                    <a:pt x="1455266" y="4616543"/>
                  </a:cubicBezTo>
                  <a:cubicBezTo>
                    <a:pt x="1289599" y="4662831"/>
                    <a:pt x="1175998" y="4609805"/>
                    <a:pt x="951525" y="4616543"/>
                  </a:cubicBezTo>
                  <a:cubicBezTo>
                    <a:pt x="727052" y="4623281"/>
                    <a:pt x="677243" y="4582676"/>
                    <a:pt x="466441" y="4616543"/>
                  </a:cubicBezTo>
                  <a:cubicBezTo>
                    <a:pt x="195776" y="4601243"/>
                    <a:pt x="97" y="4443843"/>
                    <a:pt x="0" y="4150102"/>
                  </a:cubicBezTo>
                  <a:cubicBezTo>
                    <a:pt x="-48126" y="4058998"/>
                    <a:pt x="22381" y="3886649"/>
                    <a:pt x="0" y="3697538"/>
                  </a:cubicBezTo>
                  <a:cubicBezTo>
                    <a:pt x="-22381" y="3508427"/>
                    <a:pt x="45406" y="3445177"/>
                    <a:pt x="0" y="3208137"/>
                  </a:cubicBezTo>
                  <a:cubicBezTo>
                    <a:pt x="-45406" y="2971097"/>
                    <a:pt x="24167" y="2930192"/>
                    <a:pt x="0" y="2718737"/>
                  </a:cubicBezTo>
                  <a:cubicBezTo>
                    <a:pt x="-24167" y="2507282"/>
                    <a:pt x="45737" y="2402036"/>
                    <a:pt x="0" y="2118826"/>
                  </a:cubicBezTo>
                  <a:cubicBezTo>
                    <a:pt x="-45737" y="1835616"/>
                    <a:pt x="33796" y="1859216"/>
                    <a:pt x="0" y="1629425"/>
                  </a:cubicBezTo>
                  <a:cubicBezTo>
                    <a:pt x="-33796" y="1399634"/>
                    <a:pt x="10055" y="1393090"/>
                    <a:pt x="0" y="1213698"/>
                  </a:cubicBezTo>
                  <a:cubicBezTo>
                    <a:pt x="-10055" y="1034306"/>
                    <a:pt x="72451" y="762832"/>
                    <a:pt x="0" y="466441"/>
                  </a:cubicBezTo>
                  <a:close/>
                </a:path>
                <a:path w="2798590" h="4616543" stroke="0" extrusionOk="0">
                  <a:moveTo>
                    <a:pt x="0" y="466441"/>
                  </a:moveTo>
                  <a:cubicBezTo>
                    <a:pt x="54425" y="167204"/>
                    <a:pt x="234393" y="-25287"/>
                    <a:pt x="466441" y="0"/>
                  </a:cubicBezTo>
                  <a:cubicBezTo>
                    <a:pt x="664370" y="-36378"/>
                    <a:pt x="804219" y="29617"/>
                    <a:pt x="970182" y="0"/>
                  </a:cubicBezTo>
                  <a:cubicBezTo>
                    <a:pt x="1136145" y="-29617"/>
                    <a:pt x="1276513" y="32168"/>
                    <a:pt x="1399295" y="0"/>
                  </a:cubicBezTo>
                  <a:cubicBezTo>
                    <a:pt x="1522077" y="-32168"/>
                    <a:pt x="1754264" y="3398"/>
                    <a:pt x="1847065" y="0"/>
                  </a:cubicBezTo>
                  <a:cubicBezTo>
                    <a:pt x="1939866" y="-3398"/>
                    <a:pt x="2119525" y="34098"/>
                    <a:pt x="2332149" y="0"/>
                  </a:cubicBezTo>
                  <a:cubicBezTo>
                    <a:pt x="2596541" y="46612"/>
                    <a:pt x="2780790" y="257596"/>
                    <a:pt x="2798590" y="466441"/>
                  </a:cubicBezTo>
                  <a:cubicBezTo>
                    <a:pt x="2851072" y="620800"/>
                    <a:pt x="2736173" y="872366"/>
                    <a:pt x="2798590" y="1066352"/>
                  </a:cubicBezTo>
                  <a:cubicBezTo>
                    <a:pt x="2861007" y="1260338"/>
                    <a:pt x="2748446" y="1485892"/>
                    <a:pt x="2798590" y="1592589"/>
                  </a:cubicBezTo>
                  <a:cubicBezTo>
                    <a:pt x="2848734" y="1699286"/>
                    <a:pt x="2796019" y="1890781"/>
                    <a:pt x="2798590" y="2118826"/>
                  </a:cubicBezTo>
                  <a:cubicBezTo>
                    <a:pt x="2801161" y="2346871"/>
                    <a:pt x="2797255" y="2396651"/>
                    <a:pt x="2798590" y="2534554"/>
                  </a:cubicBezTo>
                  <a:cubicBezTo>
                    <a:pt x="2799925" y="2672457"/>
                    <a:pt x="2781002" y="2839881"/>
                    <a:pt x="2798590" y="3060791"/>
                  </a:cubicBezTo>
                  <a:cubicBezTo>
                    <a:pt x="2816178" y="3281701"/>
                    <a:pt x="2759248" y="3494596"/>
                    <a:pt x="2798590" y="3623865"/>
                  </a:cubicBezTo>
                  <a:cubicBezTo>
                    <a:pt x="2837932" y="3753134"/>
                    <a:pt x="2740235" y="3927853"/>
                    <a:pt x="2798590" y="4150102"/>
                  </a:cubicBezTo>
                  <a:cubicBezTo>
                    <a:pt x="2736966" y="4427864"/>
                    <a:pt x="2608006" y="4629714"/>
                    <a:pt x="2332149" y="4616543"/>
                  </a:cubicBezTo>
                  <a:cubicBezTo>
                    <a:pt x="2107765" y="4645410"/>
                    <a:pt x="2041348" y="4559311"/>
                    <a:pt x="1828408" y="4616543"/>
                  </a:cubicBezTo>
                  <a:cubicBezTo>
                    <a:pt x="1615468" y="4673775"/>
                    <a:pt x="1527568" y="4583942"/>
                    <a:pt x="1417952" y="4616543"/>
                  </a:cubicBezTo>
                  <a:cubicBezTo>
                    <a:pt x="1308336" y="4649144"/>
                    <a:pt x="1118065" y="4615105"/>
                    <a:pt x="970182" y="4616543"/>
                  </a:cubicBezTo>
                  <a:cubicBezTo>
                    <a:pt x="822299" y="4617981"/>
                    <a:pt x="617073" y="4568611"/>
                    <a:pt x="466441" y="4616543"/>
                  </a:cubicBezTo>
                  <a:cubicBezTo>
                    <a:pt x="187335" y="4644722"/>
                    <a:pt x="-51326" y="4424699"/>
                    <a:pt x="0" y="4150102"/>
                  </a:cubicBezTo>
                  <a:cubicBezTo>
                    <a:pt x="-42545" y="4040559"/>
                    <a:pt x="44750" y="3867231"/>
                    <a:pt x="0" y="3734375"/>
                  </a:cubicBezTo>
                  <a:cubicBezTo>
                    <a:pt x="-44750" y="3601519"/>
                    <a:pt x="40850" y="3471257"/>
                    <a:pt x="0" y="3318647"/>
                  </a:cubicBezTo>
                  <a:cubicBezTo>
                    <a:pt x="-40850" y="3166037"/>
                    <a:pt x="33294" y="2891304"/>
                    <a:pt x="0" y="2755573"/>
                  </a:cubicBezTo>
                  <a:cubicBezTo>
                    <a:pt x="-33294" y="2619842"/>
                    <a:pt x="69748" y="2294919"/>
                    <a:pt x="0" y="2155663"/>
                  </a:cubicBezTo>
                  <a:cubicBezTo>
                    <a:pt x="-69748" y="2016407"/>
                    <a:pt x="22700" y="1887837"/>
                    <a:pt x="0" y="1739935"/>
                  </a:cubicBezTo>
                  <a:cubicBezTo>
                    <a:pt x="-22700" y="1592033"/>
                    <a:pt x="15514" y="1268278"/>
                    <a:pt x="0" y="1140025"/>
                  </a:cubicBezTo>
                  <a:cubicBezTo>
                    <a:pt x="-15514" y="1011772"/>
                    <a:pt x="51190" y="688778"/>
                    <a:pt x="0" y="466441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445661" y="225018"/>
              <a:ext cx="2971881" cy="4859537"/>
            </a:xfrm>
            <a:custGeom>
              <a:avLst/>
              <a:gdLst>
                <a:gd name="connsiteX0" fmla="*/ 0 w 2971881"/>
                <a:gd name="connsiteY0" fmla="*/ 495323 h 4859537"/>
                <a:gd name="connsiteX1" fmla="*/ 495323 w 2971881"/>
                <a:gd name="connsiteY1" fmla="*/ 0 h 4859537"/>
                <a:gd name="connsiteX2" fmla="*/ 1030256 w 2971881"/>
                <a:gd name="connsiteY2" fmla="*/ 0 h 4859537"/>
                <a:gd name="connsiteX3" fmla="*/ 1485941 w 2971881"/>
                <a:gd name="connsiteY3" fmla="*/ 0 h 4859537"/>
                <a:gd name="connsiteX4" fmla="*/ 1961437 w 2971881"/>
                <a:gd name="connsiteY4" fmla="*/ 0 h 4859537"/>
                <a:gd name="connsiteX5" fmla="*/ 2476558 w 2971881"/>
                <a:gd name="connsiteY5" fmla="*/ 0 h 4859537"/>
                <a:gd name="connsiteX6" fmla="*/ 2971881 w 2971881"/>
                <a:gd name="connsiteY6" fmla="*/ 495323 h 4859537"/>
                <a:gd name="connsiteX7" fmla="*/ 2971881 w 2971881"/>
                <a:gd name="connsiteY7" fmla="*/ 1125400 h 4859537"/>
                <a:gd name="connsiteX8" fmla="*/ 2971881 w 2971881"/>
                <a:gd name="connsiteY8" fmla="*/ 1678098 h 4859537"/>
                <a:gd name="connsiteX9" fmla="*/ 2971881 w 2971881"/>
                <a:gd name="connsiteY9" fmla="*/ 2230797 h 4859537"/>
                <a:gd name="connsiteX10" fmla="*/ 2971881 w 2971881"/>
                <a:gd name="connsiteY10" fmla="*/ 2667429 h 4859537"/>
                <a:gd name="connsiteX11" fmla="*/ 2971881 w 2971881"/>
                <a:gd name="connsiteY11" fmla="*/ 3220128 h 4859537"/>
                <a:gd name="connsiteX12" fmla="*/ 2971881 w 2971881"/>
                <a:gd name="connsiteY12" fmla="*/ 3811515 h 4859537"/>
                <a:gd name="connsiteX13" fmla="*/ 2971881 w 2971881"/>
                <a:gd name="connsiteY13" fmla="*/ 4364214 h 4859537"/>
                <a:gd name="connsiteX14" fmla="*/ 2476558 w 2971881"/>
                <a:gd name="connsiteY14" fmla="*/ 4859537 h 4859537"/>
                <a:gd name="connsiteX15" fmla="*/ 1941625 w 2971881"/>
                <a:gd name="connsiteY15" fmla="*/ 4859537 h 4859537"/>
                <a:gd name="connsiteX16" fmla="*/ 1505753 w 2971881"/>
                <a:gd name="connsiteY16" fmla="*/ 4859537 h 4859537"/>
                <a:gd name="connsiteX17" fmla="*/ 1030256 w 2971881"/>
                <a:gd name="connsiteY17" fmla="*/ 4859537 h 4859537"/>
                <a:gd name="connsiteX18" fmla="*/ 495323 w 2971881"/>
                <a:gd name="connsiteY18" fmla="*/ 4859537 h 4859537"/>
                <a:gd name="connsiteX19" fmla="*/ 0 w 2971881"/>
                <a:gd name="connsiteY19" fmla="*/ 4364214 h 4859537"/>
                <a:gd name="connsiteX20" fmla="*/ 0 w 2971881"/>
                <a:gd name="connsiteY20" fmla="*/ 3927582 h 4859537"/>
                <a:gd name="connsiteX21" fmla="*/ 0 w 2971881"/>
                <a:gd name="connsiteY21" fmla="*/ 3490950 h 4859537"/>
                <a:gd name="connsiteX22" fmla="*/ 0 w 2971881"/>
                <a:gd name="connsiteY22" fmla="*/ 2899562 h 4859537"/>
                <a:gd name="connsiteX23" fmla="*/ 0 w 2971881"/>
                <a:gd name="connsiteY23" fmla="*/ 2269486 h 4859537"/>
                <a:gd name="connsiteX24" fmla="*/ 0 w 2971881"/>
                <a:gd name="connsiteY24" fmla="*/ 1832854 h 4859537"/>
                <a:gd name="connsiteX25" fmla="*/ 0 w 2971881"/>
                <a:gd name="connsiteY25" fmla="*/ 1202777 h 4859537"/>
                <a:gd name="connsiteX26" fmla="*/ 0 w 2971881"/>
                <a:gd name="connsiteY26" fmla="*/ 495323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71881" h="4859537" extrusionOk="0">
                  <a:moveTo>
                    <a:pt x="0" y="495323"/>
                  </a:moveTo>
                  <a:cubicBezTo>
                    <a:pt x="25133" y="202540"/>
                    <a:pt x="241386" y="-19412"/>
                    <a:pt x="495323" y="0"/>
                  </a:cubicBezTo>
                  <a:cubicBezTo>
                    <a:pt x="695290" y="-64139"/>
                    <a:pt x="822202" y="27010"/>
                    <a:pt x="1030256" y="0"/>
                  </a:cubicBezTo>
                  <a:cubicBezTo>
                    <a:pt x="1238310" y="-27010"/>
                    <a:pt x="1353213" y="48086"/>
                    <a:pt x="1485941" y="0"/>
                  </a:cubicBezTo>
                  <a:cubicBezTo>
                    <a:pt x="1618669" y="-48086"/>
                    <a:pt x="1798948" y="1947"/>
                    <a:pt x="1961437" y="0"/>
                  </a:cubicBezTo>
                  <a:cubicBezTo>
                    <a:pt x="2123926" y="-1947"/>
                    <a:pt x="2297649" y="47956"/>
                    <a:pt x="2476558" y="0"/>
                  </a:cubicBezTo>
                  <a:cubicBezTo>
                    <a:pt x="2755768" y="38831"/>
                    <a:pt x="2955796" y="265828"/>
                    <a:pt x="2971881" y="495323"/>
                  </a:cubicBezTo>
                  <a:cubicBezTo>
                    <a:pt x="3035835" y="692946"/>
                    <a:pt x="2948774" y="821025"/>
                    <a:pt x="2971881" y="1125400"/>
                  </a:cubicBezTo>
                  <a:cubicBezTo>
                    <a:pt x="2994988" y="1429775"/>
                    <a:pt x="2922339" y="1462321"/>
                    <a:pt x="2971881" y="1678098"/>
                  </a:cubicBezTo>
                  <a:cubicBezTo>
                    <a:pt x="3021423" y="1893875"/>
                    <a:pt x="2952327" y="1979289"/>
                    <a:pt x="2971881" y="2230797"/>
                  </a:cubicBezTo>
                  <a:cubicBezTo>
                    <a:pt x="2991435" y="2482305"/>
                    <a:pt x="2933219" y="2545947"/>
                    <a:pt x="2971881" y="2667429"/>
                  </a:cubicBezTo>
                  <a:cubicBezTo>
                    <a:pt x="3010543" y="2788911"/>
                    <a:pt x="2951749" y="3066455"/>
                    <a:pt x="2971881" y="3220128"/>
                  </a:cubicBezTo>
                  <a:cubicBezTo>
                    <a:pt x="2992013" y="3373801"/>
                    <a:pt x="2946759" y="3673307"/>
                    <a:pt x="2971881" y="3811515"/>
                  </a:cubicBezTo>
                  <a:cubicBezTo>
                    <a:pt x="2997003" y="3949723"/>
                    <a:pt x="2910312" y="4184080"/>
                    <a:pt x="2971881" y="4364214"/>
                  </a:cubicBezTo>
                  <a:cubicBezTo>
                    <a:pt x="2949427" y="4645117"/>
                    <a:pt x="2788129" y="4886970"/>
                    <a:pt x="2476558" y="4859537"/>
                  </a:cubicBezTo>
                  <a:cubicBezTo>
                    <a:pt x="2348343" y="4870848"/>
                    <a:pt x="2141508" y="4823074"/>
                    <a:pt x="1941625" y="4859537"/>
                  </a:cubicBezTo>
                  <a:cubicBezTo>
                    <a:pt x="1741742" y="4896000"/>
                    <a:pt x="1723674" y="4819309"/>
                    <a:pt x="1505753" y="4859537"/>
                  </a:cubicBezTo>
                  <a:cubicBezTo>
                    <a:pt x="1287832" y="4899765"/>
                    <a:pt x="1158298" y="4839850"/>
                    <a:pt x="1030256" y="4859537"/>
                  </a:cubicBezTo>
                  <a:cubicBezTo>
                    <a:pt x="902214" y="4879224"/>
                    <a:pt x="639961" y="4845680"/>
                    <a:pt x="495323" y="4859537"/>
                  </a:cubicBezTo>
                  <a:cubicBezTo>
                    <a:pt x="209635" y="4875435"/>
                    <a:pt x="-18396" y="4643862"/>
                    <a:pt x="0" y="4364214"/>
                  </a:cubicBezTo>
                  <a:cubicBezTo>
                    <a:pt x="-4726" y="4153408"/>
                    <a:pt x="3555" y="4067687"/>
                    <a:pt x="0" y="3927582"/>
                  </a:cubicBezTo>
                  <a:cubicBezTo>
                    <a:pt x="-3555" y="3787477"/>
                    <a:pt x="32100" y="3620157"/>
                    <a:pt x="0" y="3490950"/>
                  </a:cubicBezTo>
                  <a:cubicBezTo>
                    <a:pt x="-32100" y="3361743"/>
                    <a:pt x="37987" y="3055448"/>
                    <a:pt x="0" y="2899562"/>
                  </a:cubicBezTo>
                  <a:cubicBezTo>
                    <a:pt x="-37987" y="2743676"/>
                    <a:pt x="23657" y="2440822"/>
                    <a:pt x="0" y="2269486"/>
                  </a:cubicBezTo>
                  <a:cubicBezTo>
                    <a:pt x="-23657" y="2098150"/>
                    <a:pt x="985" y="1999707"/>
                    <a:pt x="0" y="1832854"/>
                  </a:cubicBezTo>
                  <a:cubicBezTo>
                    <a:pt x="-985" y="1666001"/>
                    <a:pt x="59187" y="1442984"/>
                    <a:pt x="0" y="1202777"/>
                  </a:cubicBezTo>
                  <a:cubicBezTo>
                    <a:pt x="-59187" y="962570"/>
                    <a:pt x="73094" y="789460"/>
                    <a:pt x="0" y="49532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2041352" y="506764"/>
              <a:ext cx="2202899" cy="388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يقوم بمجموعة من الإجراءات و الأعمال اللازمة لحماية السكان و الممتلكات العامة و الخاصة من أخطار الحريق و الكوارث و الحروب و الحوادث المختلفة  و إغاثة المنكوبين و تأمين سلامة المواصلات و الاتصالات و سير العمل في المرافق العامة و حماية مصادر الثروة الوطنية في زمن السلم و حالات الحرب و الطوارئ 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2128873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6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8" y="2017478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289234" y="457197"/>
            <a:ext cx="3405269" cy="1222155"/>
            <a:chOff x="1437353" y="652951"/>
            <a:chExt cx="3405269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3" y="652951"/>
              <a:ext cx="340526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60027" y="1180013"/>
              <a:ext cx="282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الحرائق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2116393"/>
            <a:ext cx="619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تعتبر الحرائق من أكثر الحوادث خطورةً و تأثيراً على صحة الإنسان و سلامته , لأنها تحدث إصابات و مضاعفات قد تودي بحياته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الحرائق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0598" y="3804138"/>
              <a:ext cx="1169256" cy="151125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2193878" y="2624973"/>
            <a:ext cx="3160644" cy="6219859"/>
            <a:chOff x="7919946" y="-1165699"/>
            <a:chExt cx="4442325" cy="5627751"/>
          </a:xfrm>
        </p:grpSpPr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08775" y="1407551"/>
              <a:ext cx="3864672" cy="3004615"/>
            </a:xfrm>
            <a:prstGeom prst="rect">
              <a:avLst/>
            </a:prstGeom>
          </p:spPr>
        </p:pic>
        <p:sp>
          <p:nvSpPr>
            <p:cNvPr id="12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3982232"/>
              <a:ext cx="4203330" cy="41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2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4" grpId="0"/>
          <p:bldP spid="10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8934CCF-644C-4F3D-B2B2-0A9F61E98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487"/>
            <a:ext cx="12192000" cy="8615487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4A9B035-4367-461F-8DB4-974B9C8E609B}"/>
              </a:ext>
            </a:extLst>
          </p:cNvPr>
          <p:cNvSpPr/>
          <p:nvPr/>
        </p:nvSpPr>
        <p:spPr>
          <a:xfrm>
            <a:off x="2181736" y="118049"/>
            <a:ext cx="7211918" cy="4550490"/>
          </a:xfrm>
          <a:custGeom>
            <a:avLst/>
            <a:gdLst>
              <a:gd name="connsiteX0" fmla="*/ 3945440 w 7211918"/>
              <a:gd name="connsiteY0" fmla="*/ 0 h 4550490"/>
              <a:gd name="connsiteX1" fmla="*/ 5329342 w 7211918"/>
              <a:gd name="connsiteY1" fmla="*/ 550177 h 4550490"/>
              <a:gd name="connsiteX2" fmla="*/ 5408370 w 7211918"/>
              <a:gd name="connsiteY2" fmla="*/ 633633 h 4550490"/>
              <a:gd name="connsiteX3" fmla="*/ 5454892 w 7211918"/>
              <a:gd name="connsiteY3" fmla="*/ 635888 h 4550490"/>
              <a:gd name="connsiteX4" fmla="*/ 7211918 w 7211918"/>
              <a:gd name="connsiteY4" fmla="*/ 2504611 h 4550490"/>
              <a:gd name="connsiteX5" fmla="*/ 5254786 w 7211918"/>
              <a:gd name="connsiteY5" fmla="*/ 4383032 h 4550490"/>
              <a:gd name="connsiteX6" fmla="*/ 3870885 w 7211918"/>
              <a:gd name="connsiteY6" fmla="*/ 3832855 h 4550490"/>
              <a:gd name="connsiteX7" fmla="*/ 3791856 w 7211918"/>
              <a:gd name="connsiteY7" fmla="*/ 3749399 h 4550490"/>
              <a:gd name="connsiteX8" fmla="*/ 3745335 w 7211918"/>
              <a:gd name="connsiteY8" fmla="*/ 3747144 h 4550490"/>
              <a:gd name="connsiteX9" fmla="*/ 3579586 w 7211918"/>
              <a:gd name="connsiteY9" fmla="*/ 3722865 h 4550490"/>
              <a:gd name="connsiteX10" fmla="*/ 3467350 w 7211918"/>
              <a:gd name="connsiteY10" fmla="*/ 3866919 h 4550490"/>
              <a:gd name="connsiteX11" fmla="*/ 1957132 w 7211918"/>
              <a:gd name="connsiteY11" fmla="*/ 4550490 h 4550490"/>
              <a:gd name="connsiteX12" fmla="*/ 0 w 7211918"/>
              <a:gd name="connsiteY12" fmla="*/ 2672069 h 4550490"/>
              <a:gd name="connsiteX13" fmla="*/ 1957132 w 7211918"/>
              <a:gd name="connsiteY13" fmla="*/ 793648 h 4550490"/>
              <a:gd name="connsiteX14" fmla="*/ 2157238 w 7211918"/>
              <a:gd name="connsiteY14" fmla="*/ 803346 h 4550490"/>
              <a:gd name="connsiteX15" fmla="*/ 2322987 w 7211918"/>
              <a:gd name="connsiteY15" fmla="*/ 827625 h 4550490"/>
              <a:gd name="connsiteX16" fmla="*/ 2435222 w 7211918"/>
              <a:gd name="connsiteY16" fmla="*/ 683571 h 4550490"/>
              <a:gd name="connsiteX17" fmla="*/ 3945440 w 7211918"/>
              <a:gd name="connsiteY17" fmla="*/ 0 h 45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11918" h="4550490">
                <a:moveTo>
                  <a:pt x="3945440" y="0"/>
                </a:moveTo>
                <a:cubicBezTo>
                  <a:pt x="4485887" y="0"/>
                  <a:pt x="4975170" y="210250"/>
                  <a:pt x="5329342" y="550177"/>
                </a:cubicBezTo>
                <a:lnTo>
                  <a:pt x="5408370" y="633633"/>
                </a:lnTo>
                <a:lnTo>
                  <a:pt x="5454892" y="635888"/>
                </a:lnTo>
                <a:cubicBezTo>
                  <a:pt x="6441787" y="732082"/>
                  <a:pt x="7211918" y="1532027"/>
                  <a:pt x="7211918" y="2504611"/>
                </a:cubicBezTo>
                <a:cubicBezTo>
                  <a:pt x="7211918" y="3542034"/>
                  <a:pt x="6335680" y="4383032"/>
                  <a:pt x="5254786" y="4383032"/>
                </a:cubicBezTo>
                <a:cubicBezTo>
                  <a:pt x="4714339" y="4383032"/>
                  <a:pt x="4225056" y="4172783"/>
                  <a:pt x="3870885" y="3832855"/>
                </a:cubicBezTo>
                <a:lnTo>
                  <a:pt x="3791856" y="3749399"/>
                </a:lnTo>
                <a:lnTo>
                  <a:pt x="3745335" y="3747144"/>
                </a:lnTo>
                <a:lnTo>
                  <a:pt x="3579586" y="3722865"/>
                </a:lnTo>
                <a:lnTo>
                  <a:pt x="3467350" y="3866919"/>
                </a:lnTo>
                <a:cubicBezTo>
                  <a:pt x="3108384" y="4284393"/>
                  <a:pt x="2565135" y="4550490"/>
                  <a:pt x="1957132" y="4550490"/>
                </a:cubicBezTo>
                <a:cubicBezTo>
                  <a:pt x="876238" y="4550490"/>
                  <a:pt x="0" y="3709492"/>
                  <a:pt x="0" y="2672069"/>
                </a:cubicBezTo>
                <a:cubicBezTo>
                  <a:pt x="0" y="1634646"/>
                  <a:pt x="876238" y="793648"/>
                  <a:pt x="1957132" y="793648"/>
                </a:cubicBezTo>
                <a:cubicBezTo>
                  <a:pt x="2024688" y="793648"/>
                  <a:pt x="2091445" y="796933"/>
                  <a:pt x="2157238" y="803346"/>
                </a:cubicBezTo>
                <a:lnTo>
                  <a:pt x="2322987" y="827625"/>
                </a:lnTo>
                <a:lnTo>
                  <a:pt x="2435222" y="683571"/>
                </a:lnTo>
                <a:cubicBezTo>
                  <a:pt x="2794189" y="266097"/>
                  <a:pt x="3337437" y="0"/>
                  <a:pt x="3945440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52C549-C83F-4424-8009-11AAD2102274}"/>
              </a:ext>
            </a:extLst>
          </p:cNvPr>
          <p:cNvSpPr/>
          <p:nvPr/>
        </p:nvSpPr>
        <p:spPr>
          <a:xfrm flipH="1">
            <a:off x="8021956" y="1512464"/>
            <a:ext cx="1091491" cy="815801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46560F-4FA5-44B2-B759-322114DAFCDB}"/>
              </a:ext>
            </a:extLst>
          </p:cNvPr>
          <p:cNvSpPr/>
          <p:nvPr/>
        </p:nvSpPr>
        <p:spPr>
          <a:xfrm flipH="1">
            <a:off x="3031660" y="1124697"/>
            <a:ext cx="1145345" cy="856052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56FFFF-E2F1-40B9-A1B7-5ED9FC0F92F5}"/>
              </a:ext>
            </a:extLst>
          </p:cNvPr>
          <p:cNvSpPr/>
          <p:nvPr/>
        </p:nvSpPr>
        <p:spPr>
          <a:xfrm flipH="1">
            <a:off x="7813671" y="3701680"/>
            <a:ext cx="668857" cy="499916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A20A6F-E60D-438B-999C-78A825448A44}"/>
              </a:ext>
            </a:extLst>
          </p:cNvPr>
          <p:cNvGrpSpPr/>
          <p:nvPr/>
        </p:nvGrpSpPr>
        <p:grpSpPr>
          <a:xfrm>
            <a:off x="4432135" y="534572"/>
            <a:ext cx="3524067" cy="2546252"/>
            <a:chOff x="4432135" y="534572"/>
            <a:chExt cx="3524067" cy="254625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9AB9CD-839A-44E4-8046-6DC38B5C352F}"/>
                </a:ext>
              </a:extLst>
            </p:cNvPr>
            <p:cNvSpPr/>
            <p:nvPr/>
          </p:nvSpPr>
          <p:spPr>
            <a:xfrm>
              <a:off x="4443046" y="534572"/>
              <a:ext cx="3406726" cy="2546252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503AC6-6D62-4E65-9D00-914AC45AC514}"/>
                </a:ext>
              </a:extLst>
            </p:cNvPr>
            <p:cNvSpPr txBox="1"/>
            <p:nvPr/>
          </p:nvSpPr>
          <p:spPr>
            <a:xfrm>
              <a:off x="4493553" y="640003"/>
              <a:ext cx="7953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040B22-7C3F-4CD7-9574-3A202C482F99}"/>
                </a:ext>
              </a:extLst>
            </p:cNvPr>
            <p:cNvSpPr txBox="1"/>
            <p:nvPr/>
          </p:nvSpPr>
          <p:spPr>
            <a:xfrm>
              <a:off x="4443046" y="640003"/>
              <a:ext cx="3502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الحريق </a:t>
              </a:r>
              <a:endPara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167114-3B7E-4CAB-A96F-84D094C83F86}"/>
                </a:ext>
              </a:extLst>
            </p:cNvPr>
            <p:cNvSpPr txBox="1"/>
            <p:nvPr/>
          </p:nvSpPr>
          <p:spPr>
            <a:xfrm>
              <a:off x="4432135" y="1286986"/>
              <a:ext cx="3524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/>
                <a:t>تفاعل كيماوي من ثلاثة عناصر </a:t>
              </a:r>
            </a:p>
            <a:p>
              <a:r>
                <a:rPr lang="ar-SY" sz="2400" b="1" dirty="0"/>
                <a:t>و تعرف ( بمثلث الحرائق ) وهي:</a:t>
              </a:r>
              <a:endParaRPr lang="en-US" sz="24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5EAF5B-94F2-41A1-8A8C-98FA60442AA8}"/>
              </a:ext>
            </a:extLst>
          </p:cNvPr>
          <p:cNvGrpSpPr/>
          <p:nvPr/>
        </p:nvGrpSpPr>
        <p:grpSpPr>
          <a:xfrm>
            <a:off x="7001710" y="2500783"/>
            <a:ext cx="2111737" cy="1550839"/>
            <a:chOff x="7001710" y="2500783"/>
            <a:chExt cx="2111737" cy="15508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3EAB65-7568-4FA1-8BC4-11173751FEE1}"/>
                </a:ext>
              </a:extLst>
            </p:cNvPr>
            <p:cNvSpPr/>
            <p:nvPr/>
          </p:nvSpPr>
          <p:spPr>
            <a:xfrm>
              <a:off x="7118179" y="2560321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0C2120-BFAC-4A8F-B5D4-E4E9C1EF15C9}"/>
                </a:ext>
              </a:extLst>
            </p:cNvPr>
            <p:cNvSpPr txBox="1"/>
            <p:nvPr/>
          </p:nvSpPr>
          <p:spPr>
            <a:xfrm>
              <a:off x="7276435" y="2500783"/>
              <a:ext cx="668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8D3461-7216-4AFC-8CB9-0B155AC8B7F6}"/>
                </a:ext>
              </a:extLst>
            </p:cNvPr>
            <p:cNvSpPr txBox="1"/>
            <p:nvPr/>
          </p:nvSpPr>
          <p:spPr>
            <a:xfrm>
              <a:off x="7513616" y="2500783"/>
              <a:ext cx="158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الوقود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AE94B7-8643-42A1-84A4-C5EBFBB991CA}"/>
                </a:ext>
              </a:extLst>
            </p:cNvPr>
            <p:cNvSpPr txBox="1"/>
            <p:nvPr/>
          </p:nvSpPr>
          <p:spPr>
            <a:xfrm>
              <a:off x="7001710" y="2778350"/>
              <a:ext cx="2099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(مواد قابلة للاشتعال ) سواء صلبة أو غازية أو سائلة</a:t>
              </a:r>
              <a:endParaRPr lang="en-US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E26DA3-EC55-42E5-9BD6-ECB8C3538E90}"/>
              </a:ext>
            </a:extLst>
          </p:cNvPr>
          <p:cNvGrpSpPr/>
          <p:nvPr/>
        </p:nvGrpSpPr>
        <p:grpSpPr>
          <a:xfrm>
            <a:off x="2181737" y="2135946"/>
            <a:ext cx="2003202" cy="1491301"/>
            <a:chOff x="2181737" y="2135946"/>
            <a:chExt cx="2003202" cy="14913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1A679D-F41A-4794-83BE-83CC7ABF07C7}"/>
                </a:ext>
              </a:extLst>
            </p:cNvPr>
            <p:cNvSpPr/>
            <p:nvPr/>
          </p:nvSpPr>
          <p:spPr>
            <a:xfrm>
              <a:off x="2181737" y="2135946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D44C0-EBE1-4EC5-9DBD-215056A2C648}"/>
                </a:ext>
              </a:extLst>
            </p:cNvPr>
            <p:cNvSpPr txBox="1"/>
            <p:nvPr/>
          </p:nvSpPr>
          <p:spPr>
            <a:xfrm>
              <a:off x="2250678" y="2198284"/>
              <a:ext cx="668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89312F-6EB0-4544-A2E5-20718B6F4CC9}"/>
                </a:ext>
              </a:extLst>
            </p:cNvPr>
            <p:cNvSpPr txBox="1"/>
            <p:nvPr/>
          </p:nvSpPr>
          <p:spPr>
            <a:xfrm>
              <a:off x="2585107" y="2219375"/>
              <a:ext cx="1587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9FAF1E-FA7F-4771-A2C0-B1DB220ABB7E}"/>
                </a:ext>
              </a:extLst>
            </p:cNvPr>
            <p:cNvSpPr txBox="1"/>
            <p:nvPr/>
          </p:nvSpPr>
          <p:spPr>
            <a:xfrm>
              <a:off x="2619365" y="2487315"/>
              <a:ext cx="1565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الأكسجين</a:t>
              </a:r>
              <a:endParaRPr lang="en-US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454537-1470-4DFF-B2B2-7B807833C32C}"/>
              </a:ext>
            </a:extLst>
          </p:cNvPr>
          <p:cNvGrpSpPr/>
          <p:nvPr/>
        </p:nvGrpSpPr>
        <p:grpSpPr>
          <a:xfrm>
            <a:off x="2709352" y="3256591"/>
            <a:ext cx="2093593" cy="1537103"/>
            <a:chOff x="2709352" y="3256591"/>
            <a:chExt cx="2093593" cy="153710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5642EF-662E-45DF-B5C4-506970FD4D14}"/>
                </a:ext>
              </a:extLst>
            </p:cNvPr>
            <p:cNvSpPr/>
            <p:nvPr/>
          </p:nvSpPr>
          <p:spPr>
            <a:xfrm flipH="1">
              <a:off x="2807677" y="3302393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A48528-7734-4CF1-A9F5-B7BA09209B74}"/>
                </a:ext>
              </a:extLst>
            </p:cNvPr>
            <p:cNvSpPr txBox="1"/>
            <p:nvPr/>
          </p:nvSpPr>
          <p:spPr>
            <a:xfrm>
              <a:off x="2814637" y="3256591"/>
              <a:ext cx="668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011042-AEAB-4618-972D-2DAEC88A1DEA}"/>
                </a:ext>
              </a:extLst>
            </p:cNvPr>
            <p:cNvSpPr txBox="1"/>
            <p:nvPr/>
          </p:nvSpPr>
          <p:spPr>
            <a:xfrm>
              <a:off x="3215725" y="3358846"/>
              <a:ext cx="1587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26DB9E-3C8A-4767-82D0-FB81A3A4FC08}"/>
                </a:ext>
              </a:extLst>
            </p:cNvPr>
            <p:cNvSpPr txBox="1"/>
            <p:nvPr/>
          </p:nvSpPr>
          <p:spPr>
            <a:xfrm>
              <a:off x="2709352" y="3626786"/>
              <a:ext cx="2035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الحرارة الكافية لإشعال المادة القابلة  للإشتعال</a:t>
              </a:r>
              <a:endParaRPr lang="en-US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20C1BE-485D-49E0-B186-224F90B01BBE}"/>
              </a:ext>
            </a:extLst>
          </p:cNvPr>
          <p:cNvGrpSpPr/>
          <p:nvPr/>
        </p:nvGrpSpPr>
        <p:grpSpPr>
          <a:xfrm>
            <a:off x="5162843" y="2560321"/>
            <a:ext cx="2790269" cy="4297680"/>
            <a:chOff x="5162843" y="2560321"/>
            <a:chExt cx="2790269" cy="429768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9A032334-2C10-4EAE-BD7C-30691D3FB900}"/>
                </a:ext>
              </a:extLst>
            </p:cNvPr>
            <p:cNvSpPr/>
            <p:nvPr/>
          </p:nvSpPr>
          <p:spPr>
            <a:xfrm>
              <a:off x="5162843" y="2560321"/>
              <a:ext cx="2154847" cy="4297680"/>
            </a:xfrm>
            <a:custGeom>
              <a:avLst/>
              <a:gdLst>
                <a:gd name="connsiteX0" fmla="*/ 264947 w 1589650"/>
                <a:gd name="connsiteY0" fmla="*/ 0 h 4058529"/>
                <a:gd name="connsiteX1" fmla="*/ 1324703 w 1589650"/>
                <a:gd name="connsiteY1" fmla="*/ 0 h 4058529"/>
                <a:gd name="connsiteX2" fmla="*/ 1589650 w 1589650"/>
                <a:gd name="connsiteY2" fmla="*/ 264947 h 4058529"/>
                <a:gd name="connsiteX3" fmla="*/ 1589650 w 1589650"/>
                <a:gd name="connsiteY3" fmla="*/ 4058529 h 4058529"/>
                <a:gd name="connsiteX4" fmla="*/ 1589650 w 1589650"/>
                <a:gd name="connsiteY4" fmla="*/ 4058529 h 4058529"/>
                <a:gd name="connsiteX5" fmla="*/ 0 w 1589650"/>
                <a:gd name="connsiteY5" fmla="*/ 4058529 h 4058529"/>
                <a:gd name="connsiteX6" fmla="*/ 0 w 1589650"/>
                <a:gd name="connsiteY6" fmla="*/ 4058529 h 4058529"/>
                <a:gd name="connsiteX7" fmla="*/ 0 w 1589650"/>
                <a:gd name="connsiteY7" fmla="*/ 264947 h 4058529"/>
                <a:gd name="connsiteX8" fmla="*/ 264947 w 1589650"/>
                <a:gd name="connsiteY8" fmla="*/ 0 h 4058529"/>
                <a:gd name="connsiteX0" fmla="*/ 381211 w 1705914"/>
                <a:gd name="connsiteY0" fmla="*/ 0 h 4058529"/>
                <a:gd name="connsiteX1" fmla="*/ 1440967 w 1705914"/>
                <a:gd name="connsiteY1" fmla="*/ 0 h 4058529"/>
                <a:gd name="connsiteX2" fmla="*/ 1705914 w 1705914"/>
                <a:gd name="connsiteY2" fmla="*/ 264947 h 4058529"/>
                <a:gd name="connsiteX3" fmla="*/ 1705914 w 1705914"/>
                <a:gd name="connsiteY3" fmla="*/ 4058529 h 4058529"/>
                <a:gd name="connsiteX4" fmla="*/ 1705914 w 1705914"/>
                <a:gd name="connsiteY4" fmla="*/ 4058529 h 4058529"/>
                <a:gd name="connsiteX5" fmla="*/ 116264 w 1705914"/>
                <a:gd name="connsiteY5" fmla="*/ 4058529 h 4058529"/>
                <a:gd name="connsiteX6" fmla="*/ 0 w 1705914"/>
                <a:gd name="connsiteY6" fmla="*/ 4058529 h 4058529"/>
                <a:gd name="connsiteX7" fmla="*/ 116264 w 1705914"/>
                <a:gd name="connsiteY7" fmla="*/ 264947 h 4058529"/>
                <a:gd name="connsiteX8" fmla="*/ 381211 w 1705914"/>
                <a:gd name="connsiteY8" fmla="*/ 0 h 4058529"/>
                <a:gd name="connsiteX0" fmla="*/ 462910 w 1787613"/>
                <a:gd name="connsiteY0" fmla="*/ 0 h 4058529"/>
                <a:gd name="connsiteX1" fmla="*/ 1522666 w 1787613"/>
                <a:gd name="connsiteY1" fmla="*/ 0 h 4058529"/>
                <a:gd name="connsiteX2" fmla="*/ 1787613 w 1787613"/>
                <a:gd name="connsiteY2" fmla="*/ 264947 h 4058529"/>
                <a:gd name="connsiteX3" fmla="*/ 1787613 w 1787613"/>
                <a:gd name="connsiteY3" fmla="*/ 4058529 h 4058529"/>
                <a:gd name="connsiteX4" fmla="*/ 1787613 w 1787613"/>
                <a:gd name="connsiteY4" fmla="*/ 4058529 h 4058529"/>
                <a:gd name="connsiteX5" fmla="*/ 197963 w 1787613"/>
                <a:gd name="connsiteY5" fmla="*/ 4058529 h 4058529"/>
                <a:gd name="connsiteX6" fmla="*/ 0 w 1787613"/>
                <a:gd name="connsiteY6" fmla="*/ 4058529 h 4058529"/>
                <a:gd name="connsiteX7" fmla="*/ 197963 w 1787613"/>
                <a:gd name="connsiteY7" fmla="*/ 264947 h 4058529"/>
                <a:gd name="connsiteX8" fmla="*/ 462910 w 1787613"/>
                <a:gd name="connsiteY8" fmla="*/ 0 h 4058529"/>
                <a:gd name="connsiteX0" fmla="*/ 462910 w 1919588"/>
                <a:gd name="connsiteY0" fmla="*/ 0 h 4058529"/>
                <a:gd name="connsiteX1" fmla="*/ 1522666 w 1919588"/>
                <a:gd name="connsiteY1" fmla="*/ 0 h 4058529"/>
                <a:gd name="connsiteX2" fmla="*/ 1787613 w 1919588"/>
                <a:gd name="connsiteY2" fmla="*/ 264947 h 4058529"/>
                <a:gd name="connsiteX3" fmla="*/ 1787613 w 1919588"/>
                <a:gd name="connsiteY3" fmla="*/ 4058529 h 4058529"/>
                <a:gd name="connsiteX4" fmla="*/ 1919588 w 1919588"/>
                <a:gd name="connsiteY4" fmla="*/ 4055387 h 4058529"/>
                <a:gd name="connsiteX5" fmla="*/ 197963 w 1919588"/>
                <a:gd name="connsiteY5" fmla="*/ 4058529 h 4058529"/>
                <a:gd name="connsiteX6" fmla="*/ 0 w 1919588"/>
                <a:gd name="connsiteY6" fmla="*/ 4058529 h 4058529"/>
                <a:gd name="connsiteX7" fmla="*/ 197963 w 1919588"/>
                <a:gd name="connsiteY7" fmla="*/ 264947 h 4058529"/>
                <a:gd name="connsiteX8" fmla="*/ 462910 w 1919588"/>
                <a:gd name="connsiteY8" fmla="*/ 0 h 4058529"/>
                <a:gd name="connsiteX0" fmla="*/ 462910 w 1787613"/>
                <a:gd name="connsiteY0" fmla="*/ 0 h 4058529"/>
                <a:gd name="connsiteX1" fmla="*/ 1522666 w 1787613"/>
                <a:gd name="connsiteY1" fmla="*/ 0 h 4058529"/>
                <a:gd name="connsiteX2" fmla="*/ 1787613 w 1787613"/>
                <a:gd name="connsiteY2" fmla="*/ 264947 h 4058529"/>
                <a:gd name="connsiteX3" fmla="*/ 1787613 w 1787613"/>
                <a:gd name="connsiteY3" fmla="*/ 4058529 h 4058529"/>
                <a:gd name="connsiteX4" fmla="*/ 197963 w 1787613"/>
                <a:gd name="connsiteY4" fmla="*/ 4058529 h 4058529"/>
                <a:gd name="connsiteX5" fmla="*/ 0 w 1787613"/>
                <a:gd name="connsiteY5" fmla="*/ 4058529 h 4058529"/>
                <a:gd name="connsiteX6" fmla="*/ 197963 w 1787613"/>
                <a:gd name="connsiteY6" fmla="*/ 264947 h 4058529"/>
                <a:gd name="connsiteX7" fmla="*/ 462910 w 1787613"/>
                <a:gd name="connsiteY7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197963 w 1951011"/>
                <a:gd name="connsiteY4" fmla="*/ 4058529 h 4058529"/>
                <a:gd name="connsiteX5" fmla="*/ 0 w 1951011"/>
                <a:gd name="connsiteY5" fmla="*/ 4058529 h 4058529"/>
                <a:gd name="connsiteX6" fmla="*/ 197963 w 1951011"/>
                <a:gd name="connsiteY6" fmla="*/ 264947 h 4058529"/>
                <a:gd name="connsiteX7" fmla="*/ 462910 w 1951011"/>
                <a:gd name="connsiteY7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702061 w 2190162"/>
                <a:gd name="connsiteY0" fmla="*/ 0 h 4058529"/>
                <a:gd name="connsiteX1" fmla="*/ 1761817 w 2190162"/>
                <a:gd name="connsiteY1" fmla="*/ 0 h 4058529"/>
                <a:gd name="connsiteX2" fmla="*/ 2026764 w 2190162"/>
                <a:gd name="connsiteY2" fmla="*/ 264947 h 4058529"/>
                <a:gd name="connsiteX3" fmla="*/ 2190162 w 2190162"/>
                <a:gd name="connsiteY3" fmla="*/ 4058529 h 4058529"/>
                <a:gd name="connsiteX4" fmla="*/ 0 w 2190162"/>
                <a:gd name="connsiteY4" fmla="*/ 4030394 h 4058529"/>
                <a:gd name="connsiteX5" fmla="*/ 437114 w 2190162"/>
                <a:gd name="connsiteY5" fmla="*/ 264947 h 4058529"/>
                <a:gd name="connsiteX6" fmla="*/ 702061 w 2190162"/>
                <a:gd name="connsiteY6" fmla="*/ 0 h 4058529"/>
                <a:gd name="connsiteX0" fmla="*/ 702061 w 2190162"/>
                <a:gd name="connsiteY0" fmla="*/ 0 h 4058529"/>
                <a:gd name="connsiteX1" fmla="*/ 1761817 w 2190162"/>
                <a:gd name="connsiteY1" fmla="*/ 0 h 4058529"/>
                <a:gd name="connsiteX2" fmla="*/ 2026764 w 2190162"/>
                <a:gd name="connsiteY2" fmla="*/ 264947 h 4058529"/>
                <a:gd name="connsiteX3" fmla="*/ 2190162 w 2190162"/>
                <a:gd name="connsiteY3" fmla="*/ 4058529 h 4058529"/>
                <a:gd name="connsiteX4" fmla="*/ 0 w 2190162"/>
                <a:gd name="connsiteY4" fmla="*/ 4030394 h 4058529"/>
                <a:gd name="connsiteX5" fmla="*/ 437114 w 2190162"/>
                <a:gd name="connsiteY5" fmla="*/ 264947 h 4058529"/>
                <a:gd name="connsiteX6" fmla="*/ 702061 w 2190162"/>
                <a:gd name="connsiteY6" fmla="*/ 0 h 4058529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70387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3381" h="4072597">
                  <a:moveTo>
                    <a:pt x="702061" y="0"/>
                  </a:moveTo>
                  <a:lnTo>
                    <a:pt x="1761817" y="0"/>
                  </a:lnTo>
                  <a:cubicBezTo>
                    <a:pt x="1908143" y="0"/>
                    <a:pt x="2026764" y="118621"/>
                    <a:pt x="2026764" y="264947"/>
                  </a:cubicBezTo>
                  <a:cubicBezTo>
                    <a:pt x="2081230" y="1529474"/>
                    <a:pt x="1826209" y="3933486"/>
                    <a:pt x="2443381" y="4072597"/>
                  </a:cubicBezTo>
                  <a:lnTo>
                    <a:pt x="0" y="4070387"/>
                  </a:lnTo>
                  <a:cubicBezTo>
                    <a:pt x="647113" y="3903140"/>
                    <a:pt x="437114" y="1529474"/>
                    <a:pt x="437114" y="264947"/>
                  </a:cubicBezTo>
                  <a:cubicBezTo>
                    <a:pt x="437114" y="118621"/>
                    <a:pt x="555735" y="0"/>
                    <a:pt x="702061" y="0"/>
                  </a:cubicBezTo>
                  <a:close/>
                </a:path>
              </a:pathLst>
            </a:cu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2FF0C424-E8BF-4930-BF3A-E1CE5A600038}"/>
                </a:ext>
              </a:extLst>
            </p:cNvPr>
            <p:cNvSpPr/>
            <p:nvPr/>
          </p:nvSpPr>
          <p:spPr>
            <a:xfrm rot="2898612">
              <a:off x="7055062" y="4099425"/>
              <a:ext cx="304800" cy="1491301"/>
            </a:xfrm>
            <a:prstGeom prst="triangle">
              <a:avLst/>
            </a:pr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F35217D-948D-4494-BE02-B92BC559DDD5}"/>
                </a:ext>
              </a:extLst>
            </p:cNvPr>
            <p:cNvSpPr/>
            <p:nvPr/>
          </p:nvSpPr>
          <p:spPr>
            <a:xfrm rot="19589931">
              <a:off x="5406668" y="3544965"/>
              <a:ext cx="247783" cy="813347"/>
            </a:xfrm>
            <a:prstGeom prst="triangle">
              <a:avLst/>
            </a:pr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54FD23-9E70-464F-9F45-E9EE4E79E67D}"/>
                </a:ext>
              </a:extLst>
            </p:cNvPr>
            <p:cNvSpPr txBox="1"/>
            <p:nvPr/>
          </p:nvSpPr>
          <p:spPr>
            <a:xfrm>
              <a:off x="5885550" y="3777177"/>
              <a:ext cx="800219" cy="28606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endPara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9320428" y="3636958"/>
            <a:ext cx="2352352" cy="4773137"/>
            <a:chOff x="7919946" y="-1165699"/>
            <a:chExt cx="4442325" cy="5705110"/>
          </a:xfrm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919946" y="-1165699"/>
              <a:ext cx="4442325" cy="5627751"/>
              <a:chOff x="2240672" y="-1927979"/>
              <a:chExt cx="7347265" cy="9307866"/>
            </a:xfrm>
          </p:grpSpPr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240672" y="2245140"/>
                <a:ext cx="7347265" cy="513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4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094436" y="1407551"/>
              <a:ext cx="4015210" cy="2725261"/>
            </a:xfrm>
            <a:prstGeom prst="rect">
              <a:avLst/>
            </a:prstGeom>
          </p:spPr>
        </p:pic>
        <p:sp>
          <p:nvSpPr>
            <p:cNvPr id="4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000374" y="4061178"/>
              <a:ext cx="4203331" cy="478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مثلث الحرائق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8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7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15" grpId="0" animBg="1"/>
          <p:bldP spid="16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7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15" grpId="0" animBg="1"/>
          <p:bldP spid="16" grpId="0" animBg="1"/>
          <p:bldP spid="1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250046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036904" y="0"/>
            <a:ext cx="4657600" cy="1222155"/>
            <a:chOff x="1437352" y="652952"/>
            <a:chExt cx="4657600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2"/>
              <a:ext cx="465760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74455" y="1295014"/>
              <a:ext cx="4206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مسببات الحرائق في المنزل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09322" y="1567591"/>
            <a:ext cx="605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توضح هذه الصور مسببات الحرائق في المنزل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الحرائق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52464" y="3993710"/>
              <a:ext cx="853216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21">
            <a:extLst>
              <a:ext uri="{FF2B5EF4-FFF2-40B4-BE49-F238E27FC236}">
                <a16:creationId xmlns:a16="http://schemas.microsoft.com/office/drawing/2014/main" id="{C4F0B4D0-EAC6-4A49-A73D-C4F26CBF3B01}"/>
              </a:ext>
            </a:extLst>
          </p:cNvPr>
          <p:cNvSpPr/>
          <p:nvPr/>
        </p:nvSpPr>
        <p:spPr>
          <a:xfrm rot="5400000">
            <a:off x="4367794" y="446018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2959271" y="246528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reeform: Shape 123">
            <a:extLst>
              <a:ext uri="{FF2B5EF4-FFF2-40B4-BE49-F238E27FC236}">
                <a16:creationId xmlns:a16="http://schemas.microsoft.com/office/drawing/2014/main" id="{30216820-4769-411F-A4B3-9F27A8D84A5E}"/>
              </a:ext>
            </a:extLst>
          </p:cNvPr>
          <p:cNvSpPr/>
          <p:nvPr/>
        </p:nvSpPr>
        <p:spPr>
          <a:xfrm rot="5400000">
            <a:off x="5691891" y="247767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3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4000018" y="252197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31">
            <a:extLst>
              <a:ext uri="{FF2B5EF4-FFF2-40B4-BE49-F238E27FC236}">
                <a16:creationId xmlns:a16="http://schemas.microsoft.com/office/drawing/2014/main" id="{33C34908-88EA-4435-BA8A-C0B169069BF5}"/>
              </a:ext>
            </a:extLst>
          </p:cNvPr>
          <p:cNvGrpSpPr/>
          <p:nvPr/>
        </p:nvGrpSpPr>
        <p:grpSpPr>
          <a:xfrm>
            <a:off x="6681698" y="253072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32">
              <a:extLst>
                <a:ext uri="{FF2B5EF4-FFF2-40B4-BE49-F238E27FC236}">
                  <a16:creationId xmlns:a16="http://schemas.microsoft.com/office/drawing/2014/main" id="{88FFEDBB-FF6F-4238-944D-D7E97E7CB9B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77F40057-B483-492E-BFB4-8E557CD453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35">
              <a:extLst>
                <a:ext uri="{FF2B5EF4-FFF2-40B4-BE49-F238E27FC236}">
                  <a16:creationId xmlns:a16="http://schemas.microsoft.com/office/drawing/2014/main" id="{CF0DE259-88C7-4D5A-9F7E-07B3DF97DF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36">
            <a:extLst>
              <a:ext uri="{FF2B5EF4-FFF2-40B4-BE49-F238E27FC236}">
                <a16:creationId xmlns:a16="http://schemas.microsoft.com/office/drawing/2014/main" id="{DE1A9D55-9E83-4698-815F-20E570624691}"/>
              </a:ext>
            </a:extLst>
          </p:cNvPr>
          <p:cNvGrpSpPr/>
          <p:nvPr/>
        </p:nvGrpSpPr>
        <p:grpSpPr>
          <a:xfrm>
            <a:off x="5414751" y="452770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37">
              <a:extLst>
                <a:ext uri="{FF2B5EF4-FFF2-40B4-BE49-F238E27FC236}">
                  <a16:creationId xmlns:a16="http://schemas.microsoft.com/office/drawing/2014/main" id="{146EB6C4-85AC-4562-8670-452A2DD4B2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C42B3581-6116-4F55-BA1C-9E1CFB3CBC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9">
              <a:extLst>
                <a:ext uri="{FF2B5EF4-FFF2-40B4-BE49-F238E27FC236}">
                  <a16:creationId xmlns:a16="http://schemas.microsoft.com/office/drawing/2014/main" id="{B36EDCD0-2296-48C2-8BED-8A058CCAD01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: Shape 120">
            <a:extLst>
              <a:ext uri="{FF2B5EF4-FFF2-40B4-BE49-F238E27FC236}">
                <a16:creationId xmlns:a16="http://schemas.microsoft.com/office/drawing/2014/main" id="{196DCC71-1055-4CB3-AEF6-B6B6C5DA2117}"/>
              </a:ext>
            </a:extLst>
          </p:cNvPr>
          <p:cNvSpPr/>
          <p:nvPr/>
        </p:nvSpPr>
        <p:spPr>
          <a:xfrm rot="5400000">
            <a:off x="6934695" y="446018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8438776" y="251943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6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9479522" y="257337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40">
            <a:extLst>
              <a:ext uri="{FF2B5EF4-FFF2-40B4-BE49-F238E27FC236}">
                <a16:creationId xmlns:a16="http://schemas.microsoft.com/office/drawing/2014/main" id="{98DDEF2A-A08C-4D50-A2B3-E6A49C3A8177}"/>
              </a:ext>
            </a:extLst>
          </p:cNvPr>
          <p:cNvGrpSpPr/>
          <p:nvPr/>
        </p:nvGrpSpPr>
        <p:grpSpPr>
          <a:xfrm>
            <a:off x="8029205" y="4427429"/>
            <a:ext cx="229544" cy="413960"/>
            <a:chOff x="3976914" y="1292776"/>
            <a:chExt cx="421209" cy="67507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2" name="Oval 41">
              <a:extLst>
                <a:ext uri="{FF2B5EF4-FFF2-40B4-BE49-F238E27FC236}">
                  <a16:creationId xmlns:a16="http://schemas.microsoft.com/office/drawing/2014/main" id="{90FB2A0D-A7C4-4236-9521-EEC65CC77A6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98614D6B-6D21-4633-B763-06DEDC10FD6B}"/>
                </a:ext>
              </a:extLst>
            </p:cNvPr>
            <p:cNvSpPr/>
            <p:nvPr/>
          </p:nvSpPr>
          <p:spPr>
            <a:xfrm rot="1060331">
              <a:off x="4130540" y="1292776"/>
              <a:ext cx="197639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43">
              <a:extLst>
                <a:ext uri="{FF2B5EF4-FFF2-40B4-BE49-F238E27FC236}">
                  <a16:creationId xmlns:a16="http://schemas.microsoft.com/office/drawing/2014/main" id="{6749242A-016F-430F-94A1-163BF4C4787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3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0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3699219" y="885354"/>
            <a:ext cx="7960665" cy="846138"/>
            <a:chOff x="1437352" y="1028970"/>
            <a:chExt cx="7960665" cy="8461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2" y="1028970"/>
              <a:ext cx="7604719" cy="84613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991389" y="1424304"/>
              <a:ext cx="7406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إبعاد المواد القابلة  للإحتراق , مثل : ( الفوط و المساكات  عن شعلة الموقد او الفرن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1105847" y="562189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7082599" y="2003963"/>
            <a:ext cx="4599564" cy="801688"/>
            <a:chOff x="1437355" y="2192030"/>
            <a:chExt cx="4599564" cy="80168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5" y="2192030"/>
              <a:ext cx="4279630" cy="80168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2100657" y="2552862"/>
              <a:ext cx="3936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التأكد من سلامة الغاز و إمداداته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105847" y="1680798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2268220" y="3143246"/>
            <a:ext cx="9466197" cy="800156"/>
            <a:chOff x="737599" y="3278591"/>
            <a:chExt cx="9466197" cy="80015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37599" y="3278591"/>
              <a:ext cx="9466196" cy="80015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366173" y="3601757"/>
              <a:ext cx="8837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اختيار المكان المناسب والآمن </a:t>
              </a:r>
              <a:r>
                <a:rPr lang="ar-SY" sz="20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لإسطوانة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الغاز و </a:t>
              </a:r>
              <a:r>
                <a:rPr lang="ar-SY" sz="20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يقضل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ان يكون بعيداً عن مواقع الطبخ وجيد التهوية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135223" y="2820081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901000" y="-133952"/>
            <a:ext cx="5895186" cy="971873"/>
            <a:chOff x="1437354" y="903234"/>
            <a:chExt cx="5895186" cy="97187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903234"/>
              <a:ext cx="5895186" cy="97187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970006" y="1341963"/>
              <a:ext cx="5362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كيف يمكن تفادي حدوث الحرائق في المنزل ؟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7641577" y="1880622"/>
              <a:ext cx="1807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887" y="3427391"/>
            <a:ext cx="1884145" cy="2337666"/>
            <a:chOff x="10078614" y="2778897"/>
            <a:chExt cx="1884145" cy="233766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614" y="2778897"/>
              <a:ext cx="1884145" cy="2337666"/>
              <a:chOff x="395817" y="4262071"/>
              <a:chExt cx="1884145" cy="233766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262071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401589" y="4660745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الحرائق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3239" y="3500831"/>
              <a:ext cx="1397227" cy="1506785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3723791" y="4023092"/>
            <a:ext cx="7960665" cy="846138"/>
            <a:chOff x="1437352" y="1028970"/>
            <a:chExt cx="7960665" cy="846138"/>
          </a:xfrm>
        </p:grpSpPr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2" y="1028970"/>
              <a:ext cx="7604719" cy="84613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991389" y="1424304"/>
              <a:ext cx="7406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فحص الأسلاك الكهربائية من حين لآخر بواسطة مختص و عدم تحميلها أكثر من طاقتها</a:t>
              </a:r>
            </a:p>
          </p:txBody>
        </p:sp>
      </p:grpSp>
      <p:sp>
        <p:nvSpPr>
          <p:cNvPr id="50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1130419" y="3699927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3549592" y="5141701"/>
            <a:ext cx="8157143" cy="807914"/>
            <a:chOff x="1437355" y="2192030"/>
            <a:chExt cx="8157143" cy="807914"/>
          </a:xfrm>
        </p:grpSpPr>
        <p:sp>
          <p:nvSpPr>
            <p:cNvPr id="5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5" y="2192030"/>
              <a:ext cx="4304202" cy="80168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2286295" y="2599834"/>
              <a:ext cx="7308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يفضل تركيب جهاز كاشف لتسرب الغاز</a:t>
              </a:r>
            </a:p>
          </p:txBody>
        </p:sp>
      </p:grpSp>
      <p:sp>
        <p:nvSpPr>
          <p:cNvPr id="5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105847" y="4869230"/>
            <a:ext cx="67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5741973" y="6125198"/>
            <a:ext cx="5744391" cy="800156"/>
            <a:chOff x="737600" y="3278591"/>
            <a:chExt cx="5744391" cy="800156"/>
          </a:xfrm>
        </p:grpSpPr>
        <p:sp>
          <p:nvSpPr>
            <p:cNvPr id="65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37600" y="3278591"/>
              <a:ext cx="5585365" cy="80015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525198" y="3647780"/>
              <a:ext cx="495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مراقبة الأطفال و إبعادهم عن جميع مصادر اللهب</a:t>
              </a:r>
            </a:p>
          </p:txBody>
        </p:sp>
      </p:grpSp>
      <p:sp>
        <p:nvSpPr>
          <p:cNvPr id="67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006741" y="5878945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/>
      <p:bldP spid="44" grpId="0"/>
      <p:bldP spid="49" grpId="0"/>
      <p:bldP spid="93" grpId="0" animBg="1"/>
      <p:bldP spid="50" grpId="0"/>
      <p:bldP spid="54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675247" y="4114444"/>
            <a:ext cx="5297715" cy="1872343"/>
            <a:chOff x="3447142" y="1248229"/>
            <a:chExt cx="5297715" cy="187234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4586513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4586513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5333998" y="1294915"/>
              <a:ext cx="3142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4- أجهزة منع تسرب الغاز</a:t>
              </a:r>
              <a:endParaRPr lang="en-US" sz="20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1736636"/>
              <a:ext cx="3405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أجهزة تركب عادة على اسطوانات الغاز كي تقوم بقفلها تلقائياً عند تسرب الغاز</a:t>
              </a:r>
              <a:endParaRPr lang="en-US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6212224" y="4114444"/>
            <a:ext cx="5297715" cy="1872343"/>
            <a:chOff x="3447142" y="1248229"/>
            <a:chExt cx="5297715" cy="18723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4586513" y="1494970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4586513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5333996" y="1248229"/>
              <a:ext cx="3271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5- طفايات الحريق </a:t>
              </a:r>
              <a:endParaRPr lang="en-US" sz="20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333998" y="1505943"/>
              <a:ext cx="3410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خط الدفاع الأول في مواجهة النيران و من المهم توفر الطفاية المناسبة في أماكن واضحة في المنزل </a:t>
              </a:r>
              <a:endParaRPr lang="en-US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3449713" y="2859314"/>
            <a:ext cx="5297715" cy="1872343"/>
            <a:chOff x="3447142" y="1248229"/>
            <a:chExt cx="5297715" cy="187234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8F237E-DAED-4EF3-BDC8-C729775B3010}"/>
                </a:ext>
              </a:extLst>
            </p:cNvPr>
            <p:cNvSpPr/>
            <p:nvPr/>
          </p:nvSpPr>
          <p:spPr>
            <a:xfrm>
              <a:off x="4586513" y="1494970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4586513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5344007" y="1336802"/>
              <a:ext cx="269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3- عوازل حرارية </a:t>
              </a:r>
              <a:endParaRPr lang="en-US" sz="2000" b="1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333998" y="1736636"/>
              <a:ext cx="3393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أجهزة بمثابة أمان للتمديدات الكهربائية حتى لا تتعرض للقطع أو الالتماس </a:t>
              </a:r>
              <a:endParaRPr lang="en-US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675247" y="1596572"/>
            <a:ext cx="5297715" cy="1872343"/>
            <a:chOff x="3447142" y="1248229"/>
            <a:chExt cx="5297715" cy="187234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4586513" y="1494970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4586513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5300892" y="1265228"/>
              <a:ext cx="2432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1- أجهزة كاشف الدخان </a:t>
              </a:r>
              <a:endParaRPr lang="en-US" sz="20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094736" y="1505852"/>
              <a:ext cx="365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أجهزة تعلق على الأسقف و تطلق إنذار مبكر فور تصاعد الدخان و وصوله إلى الكاشف في المحيط الذي توجد فيه </a:t>
              </a:r>
              <a:endParaRPr lang="en-US" b="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6212224" y="1607454"/>
            <a:ext cx="5297715" cy="1872343"/>
            <a:chOff x="3447142" y="1248229"/>
            <a:chExt cx="5297715" cy="187234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4586513" y="1494970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4586513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5333997" y="1254347"/>
              <a:ext cx="2365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2- مخارج الطوارئ </a:t>
              </a:r>
              <a:endParaRPr lang="en-US" sz="20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5263888" y="1534664"/>
              <a:ext cx="348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مخارج إضافية للمبنى تخصص للاستخدام وقت الطوارئ كي تسهل إخلاء المبنى</a:t>
              </a:r>
              <a:endParaRPr lang="en-US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E496A9-A8DB-4992-A7D7-5D2FBDDC22A8}"/>
              </a:ext>
            </a:extLst>
          </p:cNvPr>
          <p:cNvSpPr txBox="1"/>
          <p:nvPr/>
        </p:nvSpPr>
        <p:spPr>
          <a:xfrm>
            <a:off x="1132447" y="216637"/>
            <a:ext cx="868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Oswald" panose="02000503000000000000" pitchFamily="2" charset="0"/>
              </a:rPr>
              <a:t>التدابير و الاحتياطات المتخذة للوقاية من الحرائق أو السيطرة عليها </a:t>
            </a:r>
            <a:endParaRPr lang="en-US" sz="2800" b="1" dirty="0">
              <a:latin typeface="Oswald" panose="02000503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2CA6EE-CAE0-4A13-8A61-8D1BCDFEE846}"/>
              </a:ext>
            </a:extLst>
          </p:cNvPr>
          <p:cNvCxnSpPr/>
          <p:nvPr/>
        </p:nvCxnSpPr>
        <p:spPr>
          <a:xfrm>
            <a:off x="4994143" y="739857"/>
            <a:ext cx="22037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396131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F09DD2D-BCE5-4741-AE6F-7991591F449A}"/>
              </a:ext>
            </a:extLst>
          </p:cNvPr>
          <p:cNvSpPr txBox="1"/>
          <p:nvPr/>
        </p:nvSpPr>
        <p:spPr>
          <a:xfrm>
            <a:off x="6386526" y="1649681"/>
            <a:ext cx="45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إمساك الطفاية ( المطفئة ) من المقبض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CAACC8-AAF9-4749-BE9F-A60686ECD113}"/>
              </a:ext>
            </a:extLst>
          </p:cNvPr>
          <p:cNvGrpSpPr/>
          <p:nvPr/>
        </p:nvGrpSpPr>
        <p:grpSpPr>
          <a:xfrm flipH="1">
            <a:off x="9734377" y="3024911"/>
            <a:ext cx="1960127" cy="658143"/>
            <a:chOff x="1447327" y="3508598"/>
            <a:chExt cx="1960127" cy="65814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AB2643-EB45-4AB5-AA9E-6333152DCF71}"/>
                </a:ext>
              </a:extLst>
            </p:cNvPr>
            <p:cNvSpPr/>
            <p:nvPr/>
          </p:nvSpPr>
          <p:spPr>
            <a:xfrm flipV="1">
              <a:off x="1447327" y="350859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9CBBB7-5BED-4583-B3EF-D00A702203E7}"/>
                </a:ext>
              </a:extLst>
            </p:cNvPr>
            <p:cNvSpPr txBox="1"/>
            <p:nvPr/>
          </p:nvSpPr>
          <p:spPr>
            <a:xfrm>
              <a:off x="1538289" y="3828187"/>
              <a:ext cx="1869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AFA330C-F2F6-404C-BF67-39EA7E23D8B0}"/>
              </a:ext>
            </a:extLst>
          </p:cNvPr>
          <p:cNvSpPr txBox="1"/>
          <p:nvPr/>
        </p:nvSpPr>
        <p:spPr>
          <a:xfrm>
            <a:off x="6505684" y="3260147"/>
            <a:ext cx="45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سحب مسمار الأمان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544138" y="237945"/>
            <a:ext cx="5350032" cy="973216"/>
            <a:chOff x="1437354" y="1240014"/>
            <a:chExt cx="5350032" cy="97321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1240014"/>
              <a:ext cx="4806022" cy="97321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249248" y="1630509"/>
              <a:ext cx="4538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استخدام طفاية الحريق :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C3A1BC-22C7-4E05-8053-6CD20116ED1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3EC349-6356-4E77-8D64-56ED783897E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AD006E-258D-4FE1-AE8A-06A75D2F3891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Top Corners One Rounded and One Snipped 86">
                <a:extLst>
                  <a:ext uri="{FF2B5EF4-FFF2-40B4-BE49-F238E27FC236}">
                    <a16:creationId xmlns:a16="http://schemas.microsoft.com/office/drawing/2014/main" id="{E9C462E2-5C5D-4658-B566-878B20431D2B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ight Triangle 19">
                <a:extLst>
                  <a:ext uri="{FF2B5EF4-FFF2-40B4-BE49-F238E27FC236}">
                    <a16:creationId xmlns:a16="http://schemas.microsoft.com/office/drawing/2014/main" id="{F8BEE01A-8D9B-4BF1-BBE8-8176A441F09C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7B2F933-BEBE-4033-84FE-6D11B68854D9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2" name="Graphic 81" descr="Target Audience">
              <a:extLst>
                <a:ext uri="{FF2B5EF4-FFF2-40B4-BE49-F238E27FC236}">
                  <a16:creationId xmlns:a16="http://schemas.microsoft.com/office/drawing/2014/main" id="{EAB5FD17-4415-41C1-B408-236D9203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2BD7906-7C9E-4B7D-BAB5-7A740AF206C7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914D80-3EC4-42B8-A104-94A063581A2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1E14DD7-04DF-457C-9010-A760ED7157D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10">
              <a:extLst>
                <a:ext uri="{FF2B5EF4-FFF2-40B4-BE49-F238E27FC236}">
                  <a16:creationId xmlns:a16="http://schemas.microsoft.com/office/drawing/2014/main" id="{0E4E97F3-00FB-490E-A6A4-BFBD4D733AD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F76317-D0C4-468F-A895-22A0308E556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3AD7334-97F6-427D-AE9B-EB43A98E62E7}"/>
              </a:ext>
            </a:extLst>
          </p:cNvPr>
          <p:cNvGrpSpPr/>
          <p:nvPr/>
        </p:nvGrpSpPr>
        <p:grpSpPr>
          <a:xfrm>
            <a:off x="156886" y="3458235"/>
            <a:ext cx="1884145" cy="2215676"/>
            <a:chOff x="10076613" y="2809741"/>
            <a:chExt cx="1884145" cy="221567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BF25B0-B2C1-4AA9-879F-A0C5BF611FCB}"/>
                </a:ext>
              </a:extLst>
            </p:cNvPr>
            <p:cNvGrpSpPr/>
            <p:nvPr/>
          </p:nvGrpSpPr>
          <p:grpSpPr>
            <a:xfrm rot="21371849">
              <a:off x="10076613" y="2809741"/>
              <a:ext cx="1884145" cy="2215676"/>
              <a:chOff x="395817" y="4292846"/>
              <a:chExt cx="1884145" cy="221567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6EC60B-1678-4D80-A59D-7FC135635957}"/>
                  </a:ext>
                </a:extLst>
              </p:cNvPr>
              <p:cNvSpPr txBox="1"/>
              <p:nvPr/>
            </p:nvSpPr>
            <p:spPr>
              <a:xfrm>
                <a:off x="395817" y="4292846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043C8BA-8786-4890-8AAF-FAA4E49C4E4B}"/>
                  </a:ext>
                </a:extLst>
              </p:cNvPr>
              <p:cNvSpPr txBox="1"/>
              <p:nvPr/>
            </p:nvSpPr>
            <p:spPr>
              <a:xfrm>
                <a:off x="407653" y="4569530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الحرائق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52E5237-5E60-4012-B364-6F7BCD4A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5243" y="3585542"/>
              <a:ext cx="1458037" cy="1284702"/>
            </a:xfrm>
            <a:prstGeom prst="rect">
              <a:avLst/>
            </a:prstGeom>
          </p:spPr>
        </p:pic>
      </p:grpSp>
      <p:sp>
        <p:nvSpPr>
          <p:cNvPr id="99" name="Rectangle 21">
            <a:extLst>
              <a:ext uri="{FF2B5EF4-FFF2-40B4-BE49-F238E27FC236}">
                <a16:creationId xmlns:a16="http://schemas.microsoft.com/office/drawing/2014/main" id="{CAC068A8-FBB2-42F5-8ED2-DEE1B72D305E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reeform: Shape 93">
            <a:extLst>
              <a:ext uri="{FF2B5EF4-FFF2-40B4-BE49-F238E27FC236}">
                <a16:creationId xmlns:a16="http://schemas.microsoft.com/office/drawing/2014/main" id="{C4BE3281-99B8-49DB-832E-F9C6D2F81724}"/>
              </a:ext>
            </a:extLst>
          </p:cNvPr>
          <p:cNvSpPr/>
          <p:nvPr/>
        </p:nvSpPr>
        <p:spPr>
          <a:xfrm rot="5400000">
            <a:off x="4051541" y="35429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2F861723-29B0-4CB0-8797-6372774C4379}"/>
              </a:ext>
            </a:extLst>
          </p:cNvPr>
          <p:cNvGrpSpPr/>
          <p:nvPr/>
        </p:nvGrpSpPr>
        <p:grpSpPr>
          <a:xfrm>
            <a:off x="5092287" y="39309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927AD625-947A-47F6-91F9-C5CF73C361A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ECFB92B8-0415-48AA-ABDA-AE496DAFFBA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52">
              <a:extLst>
                <a:ext uri="{FF2B5EF4-FFF2-40B4-BE49-F238E27FC236}">
                  <a16:creationId xmlns:a16="http://schemas.microsoft.com/office/drawing/2014/main" id="{387BFB41-42F8-4ADD-A53D-D53842CFCE8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93">
            <a:extLst>
              <a:ext uri="{FF2B5EF4-FFF2-40B4-BE49-F238E27FC236}">
                <a16:creationId xmlns:a16="http://schemas.microsoft.com/office/drawing/2014/main" id="{C4BE3281-99B8-49DB-832E-F9C6D2F81724}"/>
              </a:ext>
            </a:extLst>
          </p:cNvPr>
          <p:cNvSpPr/>
          <p:nvPr/>
        </p:nvSpPr>
        <p:spPr>
          <a:xfrm rot="5400000">
            <a:off x="5448198" y="247573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" name="Group 45">
            <a:extLst>
              <a:ext uri="{FF2B5EF4-FFF2-40B4-BE49-F238E27FC236}">
                <a16:creationId xmlns:a16="http://schemas.microsoft.com/office/drawing/2014/main" id="{2F861723-29B0-4CB0-8797-6372774C4379}"/>
              </a:ext>
            </a:extLst>
          </p:cNvPr>
          <p:cNvGrpSpPr/>
          <p:nvPr/>
        </p:nvGrpSpPr>
        <p:grpSpPr>
          <a:xfrm>
            <a:off x="6513431" y="251711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Oval 50">
              <a:extLst>
                <a:ext uri="{FF2B5EF4-FFF2-40B4-BE49-F238E27FC236}">
                  <a16:creationId xmlns:a16="http://schemas.microsoft.com/office/drawing/2014/main" id="{927AD625-947A-47F6-91F9-C5CF73C361A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10">
              <a:extLst>
                <a:ext uri="{FF2B5EF4-FFF2-40B4-BE49-F238E27FC236}">
                  <a16:creationId xmlns:a16="http://schemas.microsoft.com/office/drawing/2014/main" id="{ECFB92B8-0415-48AA-ABDA-AE496DAFFBA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52">
              <a:extLst>
                <a:ext uri="{FF2B5EF4-FFF2-40B4-BE49-F238E27FC236}">
                  <a16:creationId xmlns:a16="http://schemas.microsoft.com/office/drawing/2014/main" id="{387BFB41-42F8-4ADD-A53D-D53842CFCE8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438212"/>
            <a:ext cx="1834212" cy="635091"/>
            <a:chOff x="1431941" y="2643418"/>
            <a:chExt cx="1834212" cy="635091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49">
            <a:extLst>
              <a:ext uri="{FF2B5EF4-FFF2-40B4-BE49-F238E27FC236}">
                <a16:creationId xmlns:a16="http://schemas.microsoft.com/office/drawing/2014/main" id="{AF09DD2D-BCE5-4741-AE6F-7991591F449A}"/>
              </a:ext>
            </a:extLst>
          </p:cNvPr>
          <p:cNvSpPr txBox="1"/>
          <p:nvPr/>
        </p:nvSpPr>
        <p:spPr>
          <a:xfrm>
            <a:off x="6603717" y="4369277"/>
            <a:ext cx="441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توجيه الخرطوم نحو قاعدة النار مع تحريكه حسب اللهب يميناً و يساراً</a:t>
            </a:r>
          </a:p>
        </p:txBody>
      </p:sp>
      <p:grpSp>
        <p:nvGrpSpPr>
          <p:cNvPr id="86" name="Group 50">
            <a:extLst>
              <a:ext uri="{FF2B5EF4-FFF2-40B4-BE49-F238E27FC236}">
                <a16:creationId xmlns:a16="http://schemas.microsoft.com/office/drawing/2014/main" id="{0BCAACC8-AAF9-4749-BE9F-A60686ECD113}"/>
              </a:ext>
            </a:extLst>
          </p:cNvPr>
          <p:cNvGrpSpPr/>
          <p:nvPr/>
        </p:nvGrpSpPr>
        <p:grpSpPr>
          <a:xfrm flipH="1">
            <a:off x="9643415" y="5682905"/>
            <a:ext cx="1960127" cy="658143"/>
            <a:chOff x="1447327" y="3508598"/>
            <a:chExt cx="1960127" cy="658143"/>
          </a:xfrm>
        </p:grpSpPr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83AB2643-EB45-4AB5-AA9E-6333152DCF71}"/>
                </a:ext>
              </a:extLst>
            </p:cNvPr>
            <p:cNvSpPr/>
            <p:nvPr/>
          </p:nvSpPr>
          <p:spPr>
            <a:xfrm flipV="1">
              <a:off x="1447327" y="350859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52">
              <a:extLst>
                <a:ext uri="{FF2B5EF4-FFF2-40B4-BE49-F238E27FC236}">
                  <a16:creationId xmlns:a16="http://schemas.microsoft.com/office/drawing/2014/main" id="{139CBBB7-5BED-4583-B3EF-D00A702203E7}"/>
                </a:ext>
              </a:extLst>
            </p:cNvPr>
            <p:cNvSpPr txBox="1"/>
            <p:nvPr/>
          </p:nvSpPr>
          <p:spPr>
            <a:xfrm>
              <a:off x="1538289" y="3828187"/>
              <a:ext cx="1869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2" name="TextBox 53">
            <a:extLst>
              <a:ext uri="{FF2B5EF4-FFF2-40B4-BE49-F238E27FC236}">
                <a16:creationId xmlns:a16="http://schemas.microsoft.com/office/drawing/2014/main" id="{7AFA330C-F2F6-404C-BF67-39EA7E23D8B0}"/>
              </a:ext>
            </a:extLst>
          </p:cNvPr>
          <p:cNvSpPr txBox="1"/>
          <p:nvPr/>
        </p:nvSpPr>
        <p:spPr>
          <a:xfrm>
            <a:off x="6386525" y="5648551"/>
            <a:ext cx="457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الحرص أن تكون أقصى مسافة عن النار لا تزيد عن ثلاثة أمتار و لا تقل عن ذلك</a:t>
            </a:r>
          </a:p>
        </p:txBody>
      </p:sp>
      <p:sp>
        <p:nvSpPr>
          <p:cNvPr id="55" name="Freeform: Shape 93">
            <a:extLst>
              <a:ext uri="{FF2B5EF4-FFF2-40B4-BE49-F238E27FC236}">
                <a16:creationId xmlns:a16="http://schemas.microsoft.com/office/drawing/2014/main" id="{C4BE3281-99B8-49DB-832E-F9C6D2F81724}"/>
              </a:ext>
            </a:extLst>
          </p:cNvPr>
          <p:cNvSpPr/>
          <p:nvPr/>
        </p:nvSpPr>
        <p:spPr>
          <a:xfrm rot="5400000">
            <a:off x="2736718" y="250738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5" name="Group 45">
            <a:extLst>
              <a:ext uri="{FF2B5EF4-FFF2-40B4-BE49-F238E27FC236}">
                <a16:creationId xmlns:a16="http://schemas.microsoft.com/office/drawing/2014/main" id="{2F861723-29B0-4CB0-8797-6372774C4379}"/>
              </a:ext>
            </a:extLst>
          </p:cNvPr>
          <p:cNvGrpSpPr/>
          <p:nvPr/>
        </p:nvGrpSpPr>
        <p:grpSpPr>
          <a:xfrm>
            <a:off x="3777464" y="256164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Oval 50">
              <a:extLst>
                <a:ext uri="{FF2B5EF4-FFF2-40B4-BE49-F238E27FC236}">
                  <a16:creationId xmlns:a16="http://schemas.microsoft.com/office/drawing/2014/main" id="{927AD625-947A-47F6-91F9-C5CF73C361A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10">
              <a:extLst>
                <a:ext uri="{FF2B5EF4-FFF2-40B4-BE49-F238E27FC236}">
                  <a16:creationId xmlns:a16="http://schemas.microsoft.com/office/drawing/2014/main" id="{ECFB92B8-0415-48AA-ABDA-AE496DAFFBA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52">
              <a:extLst>
                <a:ext uri="{FF2B5EF4-FFF2-40B4-BE49-F238E27FC236}">
                  <a16:creationId xmlns:a16="http://schemas.microsoft.com/office/drawing/2014/main" id="{387BFB41-42F8-4ADD-A53D-D53842CFCE8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Freeform: Shape 93">
            <a:extLst>
              <a:ext uri="{FF2B5EF4-FFF2-40B4-BE49-F238E27FC236}">
                <a16:creationId xmlns:a16="http://schemas.microsoft.com/office/drawing/2014/main" id="{C4BE3281-99B8-49DB-832E-F9C6D2F81724}"/>
              </a:ext>
            </a:extLst>
          </p:cNvPr>
          <p:cNvSpPr/>
          <p:nvPr/>
        </p:nvSpPr>
        <p:spPr>
          <a:xfrm rot="5400000">
            <a:off x="4154541" y="447404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45">
            <a:extLst>
              <a:ext uri="{FF2B5EF4-FFF2-40B4-BE49-F238E27FC236}">
                <a16:creationId xmlns:a16="http://schemas.microsoft.com/office/drawing/2014/main" id="{2F861723-29B0-4CB0-8797-6372774C4379}"/>
              </a:ext>
            </a:extLst>
          </p:cNvPr>
          <p:cNvGrpSpPr/>
          <p:nvPr/>
        </p:nvGrpSpPr>
        <p:grpSpPr>
          <a:xfrm>
            <a:off x="5195287" y="450518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50">
              <a:extLst>
                <a:ext uri="{FF2B5EF4-FFF2-40B4-BE49-F238E27FC236}">
                  <a16:creationId xmlns:a16="http://schemas.microsoft.com/office/drawing/2014/main" id="{927AD625-947A-47F6-91F9-C5CF73C361A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ECFB92B8-0415-48AA-ABDA-AE496DAFFBA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52">
              <a:extLst>
                <a:ext uri="{FF2B5EF4-FFF2-40B4-BE49-F238E27FC236}">
                  <a16:creationId xmlns:a16="http://schemas.microsoft.com/office/drawing/2014/main" id="{387BFB41-42F8-4ADD-A53D-D53842CFCE8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9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3" dur="200" fill="hold"/>
                                        <p:tgtEl>
                                          <p:spTgt spid="5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6" dur="200" fill="hold"/>
                                        <p:tgtEl>
                                          <p:spTgt spid="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/>
      <p:bldP spid="54" grpId="0"/>
      <p:bldP spid="99" grpId="0" animBg="1"/>
      <p:bldP spid="41" grpId="0" animBg="1"/>
      <p:bldP spid="41" grpId="1" animBg="1"/>
      <p:bldP spid="59" grpId="0" animBg="1"/>
      <p:bldP spid="59" grpId="1" animBg="1"/>
      <p:bldP spid="85" grpId="0"/>
      <p:bldP spid="102" grpId="0"/>
      <p:bldP spid="55" grpId="0" animBg="1"/>
      <p:bldP spid="55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412974" y="2054657"/>
            <a:ext cx="7246909" cy="846138"/>
            <a:chOff x="1437353" y="1028970"/>
            <a:chExt cx="7246909" cy="8461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028970"/>
              <a:ext cx="5298841" cy="84613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2388954" y="1424304"/>
              <a:ext cx="6295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إيقاظ النائم والابتعاد عن موقع الحريق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1105847" y="1731492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5287616" y="3173266"/>
            <a:ext cx="6394546" cy="801688"/>
            <a:chOff x="1437356" y="2192030"/>
            <a:chExt cx="6394546" cy="80168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6" y="2192030"/>
              <a:ext cx="5321121" cy="80168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2062885" y="2592874"/>
              <a:ext cx="5769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إبلاغ الدفاع المدني بالاتصال على رقم الطوارئ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1105847" y="2850101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4055164" y="4312549"/>
            <a:ext cx="7679253" cy="800156"/>
            <a:chOff x="737599" y="3278591"/>
            <a:chExt cx="7679253" cy="80015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37599" y="3278591"/>
              <a:ext cx="7679253" cy="80015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366171" y="3647780"/>
              <a:ext cx="705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استخدام وسائل الإطفاء اليدوية المتوفرة لإطفاء الحريق دون تعريض النفس للخطر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135223" y="3989384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430136" y="837918"/>
            <a:ext cx="6229746" cy="971873"/>
            <a:chOff x="1437354" y="903234"/>
            <a:chExt cx="6229746" cy="97187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903234"/>
              <a:ext cx="5895186" cy="97187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970005" y="1301943"/>
              <a:ext cx="5697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كيفية التصرف عند حدوث حريق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7641577" y="1880622"/>
              <a:ext cx="1807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887" y="3427391"/>
            <a:ext cx="1884145" cy="2337666"/>
            <a:chOff x="10078614" y="2778897"/>
            <a:chExt cx="1884145" cy="233766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614" y="2778897"/>
              <a:ext cx="1884145" cy="2337666"/>
              <a:chOff x="395817" y="4262071"/>
              <a:chExt cx="1884145" cy="233766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262071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الأمن و السلامة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401589" y="4660745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الحرائق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3239" y="3500831"/>
              <a:ext cx="1397227" cy="1506785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2647256" y="5300524"/>
            <a:ext cx="9034907" cy="800156"/>
            <a:chOff x="737599" y="3278591"/>
            <a:chExt cx="9034907" cy="800156"/>
          </a:xfrm>
        </p:grpSpPr>
        <p:sp>
          <p:nvSpPr>
            <p:cNvPr id="45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37599" y="3278591"/>
              <a:ext cx="9034906" cy="80015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051887" y="3664317"/>
              <a:ext cx="8720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انتظار وصول رجال الدفاع المدني بعد وصف موقع الحادث لهم و إشعارهم بالمحتجزين داخل المنزل</a:t>
              </a:r>
            </a:p>
          </p:txBody>
        </p:sp>
      </p:grpSp>
      <p:sp>
        <p:nvSpPr>
          <p:cNvPr id="50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1081274" y="4902717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/>
      <p:bldP spid="44" grpId="0"/>
      <p:bldP spid="49" grpId="0"/>
      <p:bldP spid="93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5041810" y="3105833"/>
              <a:ext cx="22088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تحذيرات هامة يجب اتباعها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998238" y="377944"/>
            <a:ext cx="321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الهدوء لمنع التزاحم المسبب للإصابات و عرقلة عملية الإخلاء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557848" y="1384051"/>
            <a:ext cx="318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الحرص على فتح جميع النوافذ للمساعدة في تخفيف الدخان في المبنى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557848" y="3154900"/>
            <a:ext cx="34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عند الحاجة لعبور أحد الأبواب داخل المبنى لابد من التأكد من مقبض الباب و حرارته فإن كان متوهجاً فلا يفتح فغالباً ما يكون خلفه نيران منتشرة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157029" y="4911601"/>
            <a:ext cx="3779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النزول على الركبتين و المشي عليهما عند وجود دخان لأن المواد و الأدخنة السامة ترتفع إلى الأعلى و الانخفاض يحمي من التعرض لهذه الأدخنة السامة بإذن الله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0" y="4505418"/>
            <a:ext cx="4056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في حال عدم وجود مخرج عليك طلب الاستغاثة من النافذة والتلويح بقطعة قماش واضحة حتى يتم تقديم المساعدة في أقرب وقت</a:t>
            </a:r>
            <a:endParaRPr lang="en-US" sz="2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338478" y="3135015"/>
            <a:ext cx="2994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عند الإخلاء لا تحملي أغراض و إن كان لا بد فتحمل الأشياء الخفيفة جداً حتى لا تعيق حركتك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22324" y="1216072"/>
            <a:ext cx="3734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يجب عدم العودة لموقع الحريق لإنقاذ أحد او لإحضار أغراض شخصية لأن رجال الدفاع المدني هم من لديهم القدرة على الإنقاذ و لديهم الخبرة والمعدات اللازمة لدخول المبنى المحترق </a:t>
            </a:r>
            <a:endParaRPr lang="ar-SY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316769" y="0"/>
            <a:ext cx="77861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في حال حدوث حريق فإن الإخلاء يجب أن يتم بمراعاة تحقق عدة نقاط منها :</a:t>
            </a:r>
            <a:endParaRPr lang="ar-S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683</Words>
  <Application>Microsoft Office PowerPoint</Application>
  <PresentationFormat>شاشة عريضة</PresentationFormat>
  <Paragraphs>125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678</cp:revision>
  <dcterms:created xsi:type="dcterms:W3CDTF">2020-10-10T04:32:51Z</dcterms:created>
  <dcterms:modified xsi:type="dcterms:W3CDTF">2021-01-24T00:46:10Z</dcterms:modified>
</cp:coreProperties>
</file>