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547" r:id="rId3"/>
    <p:sldId id="542" r:id="rId4"/>
    <p:sldId id="560" r:id="rId5"/>
    <p:sldId id="335" r:id="rId6"/>
    <p:sldId id="562" r:id="rId7"/>
    <p:sldId id="563" r:id="rId8"/>
    <p:sldId id="564" r:id="rId9"/>
    <p:sldId id="369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pos="7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63"/>
        <p:guide orient="horz" pos="2653"/>
        <p:guide pos="71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5371282" y="3075057"/>
            <a:ext cx="1449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الخبــــز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429500" y="710788"/>
            <a:ext cx="4264996" cy="973220"/>
            <a:chOff x="1431948" y="2643420"/>
            <a:chExt cx="374448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74448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103963" y="1070605"/>
            <a:ext cx="420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الخبــــز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6"/>
            <a:ext cx="1887814" cy="2662430"/>
            <a:chOff x="10091413" y="2809142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2"/>
              <a:ext cx="1887814" cy="2662430"/>
              <a:chOff x="395816" y="4292849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وجبات غذائية صحية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08071" y="4162590"/>
              <a:ext cx="1171550" cy="74069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2154711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67248" y="2227400"/>
            <a:ext cx="8623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الخبز من أكثر الأطعمة شيوعاً حيث يتناوله الأفراد في وجباتهم الغذائية و هو طعام مغذّ و رخيص الثمن , و يشكل مع الحبوب إحدى المجموعات الغذائية اليومية.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4" y="3643063"/>
            <a:ext cx="1834212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157090" y="3832370"/>
            <a:ext cx="778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 يعتبر من أغذية الطاقة التي تمد الجسم بالكربوهيدرات .</a:t>
            </a:r>
          </a:p>
        </p:txBody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6810631" y="4472214"/>
            <a:ext cx="2013939" cy="4031050"/>
            <a:chOff x="7919946" y="-1165699"/>
            <a:chExt cx="4442325" cy="5645588"/>
          </a:xfrm>
        </p:grpSpPr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931594"/>
              <a:ext cx="3778226" cy="1726323"/>
            </a:xfrm>
            <a:prstGeom prst="rect">
              <a:avLst/>
            </a:prstGeom>
          </p:spPr>
        </p:pic>
        <p:sp>
          <p:nvSpPr>
            <p:cNvPr id="4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مفرود</a:t>
              </a:r>
            </a:p>
          </p:txBody>
        </p:sp>
      </p:grpSp>
      <p:grpSp>
        <p:nvGrpSpPr>
          <p:cNvPr id="5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889007" y="4484950"/>
            <a:ext cx="2013939" cy="4031050"/>
            <a:chOff x="7919946" y="-1165699"/>
            <a:chExt cx="4442325" cy="5645588"/>
          </a:xfrm>
        </p:grpSpPr>
        <p:grpSp>
          <p:nvGrpSpPr>
            <p:cNvPr id="5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571188"/>
              <a:ext cx="3778226" cy="2447134"/>
            </a:xfrm>
            <a:prstGeom prst="rect">
              <a:avLst/>
            </a:prstGeom>
          </p:spPr>
        </p:pic>
        <p:sp>
          <p:nvSpPr>
            <p:cNvPr id="5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شريك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44AB61E-308A-4498-AB95-0E3E7B37224D}"/>
              </a:ext>
            </a:extLst>
          </p:cNvPr>
          <p:cNvSpPr/>
          <p:nvPr/>
        </p:nvSpPr>
        <p:spPr>
          <a:xfrm>
            <a:off x="6643623" y="1615923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8">
            <a:extLst>
              <a:ext uri="{FF2B5EF4-FFF2-40B4-BE49-F238E27FC236}">
                <a16:creationId xmlns:a16="http://schemas.microsoft.com/office/drawing/2014/main" id="{77946929-CDB4-42D9-882A-CCBA18E3DC0C}"/>
              </a:ext>
            </a:extLst>
          </p:cNvPr>
          <p:cNvSpPr/>
          <p:nvPr/>
        </p:nvSpPr>
        <p:spPr>
          <a:xfrm>
            <a:off x="6539672" y="2232447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A4D043D-B6D9-455D-856E-64878764A893}"/>
              </a:ext>
            </a:extLst>
          </p:cNvPr>
          <p:cNvSpPr/>
          <p:nvPr/>
        </p:nvSpPr>
        <p:spPr>
          <a:xfrm flipV="1">
            <a:off x="6643623" y="2544606"/>
            <a:ext cx="587248" cy="332352"/>
          </a:xfrm>
          <a:prstGeom prst="triangle">
            <a:avLst>
              <a:gd name="adj" fmla="val 68525"/>
            </a:avLst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03DE7-25B3-4690-B8D8-4EB2B3D7ADBD}"/>
              </a:ext>
            </a:extLst>
          </p:cNvPr>
          <p:cNvGrpSpPr/>
          <p:nvPr/>
        </p:nvGrpSpPr>
        <p:grpSpPr>
          <a:xfrm>
            <a:off x="6643623" y="1615922"/>
            <a:ext cx="2780354" cy="927941"/>
            <a:chOff x="4256953" y="1358974"/>
            <a:chExt cx="2780354" cy="9279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7EDB6B-2128-4812-AE1D-5F95CC98607C}"/>
                </a:ext>
              </a:extLst>
            </p:cNvPr>
            <p:cNvSpPr/>
            <p:nvPr/>
          </p:nvSpPr>
          <p:spPr>
            <a:xfrm>
              <a:off x="4256953" y="1358974"/>
              <a:ext cx="2780354" cy="9279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DE4DB4-9D2F-4486-9CE7-FD655348A863}"/>
                </a:ext>
              </a:extLst>
            </p:cNvPr>
            <p:cNvSpPr txBox="1"/>
            <p:nvPr/>
          </p:nvSpPr>
          <p:spPr>
            <a:xfrm>
              <a:off x="4621263" y="1373824"/>
              <a:ext cx="2085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Parallelogram 8">
            <a:extLst>
              <a:ext uri="{FF2B5EF4-FFF2-40B4-BE49-F238E27FC236}">
                <a16:creationId xmlns:a16="http://schemas.microsoft.com/office/drawing/2014/main" id="{02E3E787-9A04-4E65-B476-666B55963232}"/>
              </a:ext>
            </a:extLst>
          </p:cNvPr>
          <p:cNvSpPr/>
          <p:nvPr/>
        </p:nvSpPr>
        <p:spPr>
          <a:xfrm>
            <a:off x="7016380" y="2440352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0066CC"/>
              </a:gs>
              <a:gs pos="0">
                <a:srgbClr val="0099FF"/>
              </a:gs>
              <a:gs pos="60000">
                <a:srgbClr val="0099F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4454-315C-42DA-9BE1-C5F5265D7DE7}"/>
              </a:ext>
            </a:extLst>
          </p:cNvPr>
          <p:cNvSpPr/>
          <p:nvPr/>
        </p:nvSpPr>
        <p:spPr>
          <a:xfrm>
            <a:off x="3192986" y="1615923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id="{50D762F4-D6D5-4051-BF35-DD6682E91857}"/>
              </a:ext>
            </a:extLst>
          </p:cNvPr>
          <p:cNvSpPr/>
          <p:nvPr/>
        </p:nvSpPr>
        <p:spPr>
          <a:xfrm>
            <a:off x="3089035" y="2232447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8A34F81-DDA3-4673-81B8-5B45E3E8A4B1}"/>
              </a:ext>
            </a:extLst>
          </p:cNvPr>
          <p:cNvSpPr/>
          <p:nvPr/>
        </p:nvSpPr>
        <p:spPr>
          <a:xfrm flipV="1">
            <a:off x="3192986" y="2544606"/>
            <a:ext cx="587248" cy="332352"/>
          </a:xfrm>
          <a:prstGeom prst="triangle">
            <a:avLst>
              <a:gd name="adj" fmla="val 68525"/>
            </a:avLst>
          </a:prstGeom>
          <a:solidFill>
            <a:srgbClr val="75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6C9C9-F891-49DB-896C-71F0BF0CFCA3}"/>
              </a:ext>
            </a:extLst>
          </p:cNvPr>
          <p:cNvGrpSpPr/>
          <p:nvPr/>
        </p:nvGrpSpPr>
        <p:grpSpPr>
          <a:xfrm>
            <a:off x="2784234" y="1615922"/>
            <a:ext cx="3189106" cy="927941"/>
            <a:chOff x="397564" y="1358974"/>
            <a:chExt cx="3189106" cy="92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107040-DAFB-405A-8982-0C2410FAF46B}"/>
                </a:ext>
              </a:extLst>
            </p:cNvPr>
            <p:cNvSpPr/>
            <p:nvPr/>
          </p:nvSpPr>
          <p:spPr>
            <a:xfrm>
              <a:off x="806316" y="1358974"/>
              <a:ext cx="2780354" cy="927941"/>
            </a:xfrm>
            <a:prstGeom prst="rect">
              <a:avLst/>
            </a:prstGeom>
            <a:solidFill>
              <a:srgbClr val="A9D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7ADC8-055D-432C-B363-27C08F45A3F9}"/>
                </a:ext>
              </a:extLst>
            </p:cNvPr>
            <p:cNvSpPr txBox="1"/>
            <p:nvPr/>
          </p:nvSpPr>
          <p:spPr>
            <a:xfrm>
              <a:off x="397564" y="1384124"/>
              <a:ext cx="3189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9208A0-7878-4644-BC38-AFC7EE1B9894}"/>
              </a:ext>
            </a:extLst>
          </p:cNvPr>
          <p:cNvSpPr/>
          <p:nvPr/>
        </p:nvSpPr>
        <p:spPr>
          <a:xfrm>
            <a:off x="3565743" y="2440352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6F9200"/>
              </a:gs>
              <a:gs pos="0">
                <a:srgbClr val="98C800"/>
              </a:gs>
              <a:gs pos="60000">
                <a:srgbClr val="83A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F4A295-6D59-4467-B92A-EB863F13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62663"/>
              </p:ext>
            </p:extLst>
          </p:nvPr>
        </p:nvGraphicFramePr>
        <p:xfrm>
          <a:off x="3218110" y="3197800"/>
          <a:ext cx="2759030" cy="265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030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الأبيض :</a:t>
                      </a:r>
                    </a:p>
                    <a:p>
                      <a:pPr algn="r"/>
                      <a:r>
                        <a:rPr lang="ar-SY" sz="2400" b="1" dirty="0"/>
                        <a:t> من دقيق القمح المقشور 0 (الخالي من النخالة 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08A80892-7BB4-4C6E-9CF4-C3547A93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35955"/>
              </p:ext>
            </p:extLst>
          </p:nvPr>
        </p:nvGraphicFramePr>
        <p:xfrm>
          <a:off x="6669303" y="3137840"/>
          <a:ext cx="2682359" cy="301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2359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البر</a:t>
                      </a:r>
                      <a:r>
                        <a:rPr lang="ar-SY" sz="2400" b="1" baseline="0" dirty="0"/>
                        <a:t> :</a:t>
                      </a:r>
                    </a:p>
                    <a:p>
                      <a:pPr algn="r"/>
                      <a:r>
                        <a:rPr lang="ar-SY" sz="2400" b="1" baseline="0" dirty="0"/>
                        <a:t>من دقيق القمح الكامل , يحتوي على النخالة لذا فهو مرتفع القيمة الغذائية</a:t>
                      </a:r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A34F78-A84F-4527-967B-F90F2ED28A65}"/>
              </a:ext>
            </a:extLst>
          </p:cNvPr>
          <p:cNvSpPr txBox="1"/>
          <p:nvPr/>
        </p:nvSpPr>
        <p:spPr>
          <a:xfrm>
            <a:off x="0" y="1712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latin typeface="Century Gothic" panose="020B0502020202020204" pitchFamily="34" charset="0"/>
              </a:rPr>
              <a:t>أنواعه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9810901" y="3888194"/>
            <a:ext cx="2013939" cy="4031050"/>
            <a:chOff x="7919946" y="-1165699"/>
            <a:chExt cx="4442325" cy="5645588"/>
          </a:xfrm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2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451733" y="1624052"/>
              <a:ext cx="3255324" cy="2123054"/>
            </a:xfrm>
            <a:prstGeom prst="rect">
              <a:avLst/>
            </a:prstGeom>
          </p:spPr>
        </p:pic>
        <p:sp>
          <p:nvSpPr>
            <p:cNvPr id="2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خبز بُرّ</a:t>
              </a:r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590701" y="3888194"/>
            <a:ext cx="2013939" cy="4031050"/>
            <a:chOff x="7919946" y="-1165699"/>
            <a:chExt cx="4442325" cy="5645588"/>
          </a:xfrm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35553" y="1597372"/>
              <a:ext cx="3487681" cy="2324002"/>
            </a:xfrm>
            <a:prstGeom prst="rect">
              <a:avLst/>
            </a:prstGeom>
          </p:spPr>
        </p:pic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خبز أبيض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4" grpId="0" animBg="1"/>
          <p:bldP spid="35" grpId="0" animBg="1"/>
          <p:bldP spid="5" grpId="0" animBg="1"/>
          <p:bldP spid="11" grpId="0" animBg="1"/>
          <p:bldP spid="10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4" grpId="0" animBg="1"/>
          <p:bldP spid="35" grpId="0" animBg="1"/>
          <p:bldP spid="5" grpId="0" animBg="1"/>
          <p:bldP spid="11" grpId="0" animBg="1"/>
          <p:bldP spid="10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429500" y="710788"/>
            <a:ext cx="4264996" cy="973220"/>
            <a:chOff x="1431948" y="2643420"/>
            <a:chExt cx="374448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74448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103963" y="1070605"/>
            <a:ext cx="42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أشكال الخبز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6"/>
            <a:ext cx="1887814" cy="2662430"/>
            <a:chOff x="10091413" y="2809142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2"/>
              <a:ext cx="1887814" cy="2662430"/>
              <a:chOff x="395816" y="4292849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وجبات غذائية صحية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08070" y="4162590"/>
              <a:ext cx="1171550" cy="74069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2154711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67248" y="2227400"/>
            <a:ext cx="862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تتوفر في الأسواق مجموعة كبيرة من الخبز بنكهات متعددة و أشكال مختلفة .</a:t>
            </a:r>
          </a:p>
        </p:txBody>
      </p:sp>
      <p:grpSp>
        <p:nvGrpSpPr>
          <p:cNvPr id="6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6694637" y="3299054"/>
            <a:ext cx="4253752" cy="5405942"/>
            <a:chOff x="7919946" y="-1165699"/>
            <a:chExt cx="4442325" cy="5645588"/>
          </a:xfrm>
        </p:grpSpPr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486885"/>
              <a:ext cx="3778226" cy="2615740"/>
            </a:xfrm>
            <a:prstGeom prst="rect">
              <a:avLst/>
            </a:prstGeom>
          </p:spPr>
        </p:pic>
        <p:sp>
          <p:nvSpPr>
            <p:cNvPr id="6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97758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بعض من أشكال الخبز</a:t>
              </a:r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278119" y="3299054"/>
            <a:ext cx="4253752" cy="5405942"/>
            <a:chOff x="7919946" y="-1165699"/>
            <a:chExt cx="4442325" cy="5645588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7" y="1628865"/>
              <a:ext cx="3778226" cy="2272668"/>
            </a:xfrm>
            <a:prstGeom prst="rect">
              <a:avLst/>
            </a:prstGeom>
          </p:spPr>
        </p:pic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97758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بعض من أشكال الخبز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7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69CA6-0AE7-456D-A77C-CF07985CF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537BE35B-DCBD-4A3C-9F0C-E9F75684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000B127F-4264-4A60-B63B-31FF2DCE955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D8BA1D-A6DB-449B-9FD3-73BDC313F2F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E826C6C-1009-4EB8-8424-0CEA89D7B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521469" y="156389"/>
            <a:ext cx="4264996" cy="973220"/>
            <a:chOff x="1431948" y="2643420"/>
            <a:chExt cx="374448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74448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291925" y="521125"/>
            <a:ext cx="42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أشكال الخبز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6"/>
            <a:ext cx="1887814" cy="2662430"/>
            <a:chOff x="10091413" y="2809142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2"/>
              <a:ext cx="1887814" cy="2662430"/>
              <a:chOff x="395816" y="4292849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وجبات غذائية صحية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08070" y="4162590"/>
              <a:ext cx="1171550" cy="74069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0077" y="1129609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00390" y="1323534"/>
            <a:ext cx="495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سمِّي كل شكل من أشكال الخبز ؟</a:t>
            </a:r>
          </a:p>
        </p:txBody>
      </p:sp>
      <p:grpSp>
        <p:nvGrpSpPr>
          <p:cNvPr id="6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9042157" y="3865416"/>
            <a:ext cx="2013939" cy="4031050"/>
            <a:chOff x="7919946" y="-1165699"/>
            <a:chExt cx="4442325" cy="5645588"/>
          </a:xfrm>
        </p:grpSpPr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2118410"/>
              <a:ext cx="3778226" cy="1352692"/>
            </a:xfrm>
            <a:prstGeom prst="rect">
              <a:avLst/>
            </a:prstGeom>
          </p:spPr>
        </p:pic>
        <p:sp>
          <p:nvSpPr>
            <p:cNvPr id="6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تميس</a:t>
              </a:r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6792919" y="3829164"/>
            <a:ext cx="2013939" cy="4031050"/>
            <a:chOff x="7919946" y="-1165699"/>
            <a:chExt cx="4442325" cy="5645588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931594"/>
              <a:ext cx="3778226" cy="1726323"/>
            </a:xfrm>
            <a:prstGeom prst="rect">
              <a:avLst/>
            </a:prstGeom>
          </p:spPr>
        </p:pic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مفرود</a:t>
              </a:r>
            </a:p>
          </p:txBody>
        </p:sp>
      </p:grpSp>
      <p:grpSp>
        <p:nvGrpSpPr>
          <p:cNvPr id="11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4508257" y="3865416"/>
            <a:ext cx="2013939" cy="4031050"/>
            <a:chOff x="7919946" y="-1165699"/>
            <a:chExt cx="4442325" cy="5645588"/>
          </a:xfrm>
        </p:grpSpPr>
        <p:grpSp>
          <p:nvGrpSpPr>
            <p:cNvPr id="11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2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2036420"/>
              <a:ext cx="3778226" cy="1516670"/>
            </a:xfrm>
            <a:prstGeom prst="rect">
              <a:avLst/>
            </a:prstGeom>
          </p:spPr>
        </p:pic>
        <p:sp>
          <p:nvSpPr>
            <p:cNvPr id="12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صامولي</a:t>
              </a:r>
            </a:p>
          </p:txBody>
        </p:sp>
      </p:grpSp>
      <p:grpSp>
        <p:nvGrpSpPr>
          <p:cNvPr id="12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241307" y="3888984"/>
            <a:ext cx="2013939" cy="4031050"/>
            <a:chOff x="7919946" y="-1165699"/>
            <a:chExt cx="4442325" cy="5645588"/>
          </a:xfrm>
        </p:grpSpPr>
        <p:grpSp>
          <p:nvGrpSpPr>
            <p:cNvPr id="12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3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571188"/>
              <a:ext cx="3778226" cy="2447134"/>
            </a:xfrm>
            <a:prstGeom prst="rect">
              <a:avLst/>
            </a:prstGeom>
          </p:spPr>
        </p:pic>
        <p:sp>
          <p:nvSpPr>
            <p:cNvPr id="13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3" y="3747106"/>
              <a:ext cx="4203330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شريك</a:t>
              </a:r>
            </a:p>
          </p:txBody>
        </p:sp>
      </p:grpSp>
      <p:grpSp>
        <p:nvGrpSpPr>
          <p:cNvPr id="13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836193" y="-509034"/>
            <a:ext cx="2013940" cy="4018314"/>
            <a:chOff x="7919944" y="-1165699"/>
            <a:chExt cx="4442327" cy="5627751"/>
          </a:xfrm>
        </p:grpSpPr>
        <p:grpSp>
          <p:nvGrpSpPr>
            <p:cNvPr id="1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4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4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98753" y="2171766"/>
              <a:ext cx="3778226" cy="1719975"/>
            </a:xfrm>
            <a:prstGeom prst="rect">
              <a:avLst/>
            </a:prstGeom>
          </p:spPr>
        </p:pic>
        <p:sp>
          <p:nvSpPr>
            <p:cNvPr id="14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7919944" y="1383785"/>
              <a:ext cx="4283757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شرائح</a:t>
              </a:r>
            </a:p>
          </p:txBody>
        </p:sp>
      </p:grpSp>
      <p:grpSp>
        <p:nvGrpSpPr>
          <p:cNvPr id="14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425108" y="-509034"/>
            <a:ext cx="2013940" cy="4018314"/>
            <a:chOff x="7919944" y="-1165699"/>
            <a:chExt cx="4442327" cy="5627751"/>
          </a:xfrm>
        </p:grpSpPr>
        <p:grpSp>
          <p:nvGrpSpPr>
            <p:cNvPr id="14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5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5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98753" y="2233508"/>
              <a:ext cx="3778226" cy="1596490"/>
            </a:xfrm>
            <a:prstGeom prst="rect">
              <a:avLst/>
            </a:prstGeom>
          </p:spPr>
        </p:pic>
        <p:sp>
          <p:nvSpPr>
            <p:cNvPr id="15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7919944" y="1383785"/>
              <a:ext cx="4283757" cy="7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فرنسي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521469" y="156389"/>
            <a:ext cx="4264996" cy="973220"/>
            <a:chOff x="1431948" y="2643420"/>
            <a:chExt cx="374448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74448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291925" y="521125"/>
            <a:ext cx="42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حفظ الخبز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6"/>
            <a:ext cx="1887814" cy="2662430"/>
            <a:chOff x="10091413" y="2809142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2"/>
              <a:ext cx="1887814" cy="2662430"/>
              <a:chOff x="395816" y="4292849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وجبات غذائية صحية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08070" y="4162590"/>
              <a:ext cx="1171550" cy="74069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0077" y="151242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86350" y="1706351"/>
            <a:ext cx="596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إن أفضل طريقة لحفظه هي وضعه في أكياس بلاستيكية مغلفة , و لحفظه مدة طويلة لا تتجاوز الأسبوعين يوضع في المجمدة ( الفريزر ) .</a:t>
            </a:r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817471" y="3393607"/>
            <a:ext cx="4253752" cy="5405942"/>
            <a:chOff x="7919946" y="-1165699"/>
            <a:chExt cx="4442325" cy="5645588"/>
          </a:xfrm>
        </p:grpSpPr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55499" y="1486885"/>
              <a:ext cx="3778226" cy="2615740"/>
            </a:xfrm>
            <a:prstGeom prst="rect">
              <a:avLst/>
            </a:prstGeom>
          </p:spPr>
        </p:pic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97758"/>
              <a:ext cx="4203330" cy="48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بعض من أشكال الخبز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6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896349" y="156389"/>
            <a:ext cx="2890115" cy="973220"/>
            <a:chOff x="1431949" y="2643420"/>
            <a:chExt cx="253739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9" y="2643420"/>
              <a:ext cx="253739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86850" y="521125"/>
            <a:ext cx="241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6"/>
            <a:ext cx="1887814" cy="2662430"/>
            <a:chOff x="10091413" y="2809142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2"/>
              <a:ext cx="1887814" cy="2662430"/>
              <a:chOff x="395816" y="4292849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وجبات غذائية صحية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08070" y="4162590"/>
              <a:ext cx="1171550" cy="74069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0077" y="151242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10150" y="1706351"/>
            <a:ext cx="604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هل ورد ذكر الخبز في القرآن الكريم ؟ وضحي ذلك ؟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0077" y="2897472"/>
            <a:ext cx="1834212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371850" y="3091397"/>
            <a:ext cx="768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نعم , قال الله تعالى :</a:t>
            </a:r>
          </a:p>
          <a:p>
            <a:pPr algn="r"/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 </a:t>
            </a:r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وَ قَاْلَ الآَخَرُ إِنِّيِّ أَرَانِي أَحْمِلُ فَوْقَ رَأْسِي خُبْزَاً تَأْكُلُ الْطَّيْرُ مِنْهُ &gt;</a:t>
            </a:r>
          </a:p>
        </p:txBody>
      </p:sp>
    </p:spTree>
    <p:extLst>
      <p:ext uri="{BB962C8B-B14F-4D97-AF65-F5344CB8AC3E}">
        <p14:creationId xmlns:p14="http://schemas.microsoft.com/office/powerpoint/2010/main" val="12787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223</Words>
  <Application>Microsoft Office PowerPoint</Application>
  <PresentationFormat>شاشة عريضة</PresentationFormat>
  <Paragraphs>79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Economica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1807</cp:revision>
  <dcterms:created xsi:type="dcterms:W3CDTF">2020-10-10T04:32:51Z</dcterms:created>
  <dcterms:modified xsi:type="dcterms:W3CDTF">2021-01-23T20:56:17Z</dcterms:modified>
</cp:coreProperties>
</file>