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2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1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5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5477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الظاهرة الإملائية                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الدرس الأول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الهمزة المتوسطة على الياء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**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أهداف الدرس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تعرف الهمزة المتوسطة على الياء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تعرف سبب كتابتها على الياء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رسم الهمزة المتوسطة على الياء بشكل صحيح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وطني الحبيب دوحة الوئام وواحة الاطمئنان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نلاحظ أن الكلمتين الملونتين احتوتا على همزة، وهذه الهمزة وقعت في وسط الكلمة ورسمت على ياء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328148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611338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أقرأ أمثلة الجدول الآتية واكتب الكلمات الملونة في العمود الثاني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الجملة                         الكلمات الملونة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مكة المكرمة مهوى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أفئدة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المسلمين، يتوافدون إليها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ملتجئين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إلى الله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تظل المملكة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رائدة وقائدة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اسلامية للجميع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يولي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مئات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الملايين من المسلمين وجوههم شطر البيت الحرام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ترحل الطيور في الشتاء إلى البلاد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الدافئة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٥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المناطق التاريخية في بلادي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مليئة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بآثار الحضارات القديمة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٦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سأقدم غداً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-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بمشيئة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الله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-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بحثا عن المواقع السياحية في بلادي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730137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0237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ألاحظ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أسترجع الخطوات العامة لكتابة الهمزة المتوسطة بترقيم العبارات الاتية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أقارن بين الحركتين لتحديد أقواهما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أحدد حركة الحرف الذي قبل الهمزة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أحدد الحرف الذي يناسب أقوى الحركتين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أحدد حركة الهمزة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اكتب الهمزة على الحرف المناسب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أكمل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أقوى الحركات الكسرة ويناسبها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.……….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وتليها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……...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ويناسبها الواو، وتليها الفتحة ويناسبها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………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1B6B5F-4264-445F-8F41-3F72DBB222E4}"/>
              </a:ext>
            </a:extLst>
          </p:cNvPr>
          <p:cNvSpPr/>
          <p:nvPr/>
        </p:nvSpPr>
        <p:spPr>
          <a:xfrm>
            <a:off x="5150486" y="4931376"/>
            <a:ext cx="574196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9B8B2A-40A6-46D3-9031-197515177146}"/>
              </a:ext>
            </a:extLst>
          </p:cNvPr>
          <p:cNvSpPr/>
          <p:nvPr/>
        </p:nvSpPr>
        <p:spPr>
          <a:xfrm>
            <a:off x="3407740" y="4931376"/>
            <a:ext cx="74732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الضمة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6DE0E-7706-42B4-A71F-C3D3F8AD86FF}"/>
              </a:ext>
            </a:extLst>
          </p:cNvPr>
          <p:cNvSpPr/>
          <p:nvPr/>
        </p:nvSpPr>
        <p:spPr>
          <a:xfrm>
            <a:off x="7359485" y="5533057"/>
            <a:ext cx="647934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الألف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4198778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47700" y="382738"/>
            <a:ext cx="97917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أحلل وأفهم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التعاون مع من يجاورني في تعبئة الجدول الآتي، مع الاستفادة من المثال الأول: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الكلمة   حركة الهمزة   حركة الحرف قبل الهمزة   الحركة الأقوى   الحرف المناسب لرسمها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637540" algn="l"/>
                <a:tab pos="1866265" algn="l"/>
                <a:tab pos="2866390" algn="ctr"/>
                <a:tab pos="4276090" algn="l"/>
              </a:tabLst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أفئدة 	الكسرة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سكون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كسرة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الياء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(ْ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ء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ملتجئين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رائدة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قائدة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مئات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الدافئة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2866390" algn="ctr"/>
              </a:tabLst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مليئة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حرف الياء المكسور ما قبلها في قوة الكسرة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مشيئة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3F8260-5587-4026-97E4-64E6152D33EF}"/>
              </a:ext>
            </a:extLst>
          </p:cNvPr>
          <p:cNvSpPr/>
          <p:nvPr/>
        </p:nvSpPr>
        <p:spPr>
          <a:xfrm>
            <a:off x="7398327" y="2817569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B6FFE5-4691-4B70-B6BA-513C7D5C5FBF}"/>
              </a:ext>
            </a:extLst>
          </p:cNvPr>
          <p:cNvSpPr/>
          <p:nvPr/>
        </p:nvSpPr>
        <p:spPr>
          <a:xfrm>
            <a:off x="6466528" y="2817569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ECDFFD-5B9F-4A40-8ABD-F561B387F61A}"/>
              </a:ext>
            </a:extLst>
          </p:cNvPr>
          <p:cNvSpPr/>
          <p:nvPr/>
        </p:nvSpPr>
        <p:spPr>
          <a:xfrm>
            <a:off x="5534729" y="2817569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016A50-2E69-4BE6-9E6A-45A380EA4B07}"/>
              </a:ext>
            </a:extLst>
          </p:cNvPr>
          <p:cNvSpPr/>
          <p:nvPr/>
        </p:nvSpPr>
        <p:spPr>
          <a:xfrm>
            <a:off x="4666328" y="2817569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18F264-CEF7-40C3-942D-16BA15F982A3}"/>
              </a:ext>
            </a:extLst>
          </p:cNvPr>
          <p:cNvSpPr/>
          <p:nvPr/>
        </p:nvSpPr>
        <p:spPr>
          <a:xfrm>
            <a:off x="7398327" y="3373865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4AA34C-32D1-4490-BCBA-19A62B8BAF32}"/>
              </a:ext>
            </a:extLst>
          </p:cNvPr>
          <p:cNvSpPr/>
          <p:nvPr/>
        </p:nvSpPr>
        <p:spPr>
          <a:xfrm>
            <a:off x="6466528" y="3373865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السكون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130E96-2F54-4ABC-BCA5-397F70B4631B}"/>
              </a:ext>
            </a:extLst>
          </p:cNvPr>
          <p:cNvSpPr/>
          <p:nvPr/>
        </p:nvSpPr>
        <p:spPr>
          <a:xfrm>
            <a:off x="5534729" y="3373865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65B23E-6A0D-4A77-8DCA-17B3CFE5C31B}"/>
              </a:ext>
            </a:extLst>
          </p:cNvPr>
          <p:cNvSpPr/>
          <p:nvPr/>
        </p:nvSpPr>
        <p:spPr>
          <a:xfrm>
            <a:off x="4666328" y="3373865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A13703-92CA-4129-AC1C-7367687C233A}"/>
              </a:ext>
            </a:extLst>
          </p:cNvPr>
          <p:cNvSpPr/>
          <p:nvPr/>
        </p:nvSpPr>
        <p:spPr>
          <a:xfrm>
            <a:off x="7398327" y="3883564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60D5D4-2C46-4697-BF50-5FB69BFBCF16}"/>
              </a:ext>
            </a:extLst>
          </p:cNvPr>
          <p:cNvSpPr/>
          <p:nvPr/>
        </p:nvSpPr>
        <p:spPr>
          <a:xfrm>
            <a:off x="6466528" y="3883564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السكون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2F6DB1-078D-426D-8A2B-398A7F7D8E97}"/>
              </a:ext>
            </a:extLst>
          </p:cNvPr>
          <p:cNvSpPr/>
          <p:nvPr/>
        </p:nvSpPr>
        <p:spPr>
          <a:xfrm>
            <a:off x="5534729" y="3883564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372E03-2B90-4695-909B-A7B36827EBA3}"/>
              </a:ext>
            </a:extLst>
          </p:cNvPr>
          <p:cNvSpPr/>
          <p:nvPr/>
        </p:nvSpPr>
        <p:spPr>
          <a:xfrm>
            <a:off x="4666328" y="3883564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44BC29-4121-49EB-87C6-92ADCD8B5D7F}"/>
              </a:ext>
            </a:extLst>
          </p:cNvPr>
          <p:cNvSpPr/>
          <p:nvPr/>
        </p:nvSpPr>
        <p:spPr>
          <a:xfrm>
            <a:off x="7398327" y="4439860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الفتحة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0EF2EEE-6C3D-4290-8D0F-5BD6A659893D}"/>
              </a:ext>
            </a:extLst>
          </p:cNvPr>
          <p:cNvSpPr/>
          <p:nvPr/>
        </p:nvSpPr>
        <p:spPr>
          <a:xfrm>
            <a:off x="6466528" y="4439860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E3B891-A373-4BFE-9139-F711782ED387}"/>
              </a:ext>
            </a:extLst>
          </p:cNvPr>
          <p:cNvSpPr/>
          <p:nvPr/>
        </p:nvSpPr>
        <p:spPr>
          <a:xfrm>
            <a:off x="5534729" y="4439860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86B842-854B-44FB-893F-314EF9A010FE}"/>
              </a:ext>
            </a:extLst>
          </p:cNvPr>
          <p:cNvSpPr/>
          <p:nvPr/>
        </p:nvSpPr>
        <p:spPr>
          <a:xfrm>
            <a:off x="4666328" y="4439860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FEDF2B-FE69-489F-AE5C-CAA1F2C1F54D}"/>
              </a:ext>
            </a:extLst>
          </p:cNvPr>
          <p:cNvSpPr/>
          <p:nvPr/>
        </p:nvSpPr>
        <p:spPr>
          <a:xfrm>
            <a:off x="7398327" y="4865361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الفتحة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2EE856-A515-4FF1-BD05-83E94735B233}"/>
              </a:ext>
            </a:extLst>
          </p:cNvPr>
          <p:cNvSpPr/>
          <p:nvPr/>
        </p:nvSpPr>
        <p:spPr>
          <a:xfrm>
            <a:off x="6466528" y="4865361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80C4A5-D524-4B8D-98CB-310E9BF5F288}"/>
              </a:ext>
            </a:extLst>
          </p:cNvPr>
          <p:cNvSpPr/>
          <p:nvPr/>
        </p:nvSpPr>
        <p:spPr>
          <a:xfrm>
            <a:off x="5534729" y="4865361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D7EFAC2-02A1-46FF-8CF7-C7C5FB91E22A}"/>
              </a:ext>
            </a:extLst>
          </p:cNvPr>
          <p:cNvSpPr/>
          <p:nvPr/>
        </p:nvSpPr>
        <p:spPr>
          <a:xfrm>
            <a:off x="4666328" y="4865361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4235DC-26E0-472B-B8AE-EAE9B023EE12}"/>
              </a:ext>
            </a:extLst>
          </p:cNvPr>
          <p:cNvSpPr/>
          <p:nvPr/>
        </p:nvSpPr>
        <p:spPr>
          <a:xfrm>
            <a:off x="7398327" y="6029515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الفتحة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EF004EC-CE9E-4ED0-BA8C-342A7805EF68}"/>
              </a:ext>
            </a:extLst>
          </p:cNvPr>
          <p:cNvSpPr/>
          <p:nvPr/>
        </p:nvSpPr>
        <p:spPr>
          <a:xfrm>
            <a:off x="6466528" y="6029515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السكون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D1AC0E6-D5D4-4F80-A80D-92F0F6BD8EEC}"/>
              </a:ext>
            </a:extLst>
          </p:cNvPr>
          <p:cNvSpPr/>
          <p:nvPr/>
        </p:nvSpPr>
        <p:spPr>
          <a:xfrm>
            <a:off x="5534729" y="6029515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12CBC86-148D-4229-96A1-7245A99EA1F7}"/>
              </a:ext>
            </a:extLst>
          </p:cNvPr>
          <p:cNvSpPr/>
          <p:nvPr/>
        </p:nvSpPr>
        <p:spPr>
          <a:xfrm>
            <a:off x="4666328" y="6029515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76129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92" y="327326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استنتج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متى تكتب الهمزة المتوسطة على الياء؟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إذا كانت الهمزة مكسورة أو مكسورا ما قبلها أو سبقت بياء مكسورة ما قبلها، فإنها تكتب على الياء.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أطبق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انطق الكلمات التالية، ولاحظ رسم همزتها، واذكر سبب كتابتها على الياء: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آبائهم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حدائق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القائمين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موئل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لئن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البريئة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أكمل بالاسترشاد بالنموذج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صنيعة    صنائع       استأصل   استئصال          هادئ      هادئون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خليقة                   استأثر                         ناشئ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غريبة                   استأمن                       قارئ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عجيبة                  استأمر                        بادئ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ar-EG" sz="2000" b="1" dirty="0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AC30DA-01C0-4D16-B415-B593066EF117}"/>
              </a:ext>
            </a:extLst>
          </p:cNvPr>
          <p:cNvSpPr/>
          <p:nvPr/>
        </p:nvSpPr>
        <p:spPr>
          <a:xfrm>
            <a:off x="7505205" y="5079489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خلائف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84D297-7E45-4804-AF84-36DE24C91E2A}"/>
              </a:ext>
            </a:extLst>
          </p:cNvPr>
          <p:cNvSpPr/>
          <p:nvPr/>
        </p:nvSpPr>
        <p:spPr>
          <a:xfrm>
            <a:off x="5828918" y="5079489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استئثار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BA3163-F8DD-45D1-95E4-89922F6766A5}"/>
              </a:ext>
            </a:extLst>
          </p:cNvPr>
          <p:cNvSpPr/>
          <p:nvPr/>
        </p:nvSpPr>
        <p:spPr>
          <a:xfrm>
            <a:off x="3713877" y="5079489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هادئون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4094C1-7D91-42E2-B6E2-10AC1285DE41}"/>
              </a:ext>
            </a:extLst>
          </p:cNvPr>
          <p:cNvSpPr/>
          <p:nvPr/>
        </p:nvSpPr>
        <p:spPr>
          <a:xfrm>
            <a:off x="7505205" y="5504578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غرائب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E7CED3-9F07-4585-99B9-C452452748A8}"/>
              </a:ext>
            </a:extLst>
          </p:cNvPr>
          <p:cNvSpPr/>
          <p:nvPr/>
        </p:nvSpPr>
        <p:spPr>
          <a:xfrm>
            <a:off x="5676405" y="5504578"/>
            <a:ext cx="995777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استئمان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9B60EAF-4F66-4A2F-A640-34997F55E31C}"/>
              </a:ext>
            </a:extLst>
          </p:cNvPr>
          <p:cNvSpPr/>
          <p:nvPr/>
        </p:nvSpPr>
        <p:spPr>
          <a:xfrm>
            <a:off x="3713877" y="5504578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قارئون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8F5BE0-0831-4F4E-8D83-5AE392761560}"/>
              </a:ext>
            </a:extLst>
          </p:cNvPr>
          <p:cNvSpPr/>
          <p:nvPr/>
        </p:nvSpPr>
        <p:spPr>
          <a:xfrm>
            <a:off x="7505205" y="5978247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عجائب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6ED020-A92A-44F8-B40F-C1E92D3F72DF}"/>
              </a:ext>
            </a:extLst>
          </p:cNvPr>
          <p:cNvSpPr/>
          <p:nvPr/>
        </p:nvSpPr>
        <p:spPr>
          <a:xfrm>
            <a:off x="5632997" y="5978247"/>
            <a:ext cx="1039185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استئمار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18012B-85A4-4CD5-8DED-1918E73D36A7}"/>
              </a:ext>
            </a:extLst>
          </p:cNvPr>
          <p:cNvSpPr/>
          <p:nvPr/>
        </p:nvSpPr>
        <p:spPr>
          <a:xfrm>
            <a:off x="3713877" y="5978247"/>
            <a:ext cx="84326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بادئون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8369810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أكمل الجدول الآتي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الكلمة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سبب كتابة همزتها على الياء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جمع فريضة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ضد أضرار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ضد رذائل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٤. جمع فسيلة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٥. من القوارض           فِئران.            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٤. أكتب الفقرة التي تملى على من النص وطني المملكة العربية السعودية.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أتعلم واتسلى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نجري مسابقة مع المجموعات الأخرى في الصف عن طريق مشاركة مجموعتي في التمييز بين الكلمات التي رسمت همزتها على ياء عمن سواها بعد وصلها فيما ما يأتي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 س ء ل 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،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ف ء ا د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،  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ش م ا ء ل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.)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،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 ج ء ة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 ر ي ء 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،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 ف ا ء ل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،  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 س ا ء م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.)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،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 ن ء ى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83C454-2B2D-4A3D-BED2-BEF46682AB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0649" y="1292483"/>
            <a:ext cx="4393870" cy="19569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6991877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81492" cy="6036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الواجب المنزلي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أصل الحروف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لأكون منها كلمات ذات معنى مع الانتباه لحركة الهمزة وما قبلها، ثم أضع كل كلمة في جملة مفيدة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م   ن ا ء ر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ن ا ء   م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ز ء ي   ر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٤. م   وء   ل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أكتب كلمات فيها همزة متوسطة على الياء كالمثال في كل مجموعة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نصائح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خلائق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رئة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هنيئة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جريئة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قارئون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77410C-9662-4264-93C8-D081494CE3A6}"/>
              </a:ext>
            </a:extLst>
          </p:cNvPr>
          <p:cNvSpPr/>
          <p:nvPr/>
        </p:nvSpPr>
        <p:spPr>
          <a:xfrm>
            <a:off x="1769423" y="1980029"/>
            <a:ext cx="609215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- منائر         ( المدارس منائر العلم ) 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E52A8-BF5D-4AFB-A7CE-29E576397772}"/>
              </a:ext>
            </a:extLst>
          </p:cNvPr>
          <p:cNvSpPr/>
          <p:nvPr/>
        </p:nvSpPr>
        <p:spPr>
          <a:xfrm>
            <a:off x="1769423" y="2400657"/>
            <a:ext cx="609215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- نائم           ( هذا الولد نائم ) 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C03C45-4955-4FD7-BFAF-7C4BFCFF959E}"/>
              </a:ext>
            </a:extLst>
          </p:cNvPr>
          <p:cNvSpPr/>
          <p:nvPr/>
        </p:nvSpPr>
        <p:spPr>
          <a:xfrm>
            <a:off x="1769423" y="2821285"/>
            <a:ext cx="609215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- زئير          ( زئير الاسد قوى )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949F4C-D8E6-4191-858F-97B9B7AF6FE3}"/>
              </a:ext>
            </a:extLst>
          </p:cNvPr>
          <p:cNvSpPr/>
          <p:nvPr/>
        </p:nvSpPr>
        <p:spPr>
          <a:xfrm>
            <a:off x="1769423" y="3241913"/>
            <a:ext cx="609215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- موئل         ( ليس لنا موئلا الا الله )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F5F0F6-627E-4740-8516-1F7A7FABA9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604" y="4433326"/>
            <a:ext cx="4464688" cy="14118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108256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9" grpId="0"/>
      <p:bldP spid="10" grpId="0"/>
      <p:bldP spid="11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671</Words>
  <Application>Microsoft Office PowerPoint</Application>
  <PresentationFormat>عرض على الشاشة (4:3)</PresentationFormat>
  <Paragraphs>151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AdobeArabic-BoldItalic</vt:lpstr>
      <vt:lpstr>Arial</vt:lpstr>
      <vt:lpstr>Calibri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10</cp:revision>
  <dcterms:created xsi:type="dcterms:W3CDTF">2019-12-24T06:35:52Z</dcterms:created>
  <dcterms:modified xsi:type="dcterms:W3CDTF">2021-01-29T10:21:57Z</dcterms:modified>
</cp:coreProperties>
</file>