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  <p:sldId id="270" r:id="rId8"/>
    <p:sldId id="268" r:id="rId9"/>
    <p:sldId id="269" r:id="rId10"/>
    <p:sldId id="271" r:id="rId11"/>
    <p:sldId id="272" r:id="rId12"/>
    <p:sldId id="273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</p:embeddedFont>
    <p:embeddedFont>
      <p:font typeface="Calibri Light" panose="020F0302020204030204" pitchFamily="34" charset="0"/>
      <p:regular r:id="rId16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09/06/42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E4D593F-32F0-432B-8796-4385589F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78" y="-2641378"/>
            <a:ext cx="6909241" cy="12192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57" y="1258636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081" y="742337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5361107" y="1541417"/>
            <a:ext cx="5290458" cy="4057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أَصدُقُ في حديثي ولا أكذبُ أبداً.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78" y="-2641378"/>
            <a:ext cx="6909241" cy="12192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55" y="1382298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944" y="388580"/>
            <a:ext cx="4540874" cy="2276243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3213463" y="2991394"/>
            <a:ext cx="8190411" cy="116259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لماذا يكره الناس المنافق؟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3375996" y="4362994"/>
            <a:ext cx="7609867" cy="1867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78" y="-2641378"/>
            <a:ext cx="6909241" cy="12192000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4711C5F-814E-43EA-A3F7-ADD6D3C0E6C7}"/>
              </a:ext>
            </a:extLst>
          </p:cNvPr>
          <p:cNvSpPr/>
          <p:nvPr/>
        </p:nvSpPr>
        <p:spPr>
          <a:xfrm>
            <a:off x="705394" y="692331"/>
            <a:ext cx="10781212" cy="56170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3CD2ED-6F7F-45E9-AD79-51FA0A5CA195}"/>
              </a:ext>
            </a:extLst>
          </p:cNvPr>
          <p:cNvSpPr txBox="1"/>
          <p:nvPr/>
        </p:nvSpPr>
        <p:spPr>
          <a:xfrm>
            <a:off x="2194560" y="862149"/>
            <a:ext cx="8660673" cy="267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ضع علامة (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x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)أمام الأمثلة التي تنتمي لصفات المنافقين فيما يلي: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أ- رجل أصابه الجوع الشديد ولم يجد ما يأكله فاضطر للأكل من تمر مؤتمن عليه بنيّة                     شراء بدل عنه عند تيّسر المال لديه (   ).   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ب- طالب ادّعى عدم قدرته على حلّ الواجب مع سهولته خوفاً من عقاب المعلم (    ) 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ج- امرأة أفشت سرّ صديقتها التي أكّدت عليها عدم إفشائه (   ) . </a:t>
            </a:r>
            <a:endParaRPr lang="en-US" sz="24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1310871-C1D3-4B12-94D6-A139E2184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729" y="2400920"/>
            <a:ext cx="591363" cy="74987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633A60F-FCA9-4C51-B826-12313B809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284" y="2961674"/>
            <a:ext cx="591363" cy="749873"/>
          </a:xfrm>
          <a:prstGeom prst="rect">
            <a:avLst/>
          </a:prstGeom>
        </p:spPr>
      </p:pic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54676C0E-4A87-4EE4-9153-49838E733BD5}"/>
              </a:ext>
            </a:extLst>
          </p:cNvPr>
          <p:cNvSpPr/>
          <p:nvPr/>
        </p:nvSpPr>
        <p:spPr>
          <a:xfrm>
            <a:off x="944380" y="3711547"/>
            <a:ext cx="10253272" cy="86045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ما نوع النفاق الذي بيَّن النبي صلى الله عليه وسلم خصاله في الحديث؟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8CC3055-BA07-409F-9BA7-D393AA8CBC63}"/>
              </a:ext>
            </a:extLst>
          </p:cNvPr>
          <p:cNvSpPr txBox="1"/>
          <p:nvPr/>
        </p:nvSpPr>
        <p:spPr>
          <a:xfrm>
            <a:off x="1079292" y="4796852"/>
            <a:ext cx="998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/>
              <a:t>النفاق الذي بينه النبي صلى الله عليه و سلم في الحديث هو النفاق العلمي.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948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78" y="-2641378"/>
            <a:ext cx="6909241" cy="12192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368660" y="1371600"/>
            <a:ext cx="7968342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عن أبي هريرة ( رضي الله عنه ) قال: 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قال رسول الله ﷺ « أكمل المؤمنين إيماناً أحسنهم خلقاً »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رواه الترمذي وقال: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حديث حسن صحيح.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78" y="-2641378"/>
            <a:ext cx="6909241" cy="12192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233749" y="1227909"/>
            <a:ext cx="7968342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ما أشد الأخلاق السيئة سوءًا وقبحاً؟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و أي تلك الأخلاق أكثر ضررًا؟ و أيها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أكثر ملازمة لصاحبه؟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إن ذلك كله يجتمع في أخلاق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النفاق و صفات المنافقين، فلنقرأ هذه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الأحاديث لنتبين تلك الصفات: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78" y="-2641378"/>
            <a:ext cx="6909241" cy="12192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233749" y="1227909"/>
            <a:ext cx="7968342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 أبي هريرة أن النبي صلى الله عليه وسلم قال: 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آيَةُ الْمُنَافِقِ ثَلَاثٌ،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إِذَا حَدَّثَ كَذَبَ، وإذا وَعَدَ أَخْلَفَ، وَ إِذَا اؤتمن خَانَ » 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[رواه البخاري برقم 33].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78" y="-2641378"/>
            <a:ext cx="6909241" cy="12192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233749" y="1227909"/>
            <a:ext cx="7968342" cy="20639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 ستفدْ مما تراه منا سباً من الكلمات الآتية لتكوِّن عنواناً مناسباً للحديث، واكتبه في أعلى الصفحة: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(النّفاق - خصال - الأربع - الإسلام- العملي - الكذب).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ACBC2A0-6962-4425-B189-CE1BF99281CA}"/>
              </a:ext>
            </a:extLst>
          </p:cNvPr>
          <p:cNvSpPr/>
          <p:nvPr/>
        </p:nvSpPr>
        <p:spPr>
          <a:xfrm>
            <a:off x="2508069" y="3644537"/>
            <a:ext cx="6988628" cy="14107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78" y="-2641378"/>
            <a:ext cx="6909241" cy="12192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7302135" y="3297132"/>
            <a:ext cx="3513909" cy="8046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مصطلحات: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70503"/>
              </p:ext>
            </p:extLst>
          </p:nvPr>
        </p:nvGraphicFramePr>
        <p:xfrm>
          <a:off x="2939142" y="1790850"/>
          <a:ext cx="7876903" cy="129322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297302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579601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معناها 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الكلمة 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صفة وعلامة.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آية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18B84368-2A50-40E8-9C3F-A95C0683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136" y="680451"/>
            <a:ext cx="3285309" cy="846952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9F25C6A-51A4-4EDE-B8C3-2A5BBBB136D4}"/>
              </a:ext>
            </a:extLst>
          </p:cNvPr>
          <p:cNvSpPr/>
          <p:nvPr/>
        </p:nvSpPr>
        <p:spPr>
          <a:xfrm>
            <a:off x="1593669" y="4323806"/>
            <a:ext cx="9222376" cy="19986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النّفاق:</a:t>
            </a:r>
            <a:r>
              <a:rPr lang="ar-SA" sz="2400" b="1" dirty="0"/>
              <a:t> إظهار الخير و إبطان الشر، ويدخل في التعريف </a:t>
            </a:r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النّفاق الاعتقادي</a:t>
            </a:r>
          </a:p>
          <a:p>
            <a:pPr algn="ctr"/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(الأكبر)</a:t>
            </a:r>
            <a:r>
              <a:rPr lang="ar-SA" sz="2400" b="1" dirty="0"/>
              <a:t> وهو أن يظهر الإيمان ويبطن الكفر، </a:t>
            </a:r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والنفاق العملي (الأصغر) </a:t>
            </a:r>
            <a:r>
              <a:rPr lang="ar-SA" sz="2400" b="1" dirty="0"/>
              <a:t>وهو أن</a:t>
            </a:r>
          </a:p>
          <a:p>
            <a:pPr algn="ctr"/>
            <a:r>
              <a:rPr lang="ar-SA" sz="2400" b="1" dirty="0"/>
              <a:t>يتصف بإحدى أو كلّ الصفات الواردة في الحديث مع بقاء الإيمان في القلب.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090" y="-2692621"/>
            <a:ext cx="6909241" cy="12192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90F1842-E81C-4552-B3B2-9D1C635C2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0" y="809896"/>
            <a:ext cx="10197972" cy="5133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85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78" y="-2641378"/>
            <a:ext cx="6909241" cy="12192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796939" y="509451"/>
            <a:ext cx="5281748" cy="809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535578" y="1515290"/>
            <a:ext cx="10842172" cy="5193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1- من أقبح الصفات و أسوئها التي يجب على المسلم أن يتجنبها: صفات المنافقين، ومنها: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   أ- الكذب في الحديث: فالمنافق يكذب في حديثه ويقول ما لم يقع، ويزيد في الكلام وينقص منه حسب هواه و مصلحته، ومن أمثلة الكذب: 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   ب- إخلاف الوعد: فالمنافق يخلف وعده وما التزم بأدائه، ويخدع من وثق به، إلا إذا كانت له مصلحة فإنه يحافظ على الوعد والعهد على قدر مصلحته فقط، ومن أمثلة إخلاف الوعد: 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  ج- خيانة الأمانة: فلا يحفظها ولا يؤديها إلى أهلها بل يضيعها ويجحدها، ومن أمثلة ذلك: تضييع المال الذي اؤتمن عليه، و.................................................</a:t>
            </a:r>
            <a:endParaRPr lang="en-US" sz="28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7BD25B7-1544-49C6-8F44-EB6CDA530E66}"/>
              </a:ext>
            </a:extLst>
          </p:cNvPr>
          <p:cNvSpPr txBox="1"/>
          <p:nvPr/>
        </p:nvSpPr>
        <p:spPr>
          <a:xfrm>
            <a:off x="388354" y="2857782"/>
            <a:ext cx="620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</a:rPr>
              <a:t>يقول مثلاً: فلان فعل كذا و كذا فاذا بحثت وجدته كذب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2136FC-B7A5-4BAB-AECC-1D09428E9C25}"/>
              </a:ext>
            </a:extLst>
          </p:cNvPr>
          <p:cNvSpPr txBox="1"/>
          <p:nvPr/>
        </p:nvSpPr>
        <p:spPr>
          <a:xfrm>
            <a:off x="6777479" y="4782492"/>
            <a:ext cx="460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يقول أعطيتك كذا و كذا ولا يعطيك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0498E4-E385-494E-B3DC-FAF31F75E0BC}"/>
              </a:ext>
            </a:extLst>
          </p:cNvPr>
          <p:cNvSpPr txBox="1"/>
          <p:nvPr/>
        </p:nvSpPr>
        <p:spPr>
          <a:xfrm>
            <a:off x="3425823" y="6116474"/>
            <a:ext cx="416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و اذا ائتمنته على أهلك خانك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F7A9DC-A312-497A-AD2F-6911EB458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381" y="-2692621"/>
            <a:ext cx="6909241" cy="12192000"/>
          </a:xfrm>
          <a:prstGeom prst="rect">
            <a:avLst/>
          </a:prstGeom>
        </p:spPr>
      </p:pic>
      <p:sp>
        <p:nvSpPr>
          <p:cNvPr id="2" name="سحابة 1">
            <a:extLst>
              <a:ext uri="{FF2B5EF4-FFF2-40B4-BE49-F238E27FC236}">
                <a16:creationId xmlns:a16="http://schemas.microsoft.com/office/drawing/2014/main" id="{E49E35BB-1C72-4553-85CA-95DC0C5EA16F}"/>
              </a:ext>
            </a:extLst>
          </p:cNvPr>
          <p:cNvSpPr/>
          <p:nvPr/>
        </p:nvSpPr>
        <p:spPr>
          <a:xfrm>
            <a:off x="10415451" y="-27296"/>
            <a:ext cx="1632857" cy="147610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تابع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4B08AAD-BC5F-491C-86EB-CAFCE77A88AC}"/>
              </a:ext>
            </a:extLst>
          </p:cNvPr>
          <p:cNvSpPr/>
          <p:nvPr/>
        </p:nvSpPr>
        <p:spPr>
          <a:xfrm>
            <a:off x="1416700" y="484734"/>
            <a:ext cx="8855057" cy="1089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هذه صفات للنفاق العملي يجب الحذر منها والبعد عنها؛ لأن المسلم يكون فيه شبه بالمنافق على قدر ما فيه من هذه الصفات.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0460BCF-4960-4DE3-90A6-5EBB669A7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5" y="3913281"/>
            <a:ext cx="2143125" cy="2143125"/>
          </a:xfrm>
          <a:prstGeom prst="rect">
            <a:avLst/>
          </a:prstGeom>
        </p:spPr>
      </p:pic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FA8B5E10-AEE1-445F-A465-FA72AB85CD95}"/>
              </a:ext>
            </a:extLst>
          </p:cNvPr>
          <p:cNvSpPr/>
          <p:nvPr/>
        </p:nvSpPr>
        <p:spPr>
          <a:xfrm>
            <a:off x="1910687" y="2066166"/>
            <a:ext cx="1637731" cy="170061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فكر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3820341" y="2212664"/>
            <a:ext cx="7460779" cy="1700617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لماذا كانت أخلاق المنافقين أسوأ الأخلاق؟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2909460" y="4299045"/>
            <a:ext cx="8117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لان الناس يظنون انهم مسلمون فهم </a:t>
            </a:r>
            <a:r>
              <a:rPr lang="ar-SA" sz="3600" b="1" dirty="0" err="1"/>
              <a:t>يكيدون</a:t>
            </a:r>
            <a:r>
              <a:rPr lang="ar-SA" sz="3600" b="1" dirty="0"/>
              <a:t> الى المجتمع من الداخل فهم أعظم خطراً من العدو الظاهر.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37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490</Words>
  <Application>Microsoft Office PowerPoint</Application>
  <PresentationFormat>شاشة عريضة</PresentationFormat>
  <Paragraphs>45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Calibri Light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HP</cp:lastModifiedBy>
  <cp:revision>29</cp:revision>
  <dcterms:created xsi:type="dcterms:W3CDTF">2019-10-26T22:01:45Z</dcterms:created>
  <dcterms:modified xsi:type="dcterms:W3CDTF">2021-01-22T05:37:19Z</dcterms:modified>
</cp:coreProperties>
</file>