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A791"/>
    <a:srgbClr val="7746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>
        <p:scale>
          <a:sx n="50" d="100"/>
          <a:sy n="50" d="100"/>
        </p:scale>
        <p:origin x="6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D3E7-C2B8-4EDB-AA61-3DCF4106048D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5B3F9-9152-463F-B10B-6A155A54C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04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D3E7-C2B8-4EDB-AA61-3DCF4106048D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5B3F9-9152-463F-B10B-6A155A54C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01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D3E7-C2B8-4EDB-AA61-3DCF4106048D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5B3F9-9152-463F-B10B-6A155A54C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509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D3E7-C2B8-4EDB-AA61-3DCF4106048D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5B3F9-9152-463F-B10B-6A155A54C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0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D3E7-C2B8-4EDB-AA61-3DCF4106048D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5B3F9-9152-463F-B10B-6A155A54C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58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D3E7-C2B8-4EDB-AA61-3DCF4106048D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5B3F9-9152-463F-B10B-6A155A54C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61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D3E7-C2B8-4EDB-AA61-3DCF4106048D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5B3F9-9152-463F-B10B-6A155A54C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738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D3E7-C2B8-4EDB-AA61-3DCF4106048D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5B3F9-9152-463F-B10B-6A155A54C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71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D3E7-C2B8-4EDB-AA61-3DCF4106048D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5B3F9-9152-463F-B10B-6A155A54C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928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D3E7-C2B8-4EDB-AA61-3DCF4106048D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5B3F9-9152-463F-B10B-6A155A54C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68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D3E7-C2B8-4EDB-AA61-3DCF4106048D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5B3F9-9152-463F-B10B-6A155A54C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71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2D3E7-C2B8-4EDB-AA61-3DCF4106048D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B3F9-9152-463F-B10B-6A155A54C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9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microsoft.com/office/2007/relationships/hdphoto" Target="../media/hdphoto4.wdp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3.jp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microsoft.com/office/2007/relationships/hdphoto" Target="../media/hdphoto5.wdp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pn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/>
          <a:srcRect l="34624" t="15978" r="37165" b="13776"/>
          <a:stretch/>
        </p:blipFill>
        <p:spPr>
          <a:xfrm>
            <a:off x="6046839" y="0"/>
            <a:ext cx="6145161" cy="68580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/>
          <a:srcRect l="34328" t="15977" r="35680" b="13952"/>
          <a:stretch/>
        </p:blipFill>
        <p:spPr>
          <a:xfrm>
            <a:off x="-1" y="1"/>
            <a:ext cx="60468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37958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8897257" y="600555"/>
            <a:ext cx="2760802" cy="67235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 smtClean="0"/>
              <a:t>الطاقة و الخلية</a:t>
            </a:r>
            <a:endParaRPr lang="en-US" sz="3600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/>
          <a:srcRect l="27963" t="52015" r="41860" b="11404"/>
          <a:stretch/>
        </p:blipFill>
        <p:spPr>
          <a:xfrm>
            <a:off x="2621646" y="3925025"/>
            <a:ext cx="3926541" cy="2675965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/>
          <a:srcRect l="27963" t="28309" r="41860" b="47461"/>
          <a:stretch/>
        </p:blipFill>
        <p:spPr>
          <a:xfrm>
            <a:off x="6831797" y="1741715"/>
            <a:ext cx="5040889" cy="2475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839" y="1272908"/>
            <a:ext cx="4063348" cy="2275475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61" b="100000" l="0" r="100000">
                        <a14:foregroundMark x1="35593" y1="75000" x2="25424" y2="61268"/>
                        <a14:foregroundMark x1="14689" y1="67958" x2="29379" y2="68662"/>
                        <a14:foregroundMark x1="19774" y1="79930" x2="38418" y2="78873"/>
                        <a14:foregroundMark x1="49153" y1="78521" x2="46328" y2="90141"/>
                        <a14:foregroundMark x1="31073" y1="88028" x2="49718" y2="86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30" y="3228852"/>
            <a:ext cx="2473029" cy="362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762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7283" t="33879" r="24901" b="19097"/>
          <a:stretch/>
        </p:blipFill>
        <p:spPr>
          <a:xfrm>
            <a:off x="6582686" y="682170"/>
            <a:ext cx="5377085" cy="3759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92D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19"/>
          <a:stretch/>
        </p:blipFill>
        <p:spPr>
          <a:xfrm>
            <a:off x="696686" y="426359"/>
            <a:ext cx="5583250" cy="32457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92D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85" y="3947887"/>
            <a:ext cx="5693251" cy="2706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92D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9" b="100000" l="0" r="100000">
                        <a14:foregroundMark x1="46023" y1="29766" x2="24432" y2="71906"/>
                        <a14:foregroundMark x1="67614" y1="29766" x2="69318" y2="77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561" y="3947887"/>
            <a:ext cx="167640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72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8908260" y="369412"/>
            <a:ext cx="2743200" cy="67561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800" dirty="0" smtClean="0"/>
              <a:t>الخلاصة</a:t>
            </a:r>
            <a:endParaRPr lang="en-US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/>
          <a:srcRect l="50982" t="33367" r="22721" b="21068"/>
          <a:stretch/>
        </p:blipFill>
        <p:spPr>
          <a:xfrm>
            <a:off x="7376301" y="1146629"/>
            <a:ext cx="4594473" cy="53122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/>
          <a:srcRect l="27963" t="52015" r="41860" b="11404"/>
          <a:stretch/>
        </p:blipFill>
        <p:spPr>
          <a:xfrm>
            <a:off x="241304" y="4513489"/>
            <a:ext cx="3169553" cy="2160072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0" y="2861019"/>
            <a:ext cx="3968500" cy="1886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92D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42" y="366071"/>
            <a:ext cx="4030190" cy="2494948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749767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8908260" y="369412"/>
            <a:ext cx="2743200" cy="67561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800" dirty="0" smtClean="0"/>
              <a:t>اختبر نفسي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6534150" y="2724150"/>
            <a:ext cx="4953000" cy="6096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63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Y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تتكون المخلوقات الحية  من خلية أو أكثر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534150" y="3600450"/>
            <a:ext cx="4953000" cy="9144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63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Y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الخلية هي اللبنة الأساسية للحياة و تحدث بداخلها الأنشطة الحيوية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534150" y="4781550"/>
            <a:ext cx="4953000" cy="6096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63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تنتج جميع الخلايا من انقسام خلايا أخرى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33400" y="2581275"/>
            <a:ext cx="5269710" cy="89535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63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Y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يقوم الغشاء الخلوي بحفظ مكونات الخلية و يتحكم بمرور المواد من الخلية و إليها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2" name="مجموعة 11"/>
          <p:cNvGrpSpPr/>
          <p:nvPr/>
        </p:nvGrpSpPr>
        <p:grpSpPr>
          <a:xfrm>
            <a:off x="6743700" y="1657350"/>
            <a:ext cx="5022060" cy="685800"/>
            <a:chOff x="6743700" y="1657350"/>
            <a:chExt cx="5022060" cy="685800"/>
          </a:xfrm>
        </p:grpSpPr>
        <p:sp>
          <p:nvSpPr>
            <p:cNvPr id="3" name="مستطيل مستدير الزوايا 2"/>
            <p:cNvSpPr/>
            <p:nvPr/>
          </p:nvSpPr>
          <p:spPr>
            <a:xfrm>
              <a:off x="6743700" y="1657350"/>
              <a:ext cx="4533900" cy="685800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اذكر البنود التي تنص عليها نظرية الخلية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شكل بيضاوي 9"/>
            <p:cNvSpPr/>
            <p:nvPr/>
          </p:nvSpPr>
          <p:spPr>
            <a:xfrm>
              <a:off x="11060910" y="1657350"/>
              <a:ext cx="704850" cy="685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5" name="مجموعة 14"/>
          <p:cNvGrpSpPr/>
          <p:nvPr/>
        </p:nvGrpSpPr>
        <p:grpSpPr>
          <a:xfrm>
            <a:off x="901305" y="1562100"/>
            <a:ext cx="4811318" cy="685800"/>
            <a:chOff x="901305" y="1562100"/>
            <a:chExt cx="4811318" cy="685800"/>
          </a:xfrm>
        </p:grpSpPr>
        <p:sp>
          <p:nvSpPr>
            <p:cNvPr id="8" name="مستطيل مستدير الزوايا 7"/>
            <p:cNvSpPr/>
            <p:nvPr/>
          </p:nvSpPr>
          <p:spPr>
            <a:xfrm>
              <a:off x="901305" y="1581150"/>
              <a:ext cx="4533900" cy="647700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صف أهمية الغشاء البلازمي</a:t>
              </a:r>
            </a:p>
          </p:txBody>
        </p:sp>
        <p:sp>
          <p:nvSpPr>
            <p:cNvPr id="11" name="شكل بيضاوي 10"/>
            <p:cNvSpPr/>
            <p:nvPr/>
          </p:nvSpPr>
          <p:spPr>
            <a:xfrm>
              <a:off x="5007773" y="1562100"/>
              <a:ext cx="704850" cy="685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13" name="صورة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67" b="90000" l="10000" r="90000">
                        <a14:foregroundMark x1="43333" y1="12333" x2="38000" y2="1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295" y="-155122"/>
            <a:ext cx="2708010" cy="1943100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3" t="8996" r="5432" b="15667"/>
          <a:stretch/>
        </p:blipFill>
        <p:spPr>
          <a:xfrm>
            <a:off x="-1" y="3143250"/>
            <a:ext cx="3290623" cy="371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239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34624" t="15625" r="35284" b="13601"/>
          <a:stretch/>
        </p:blipFill>
        <p:spPr>
          <a:xfrm>
            <a:off x="6125028" y="0"/>
            <a:ext cx="6066972" cy="68580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/>
          <a:srcRect l="34724" t="15625" r="35977" b="13953"/>
          <a:stretch/>
        </p:blipFill>
        <p:spPr>
          <a:xfrm>
            <a:off x="-1" y="0"/>
            <a:ext cx="61250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8018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ذو زاويتين مستديرتين في نفس الجانب 1"/>
          <p:cNvSpPr/>
          <p:nvPr/>
        </p:nvSpPr>
        <p:spPr>
          <a:xfrm>
            <a:off x="3992451" y="2215167"/>
            <a:ext cx="4262907" cy="2202287"/>
          </a:xfrm>
          <a:prstGeom prst="round2SameRect">
            <a:avLst>
              <a:gd name="adj1" fmla="val 16667"/>
              <a:gd name="adj2" fmla="val 222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6000" b="1" dirty="0" smtClean="0">
                <a:solidFill>
                  <a:srgbClr val="774615"/>
                </a:solidFill>
              </a:rPr>
              <a:t>عالم الخلايا</a:t>
            </a:r>
            <a:endParaRPr lang="en-US" sz="6000" b="1" dirty="0">
              <a:solidFill>
                <a:srgbClr val="7746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0616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/>
          <a:srcRect l="55070" t="28652" r="36670" b="52733"/>
          <a:stretch/>
        </p:blipFill>
        <p:spPr>
          <a:xfrm>
            <a:off x="7057620" y="603161"/>
            <a:ext cx="3361628" cy="2951407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/>
          <a:srcRect l="54981" t="47249" r="36670" b="33466"/>
          <a:stretch/>
        </p:blipFill>
        <p:spPr>
          <a:xfrm>
            <a:off x="2748028" y="2492578"/>
            <a:ext cx="4309592" cy="3952777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099391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/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/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/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92481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8606118" y="524435"/>
            <a:ext cx="2482592" cy="763452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 smtClean="0"/>
              <a:t>أهمية الخلايا</a:t>
            </a:r>
            <a:endParaRPr lang="en-US" sz="3600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/>
          <a:srcRect l="25265" t="55148" r="40216" b="7719"/>
          <a:stretch/>
        </p:blipFill>
        <p:spPr>
          <a:xfrm>
            <a:off x="7525872" y="1526801"/>
            <a:ext cx="4491317" cy="2716306"/>
          </a:xfrm>
          <a:prstGeom prst="roundRect">
            <a:avLst/>
          </a:prstGeom>
          <a:ln w="76200">
            <a:solidFill>
              <a:srgbClr val="67A791"/>
            </a:solidFill>
          </a:ln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4"/>
          <a:srcRect l="26091" t="37499" r="40630" b="31434"/>
          <a:stretch/>
        </p:blipFill>
        <p:spPr>
          <a:xfrm>
            <a:off x="1075762" y="1681191"/>
            <a:ext cx="4881283" cy="2561916"/>
          </a:xfrm>
          <a:prstGeom prst="roundRect">
            <a:avLst/>
          </a:prstGeom>
          <a:ln w="76200">
            <a:solidFill>
              <a:srgbClr val="67A791"/>
            </a:solidFill>
          </a:ln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517" y="4243107"/>
            <a:ext cx="1831601" cy="2381250"/>
          </a:xfrm>
          <a:prstGeom prst="rect">
            <a:avLst/>
          </a:prstGeom>
          <a:ln w="76200">
            <a:solidFill>
              <a:srgbClr val="67A791"/>
            </a:solidFill>
          </a:ln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95" b="76744" l="66031" r="998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536" t="657" b="25047"/>
          <a:stretch/>
        </p:blipFill>
        <p:spPr>
          <a:xfrm>
            <a:off x="1" y="4115824"/>
            <a:ext cx="3307976" cy="29259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61" b="100000" l="0" r="100000">
                        <a14:foregroundMark x1="35593" y1="75000" x2="25424" y2="61268"/>
                        <a14:foregroundMark x1="14689" y1="67958" x2="29379" y2="68662"/>
                        <a14:foregroundMark x1="19774" y1="79930" x2="38418" y2="78873"/>
                        <a14:foregroundMark x1="49153" y1="78521" x2="46328" y2="90141"/>
                        <a14:foregroundMark x1="31073" y1="88028" x2="49718" y2="86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045" y="-66403"/>
            <a:ext cx="1688094" cy="270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58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8804" t="24632" r="27194" b="31066"/>
          <a:stretch/>
        </p:blipFill>
        <p:spPr>
          <a:xfrm>
            <a:off x="6304600" y="1304645"/>
            <a:ext cx="5002307" cy="36643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29" b="100000" l="0" r="100000">
                        <a14:foregroundMark x1="48534" y1="77143" x2="51140" y2="55143"/>
                        <a14:foregroundMark x1="71010" y1="24857" x2="32248" y2="77714"/>
                        <a14:foregroundMark x1="47231" y1="67714" x2="39739" y2="72857"/>
                        <a14:foregroundMark x1="52443" y1="58857" x2="54072" y2="71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584"/>
            <a:ext cx="2924175" cy="2366123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45" y="2884051"/>
            <a:ext cx="4587226" cy="29866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مستطيل مستدير الزوايا 4"/>
          <p:cNvSpPr/>
          <p:nvPr/>
        </p:nvSpPr>
        <p:spPr>
          <a:xfrm>
            <a:off x="8229600" y="156089"/>
            <a:ext cx="3335020" cy="845737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 smtClean="0"/>
              <a:t>المجهر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61946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وسيلة شرح على شكل سحابة 1"/>
          <p:cNvSpPr/>
          <p:nvPr/>
        </p:nvSpPr>
        <p:spPr>
          <a:xfrm>
            <a:off x="8054788" y="299198"/>
            <a:ext cx="4137212" cy="1171573"/>
          </a:xfrm>
          <a:prstGeom prst="cloudCallout">
            <a:avLst>
              <a:gd name="adj1" fmla="val -63528"/>
              <a:gd name="adj2" fmla="val 3418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 smtClean="0"/>
              <a:t>مم تتكون الخلية؟</a:t>
            </a:r>
            <a:endParaRPr lang="en-US" sz="3600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7" t="15021" r="12484" b="18361"/>
          <a:stretch/>
        </p:blipFill>
        <p:spPr>
          <a:xfrm>
            <a:off x="5976793" y="104712"/>
            <a:ext cx="1607176" cy="194113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/>
          <a:srcRect l="25575" t="51654" r="40526" b="26287"/>
          <a:stretch/>
        </p:blipFill>
        <p:spPr>
          <a:xfrm>
            <a:off x="7225323" y="1745740"/>
            <a:ext cx="4410636" cy="1613647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34" y="645459"/>
            <a:ext cx="5491359" cy="4343400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6"/>
          <a:srcRect l="39114" t="51470" r="27194" b="35479"/>
          <a:stretch/>
        </p:blipFill>
        <p:spPr>
          <a:xfrm>
            <a:off x="7189692" y="3813405"/>
            <a:ext cx="4383743" cy="954742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6"/>
          <a:srcRect l="39114" t="64277" r="27194" b="17831"/>
          <a:stretch/>
        </p:blipFill>
        <p:spPr>
          <a:xfrm>
            <a:off x="7189692" y="5222165"/>
            <a:ext cx="4383743" cy="1308847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</p:pic>
      <p:sp>
        <p:nvSpPr>
          <p:cNvPr id="9" name="شكل بيضاوي 8"/>
          <p:cNvSpPr/>
          <p:nvPr/>
        </p:nvSpPr>
        <p:spPr>
          <a:xfrm>
            <a:off x="11654117" y="2174787"/>
            <a:ext cx="537883" cy="465605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1" name="شكل بيضاوي 10"/>
          <p:cNvSpPr/>
          <p:nvPr/>
        </p:nvSpPr>
        <p:spPr>
          <a:xfrm>
            <a:off x="11646599" y="5604207"/>
            <a:ext cx="537883" cy="465605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2" name="شكل بيضاوي 11"/>
          <p:cNvSpPr/>
          <p:nvPr/>
        </p:nvSpPr>
        <p:spPr>
          <a:xfrm>
            <a:off x="11617102" y="4057973"/>
            <a:ext cx="537883" cy="465605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92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5885" t="68750" r="40526" b="10662"/>
          <a:stretch/>
        </p:blipFill>
        <p:spPr>
          <a:xfrm>
            <a:off x="7126943" y="4024813"/>
            <a:ext cx="4370294" cy="1506071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/>
          <a:srcRect l="25885" t="41360" r="40526" b="36214"/>
          <a:stretch/>
        </p:blipFill>
        <p:spPr>
          <a:xfrm>
            <a:off x="7126943" y="1927521"/>
            <a:ext cx="4370294" cy="1640541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4" name="وسيلة شرح على شكل سحابة 3"/>
          <p:cNvSpPr/>
          <p:nvPr/>
        </p:nvSpPr>
        <p:spPr>
          <a:xfrm>
            <a:off x="8054788" y="299198"/>
            <a:ext cx="4137212" cy="1171573"/>
          </a:xfrm>
          <a:prstGeom prst="cloudCallout">
            <a:avLst>
              <a:gd name="adj1" fmla="val -63528"/>
              <a:gd name="adj2" fmla="val 3418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 smtClean="0"/>
              <a:t>مم تتكون الخلية؟</a:t>
            </a:r>
            <a:endParaRPr lang="en-US" sz="3600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7" t="15021" r="12484" b="18361"/>
          <a:stretch/>
        </p:blipFill>
        <p:spPr>
          <a:xfrm>
            <a:off x="5976793" y="104712"/>
            <a:ext cx="1607176" cy="1941135"/>
          </a:xfrm>
          <a:prstGeom prst="rect">
            <a:avLst/>
          </a:prstGeom>
        </p:spPr>
      </p:pic>
      <p:sp>
        <p:nvSpPr>
          <p:cNvPr id="6" name="شكل بيضاوي 5"/>
          <p:cNvSpPr/>
          <p:nvPr/>
        </p:nvSpPr>
        <p:spPr>
          <a:xfrm>
            <a:off x="11497237" y="1813044"/>
            <a:ext cx="537883" cy="465605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7" name="شكل بيضاوي 6"/>
          <p:cNvSpPr/>
          <p:nvPr/>
        </p:nvSpPr>
        <p:spPr>
          <a:xfrm>
            <a:off x="11497236" y="4024812"/>
            <a:ext cx="537883" cy="465605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5"/>
          <a:srcRect l="22990" t="17646" r="27298" b="7537"/>
          <a:stretch/>
        </p:blipFill>
        <p:spPr>
          <a:xfrm>
            <a:off x="424118" y="744180"/>
            <a:ext cx="5445523" cy="4607750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011366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78</Words>
  <Application>Microsoft Office PowerPoint</Application>
  <PresentationFormat>شاشة عريضة</PresentationFormat>
  <Paragraphs>22</Paragraphs>
  <Slides>13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Maher</cp:lastModifiedBy>
  <cp:revision>12</cp:revision>
  <dcterms:created xsi:type="dcterms:W3CDTF">2021-01-15T18:02:11Z</dcterms:created>
  <dcterms:modified xsi:type="dcterms:W3CDTF">2021-01-21T22:37:21Z</dcterms:modified>
</cp:coreProperties>
</file>