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3" r:id="rId10"/>
    <p:sldId id="267" r:id="rId11"/>
    <p:sldId id="264" r:id="rId12"/>
    <p:sldId id="268" r:id="rId13"/>
    <p:sldId id="265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C94E"/>
    <a:srgbClr val="E7B1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714" autoAdjust="0"/>
    <p:restoredTop sz="94660"/>
  </p:normalViewPr>
  <p:slideViewPr>
    <p:cSldViewPr snapToGrid="0">
      <p:cViewPr>
        <p:scale>
          <a:sx n="66" d="100"/>
          <a:sy n="66" d="100"/>
        </p:scale>
        <p:origin x="-24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A8E38-5057-4F94-B51C-CE26139DB12A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C5CC-9149-4870-AA80-DED27846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97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A8E38-5057-4F94-B51C-CE26139DB12A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C5CC-9149-4870-AA80-DED27846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04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A8E38-5057-4F94-B51C-CE26139DB12A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C5CC-9149-4870-AA80-DED27846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74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A8E38-5057-4F94-B51C-CE26139DB12A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C5CC-9149-4870-AA80-DED27846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0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A8E38-5057-4F94-B51C-CE26139DB12A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C5CC-9149-4870-AA80-DED27846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00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A8E38-5057-4F94-B51C-CE26139DB12A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C5CC-9149-4870-AA80-DED27846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49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A8E38-5057-4F94-B51C-CE26139DB12A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C5CC-9149-4870-AA80-DED27846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66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A8E38-5057-4F94-B51C-CE26139DB12A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C5CC-9149-4870-AA80-DED27846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41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A8E38-5057-4F94-B51C-CE26139DB12A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C5CC-9149-4870-AA80-DED27846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643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A8E38-5057-4F94-B51C-CE26139DB12A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C5CC-9149-4870-AA80-DED27846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64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A8E38-5057-4F94-B51C-CE26139DB12A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C5CC-9149-4870-AA80-DED27846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77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A8E38-5057-4F94-B51C-CE26139DB12A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5C5CC-9149-4870-AA80-DED27846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5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38.png"/><Relationship Id="rId7" Type="http://schemas.openxmlformats.org/officeDocument/2006/relationships/image" Target="../media/image2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30.jpg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/>
          <a:srcRect l="34773" t="17329" r="36158" b="15436"/>
          <a:stretch/>
        </p:blipFill>
        <p:spPr>
          <a:xfrm>
            <a:off x="4114800" y="1039090"/>
            <a:ext cx="3782292" cy="49183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92D05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4765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8479429" y="684089"/>
            <a:ext cx="3551206" cy="741871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 smtClean="0"/>
              <a:t>درجة الحرارة</a:t>
            </a:r>
            <a:endParaRPr lang="en-US" sz="4000" dirty="0"/>
          </a:p>
        </p:txBody>
      </p:sp>
      <p:sp>
        <p:nvSpPr>
          <p:cNvPr id="3" name="مستطيل ذو زاوية واحدة مستديرة 2"/>
          <p:cNvSpPr/>
          <p:nvPr/>
        </p:nvSpPr>
        <p:spPr>
          <a:xfrm flipH="1">
            <a:off x="4769224" y="2112860"/>
            <a:ext cx="7100046" cy="1207698"/>
          </a:xfrm>
          <a:prstGeom prst="round1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800" dirty="0" smtClean="0"/>
              <a:t>درجة الحرارة لها دور مهم في حديد نوع المخلوقات الحية التي يمكن أن تعيش في مكان ما</a:t>
            </a:r>
            <a:endParaRPr lang="en-US" sz="28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248" y="4007458"/>
            <a:ext cx="3749022" cy="22344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527" y="4007458"/>
            <a:ext cx="3990093" cy="22344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1329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8640793" y="642439"/>
            <a:ext cx="3551206" cy="741871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 smtClean="0"/>
              <a:t>الماء</a:t>
            </a:r>
            <a:endParaRPr lang="en-US" sz="4000" dirty="0"/>
          </a:p>
        </p:txBody>
      </p:sp>
      <p:sp>
        <p:nvSpPr>
          <p:cNvPr id="3" name="مستطيل ذو زاوية واحدة مستديرة 2"/>
          <p:cNvSpPr/>
          <p:nvPr/>
        </p:nvSpPr>
        <p:spPr>
          <a:xfrm flipH="1">
            <a:off x="1792940" y="1869402"/>
            <a:ext cx="10399059" cy="1792926"/>
          </a:xfrm>
          <a:prstGeom prst="round1Rect">
            <a:avLst/>
          </a:prstGeom>
          <a:solidFill>
            <a:srgbClr val="002060"/>
          </a:solidFill>
          <a:ln w="76200">
            <a:solidFill>
              <a:srgbClr val="00B0F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Y" sz="2800" dirty="0" smtClean="0"/>
              <a:t>1)تتكيف بعض المخلوقات الحية مثل الأسماك و الحيتان للعيش فيه فهو يساعدهم على القيام بجميع الأنشطة الحياتية المهمة مثل التنفس و هضم الطعام و التخلص من الفضلات</a:t>
            </a:r>
          </a:p>
          <a:p>
            <a:r>
              <a:rPr lang="ar-SY" sz="2800" dirty="0" smtClean="0"/>
              <a:t>2)معظم  أجسام المخلوقات الحية تتكون من الماء</a:t>
            </a:r>
          </a:p>
          <a:p>
            <a:endParaRPr lang="en-US" sz="2800" dirty="0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847" y="4195167"/>
            <a:ext cx="2752725" cy="2495428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643" y="4195167"/>
            <a:ext cx="3105150" cy="2495428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64" y="4147420"/>
            <a:ext cx="1800225" cy="2543175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39571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8640794" y="468927"/>
            <a:ext cx="3551206" cy="741871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 smtClean="0"/>
              <a:t>ضوء الشمس</a:t>
            </a:r>
            <a:endParaRPr lang="en-US" sz="4000" dirty="0"/>
          </a:p>
        </p:txBody>
      </p:sp>
      <p:sp>
        <p:nvSpPr>
          <p:cNvPr id="3" name="مستطيل ذو زاوية واحدة مستديرة 2"/>
          <p:cNvSpPr/>
          <p:nvPr/>
        </p:nvSpPr>
        <p:spPr>
          <a:xfrm flipH="1">
            <a:off x="5244353" y="1607769"/>
            <a:ext cx="6947647" cy="636480"/>
          </a:xfrm>
          <a:prstGeom prst="round1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Y" sz="2800" dirty="0" smtClean="0"/>
              <a:t>هو المصدر الرئيسي الذي يمد جميع الكائنات الحية بالطاقة</a:t>
            </a:r>
            <a:endParaRPr lang="en-US" sz="28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794" y="3618099"/>
            <a:ext cx="3525848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411" y="3618099"/>
            <a:ext cx="3862516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211" y="3551424"/>
            <a:ext cx="2619375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211" y="1210798"/>
            <a:ext cx="2619375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8018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8175812" y="612362"/>
            <a:ext cx="4016188" cy="741871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 smtClean="0"/>
              <a:t>النظام البيئي المتوازن</a:t>
            </a:r>
            <a:endParaRPr lang="en-US" sz="4000" dirty="0"/>
          </a:p>
        </p:txBody>
      </p:sp>
      <p:sp>
        <p:nvSpPr>
          <p:cNvPr id="4" name="مستطيل ذو زاوية واحدة مستديرة 3"/>
          <p:cNvSpPr/>
          <p:nvPr/>
        </p:nvSpPr>
        <p:spPr>
          <a:xfrm flipH="1">
            <a:off x="3083858" y="1751204"/>
            <a:ext cx="9108141" cy="1045784"/>
          </a:xfrm>
          <a:prstGeom prst="round1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Y" sz="2800" dirty="0" smtClean="0"/>
              <a:t>يتكون كل نظام بيئي من عوامل لاحيوية و عوامل أخرى حيوية تعمل معا. وعندما تكون هذه العوامل متوازنة يكو النظام البيئي متوازنا كذلك</a:t>
            </a:r>
            <a:endParaRPr lang="en-US" sz="2800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52" y="2976281"/>
            <a:ext cx="4159624" cy="36396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92D05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54911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8908260" y="369412"/>
            <a:ext cx="2743200" cy="67561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800" dirty="0" smtClean="0"/>
              <a:t>الخلاصة</a:t>
            </a:r>
            <a:endParaRPr lang="en-US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/>
          <a:srcRect l="52342" t="22077" r="12519" b="11391"/>
          <a:stretch/>
        </p:blipFill>
        <p:spPr>
          <a:xfrm>
            <a:off x="6843486" y="1327354"/>
            <a:ext cx="4807974" cy="5118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92D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21" y="2336859"/>
            <a:ext cx="3525848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640" y="3175059"/>
            <a:ext cx="2325618" cy="3285397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69" y="369412"/>
            <a:ext cx="3003200" cy="19674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48" y="79870"/>
            <a:ext cx="2851993" cy="1897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49" y="4372377"/>
            <a:ext cx="2649392" cy="23182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92D05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9209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8908260" y="369412"/>
            <a:ext cx="2743200" cy="67561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800" dirty="0" smtClean="0"/>
              <a:t>اختبر نفسي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6431760" y="2721203"/>
            <a:ext cx="4953000" cy="9974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400" b="1" u="sng" dirty="0" smtClean="0">
                <a:solidFill>
                  <a:schemeClr val="tx1"/>
                </a:solidFill>
              </a:rPr>
              <a:t>التربة</a:t>
            </a:r>
            <a:r>
              <a:rPr lang="ar-SY" sz="2400" dirty="0" smtClean="0">
                <a:solidFill>
                  <a:schemeClr val="tx1"/>
                </a:solidFill>
              </a:rPr>
              <a:t>  توفر </a:t>
            </a:r>
            <a:r>
              <a:rPr lang="ar-SY" sz="2400" dirty="0">
                <a:solidFill>
                  <a:schemeClr val="tx1"/>
                </a:solidFill>
              </a:rPr>
              <a:t>المواد و الظروف المناسبة لحياة المخلوقات الحية المختلفة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431760" y="4136571"/>
            <a:ext cx="4953000" cy="143959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400" b="1" u="sng" dirty="0" smtClean="0">
                <a:solidFill>
                  <a:schemeClr val="tx1"/>
                </a:solidFill>
              </a:rPr>
              <a:t>الماء </a:t>
            </a:r>
            <a:r>
              <a:rPr lang="ar-SY" sz="2400" dirty="0" smtClean="0">
                <a:solidFill>
                  <a:schemeClr val="tx1"/>
                </a:solidFill>
              </a:rPr>
              <a:t>1)تتكيف </a:t>
            </a:r>
            <a:r>
              <a:rPr lang="ar-SY" sz="2400" dirty="0">
                <a:solidFill>
                  <a:schemeClr val="tx1"/>
                </a:solidFill>
              </a:rPr>
              <a:t>بعض المخلوقات الحية مثل الأسماك و الحيتان للعيش </a:t>
            </a:r>
            <a:r>
              <a:rPr lang="ar-SY" sz="2400" dirty="0" smtClean="0">
                <a:solidFill>
                  <a:schemeClr val="tx1"/>
                </a:solidFill>
              </a:rPr>
              <a:t>فيه</a:t>
            </a:r>
          </a:p>
          <a:p>
            <a:pPr algn="ctr"/>
            <a:r>
              <a:rPr lang="ar-SY" sz="2400" dirty="0">
                <a:solidFill>
                  <a:schemeClr val="tx1"/>
                </a:solidFill>
              </a:rPr>
              <a:t>2)معظم  أجسام المخلوقات الحية تتكون من </a:t>
            </a:r>
            <a:r>
              <a:rPr lang="ar-SY" sz="2400" dirty="0" smtClean="0">
                <a:solidFill>
                  <a:schemeClr val="tx1"/>
                </a:solidFill>
              </a:rPr>
              <a:t>الماء</a:t>
            </a:r>
            <a:endParaRPr lang="ar-SY" sz="2400" dirty="0">
              <a:solidFill>
                <a:schemeClr val="tx1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74146" y="2721203"/>
            <a:ext cx="4873743" cy="1056411"/>
          </a:xfrm>
          <a:prstGeom prst="rect">
            <a:avLst/>
          </a:prstGeom>
          <a:solidFill>
            <a:srgbClr val="8DC94E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Y" sz="2400" b="1" dirty="0">
                <a:solidFill>
                  <a:schemeClr val="tx1"/>
                </a:solidFill>
              </a:rPr>
              <a:t>الغلاف الحيوي يتكون من جميع الأنظمة البيئية على الأرض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12" name="مجموعة 11"/>
          <p:cNvGrpSpPr/>
          <p:nvPr/>
        </p:nvGrpSpPr>
        <p:grpSpPr>
          <a:xfrm>
            <a:off x="6012660" y="1480454"/>
            <a:ext cx="6179340" cy="822782"/>
            <a:chOff x="6012660" y="1480454"/>
            <a:chExt cx="6179340" cy="822782"/>
          </a:xfrm>
        </p:grpSpPr>
        <p:sp>
          <p:nvSpPr>
            <p:cNvPr id="3" name="مستطيل مستدير الزوايا 2"/>
            <p:cNvSpPr/>
            <p:nvPr/>
          </p:nvSpPr>
          <p:spPr>
            <a:xfrm>
              <a:off x="6012660" y="1480454"/>
              <a:ext cx="5474490" cy="822782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اذكر مثالين توضح فيها أهمية العوامل اللاحيوية في النظام البيئي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شكل بيضاوي 9"/>
            <p:cNvSpPr/>
            <p:nvPr/>
          </p:nvSpPr>
          <p:spPr>
            <a:xfrm>
              <a:off x="11487150" y="1535341"/>
              <a:ext cx="704850" cy="685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5" name="مجموعة 14"/>
          <p:cNvGrpSpPr/>
          <p:nvPr/>
        </p:nvGrpSpPr>
        <p:grpSpPr>
          <a:xfrm>
            <a:off x="-1" y="1480454"/>
            <a:ext cx="5696282" cy="951582"/>
            <a:chOff x="16341" y="1807843"/>
            <a:chExt cx="5696282" cy="537045"/>
          </a:xfrm>
        </p:grpSpPr>
        <p:sp>
          <p:nvSpPr>
            <p:cNvPr id="8" name="مستطيل مستدير الزوايا 7"/>
            <p:cNvSpPr/>
            <p:nvPr/>
          </p:nvSpPr>
          <p:spPr>
            <a:xfrm>
              <a:off x="16341" y="1807843"/>
              <a:ext cx="4947890" cy="537045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>
                  <a:solidFill>
                    <a:schemeClr val="tx1"/>
                  </a:solidFill>
                </a:rPr>
                <a:t>قارن بين معنى كل من النظام البيئي و الغلاف </a:t>
              </a:r>
              <a:r>
                <a:rPr lang="ar-SY" sz="2400" b="1" dirty="0" smtClean="0">
                  <a:solidFill>
                    <a:schemeClr val="tx1"/>
                  </a:solidFill>
                </a:rPr>
                <a:t>الحيوي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1" name="شكل بيضاوي 10"/>
            <p:cNvSpPr/>
            <p:nvPr/>
          </p:nvSpPr>
          <p:spPr>
            <a:xfrm>
              <a:off x="5007773" y="1874381"/>
              <a:ext cx="704850" cy="373519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3" t="8996" r="5432" b="15667"/>
          <a:stretch/>
        </p:blipFill>
        <p:spPr>
          <a:xfrm>
            <a:off x="-1" y="3777614"/>
            <a:ext cx="2728687" cy="308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3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5365630" y="1656272"/>
            <a:ext cx="4537494" cy="1673524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6000" dirty="0" smtClean="0"/>
              <a:t>ما النظام البيئي؟</a:t>
            </a:r>
            <a:endParaRPr lang="en-US" sz="6000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3" t="8996" r="5432" b="15667"/>
          <a:stretch/>
        </p:blipFill>
        <p:spPr>
          <a:xfrm flipH="1">
            <a:off x="-310552" y="1535502"/>
            <a:ext cx="3998679" cy="508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69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59238" t="27654" r="25646" b="10555"/>
          <a:stretch/>
        </p:blipFill>
        <p:spPr>
          <a:xfrm>
            <a:off x="5865962" y="552091"/>
            <a:ext cx="3519579" cy="54322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92D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9" b="100000" l="0" r="100000">
                        <a14:foregroundMark x1="46023" y1="29766" x2="24432" y2="71906"/>
                        <a14:foregroundMark x1="67614" y1="29766" x2="69318" y2="77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14" y="1809346"/>
            <a:ext cx="3070581" cy="521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18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8264108" y="29676"/>
            <a:ext cx="3551206" cy="741871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 smtClean="0"/>
              <a:t>الأنظمة البيئية</a:t>
            </a:r>
            <a:endParaRPr lang="en-US" sz="4000" dirty="0"/>
          </a:p>
        </p:txBody>
      </p:sp>
      <p:sp>
        <p:nvSpPr>
          <p:cNvPr id="4" name="مستطيل ذو زاوية واحدة مستديرة 3"/>
          <p:cNvSpPr/>
          <p:nvPr/>
        </p:nvSpPr>
        <p:spPr>
          <a:xfrm flipH="1">
            <a:off x="960408" y="1039939"/>
            <a:ext cx="11231592" cy="1207698"/>
          </a:xfrm>
          <a:prstGeom prst="round1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800" dirty="0" smtClean="0"/>
              <a:t>النظام البيئي: يتكون من تفاعل المخلوقات الحية المختلفة بعضها مع بعض و مع العوامل غير الحية بحيث تشكل وحدة واحد</a:t>
            </a:r>
            <a:endParaRPr lang="en-US" sz="2800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8264107" y="2516029"/>
            <a:ext cx="3551206" cy="741871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 smtClean="0"/>
              <a:t>دراسة النظام البيئي</a:t>
            </a:r>
            <a:endParaRPr lang="en-US" sz="4000" dirty="0"/>
          </a:p>
        </p:txBody>
      </p:sp>
      <p:sp>
        <p:nvSpPr>
          <p:cNvPr id="7" name="مستطيل ذو زاوية واحدة مستديرة 6"/>
          <p:cNvSpPr/>
          <p:nvPr/>
        </p:nvSpPr>
        <p:spPr>
          <a:xfrm flipH="1">
            <a:off x="960408" y="3392070"/>
            <a:ext cx="11231592" cy="1207698"/>
          </a:xfrm>
          <a:prstGeom prst="round1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800" dirty="0" smtClean="0"/>
              <a:t>علم البيئة :هو دراسة التفاعل بين المخلوقات الحية و المكونات غير الحية في النظام البيئي</a:t>
            </a:r>
            <a:endParaRPr lang="en-US" sz="2800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8416508" y="4805831"/>
            <a:ext cx="3551206" cy="741871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 smtClean="0"/>
              <a:t>الأنظمة البيئية</a:t>
            </a:r>
            <a:endParaRPr lang="en-US" sz="4000" dirty="0"/>
          </a:p>
        </p:txBody>
      </p:sp>
      <p:sp>
        <p:nvSpPr>
          <p:cNvPr id="9" name="مستطيل ذو زاوية واحدة مستديرة 8"/>
          <p:cNvSpPr/>
          <p:nvPr/>
        </p:nvSpPr>
        <p:spPr>
          <a:xfrm flipH="1">
            <a:off x="957531" y="5649316"/>
            <a:ext cx="11231592" cy="1207698"/>
          </a:xfrm>
          <a:prstGeom prst="round1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800" dirty="0" smtClean="0"/>
              <a:t>الغلاف الحيوي : هو أكبر نظام بيئي على الأرض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7550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/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/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/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2639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6741459" y="137253"/>
            <a:ext cx="5253149" cy="741871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 smtClean="0"/>
              <a:t>المكونات الحية للنظام البيئي</a:t>
            </a:r>
            <a:endParaRPr lang="en-US" sz="4000" dirty="0"/>
          </a:p>
        </p:txBody>
      </p:sp>
      <p:sp>
        <p:nvSpPr>
          <p:cNvPr id="3" name="مستطيل ذو زاوية واحدة مستديرة 2"/>
          <p:cNvSpPr/>
          <p:nvPr/>
        </p:nvSpPr>
        <p:spPr>
          <a:xfrm flipH="1">
            <a:off x="960408" y="1039939"/>
            <a:ext cx="11231592" cy="1207698"/>
          </a:xfrm>
          <a:prstGeom prst="round1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800" dirty="0" smtClean="0"/>
              <a:t>العوامل الحيوية : هي المخلوقات المكونة للجزء الحي من المكون البيئي</a:t>
            </a:r>
            <a:endParaRPr lang="en-US" sz="28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83" y="2505663"/>
            <a:ext cx="3094302" cy="1839568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653" y="4766264"/>
            <a:ext cx="3112131" cy="167640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672" y="4766263"/>
            <a:ext cx="2855257" cy="1750017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672" y="2465011"/>
            <a:ext cx="2723188" cy="1784565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051" y="4766262"/>
            <a:ext cx="2295043" cy="1676401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050" y="2408452"/>
            <a:ext cx="2295044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36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75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25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6771" t="19792" r="36909" b="17708"/>
          <a:stretch/>
        </p:blipFill>
        <p:spPr>
          <a:xfrm>
            <a:off x="2904565" y="-1"/>
            <a:ext cx="6544235" cy="6941777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t="17098" r="32539" b="15840"/>
          <a:stretch/>
        </p:blipFill>
        <p:spPr>
          <a:xfrm>
            <a:off x="0" y="2503715"/>
            <a:ext cx="2627086" cy="435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64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5199529" y="137253"/>
            <a:ext cx="6795079" cy="741871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 smtClean="0"/>
              <a:t>المكونات الغير الحية في النظام البيئي</a:t>
            </a:r>
            <a:endParaRPr lang="en-US" sz="4000" dirty="0"/>
          </a:p>
        </p:txBody>
      </p:sp>
      <p:sp>
        <p:nvSpPr>
          <p:cNvPr id="3" name="مستطيل ذو زاوية واحدة مستديرة 2"/>
          <p:cNvSpPr/>
          <p:nvPr/>
        </p:nvSpPr>
        <p:spPr>
          <a:xfrm flipH="1">
            <a:off x="5199527" y="1272987"/>
            <a:ext cx="6992471" cy="974649"/>
          </a:xfrm>
          <a:prstGeom prst="round1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800" dirty="0" smtClean="0"/>
              <a:t>العوامل اللاحيوية : هي الأشياء الغير حية في النظام البيئي</a:t>
            </a:r>
            <a:endParaRPr lang="en-US" sz="2800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13" y="2708741"/>
            <a:ext cx="4466384" cy="24766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92D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196" y="2690812"/>
            <a:ext cx="5314109" cy="25266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92D05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429295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8640794" y="400611"/>
            <a:ext cx="3551206" cy="741871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 smtClean="0"/>
              <a:t>التربة</a:t>
            </a:r>
            <a:endParaRPr lang="en-US" sz="4000" dirty="0"/>
          </a:p>
        </p:txBody>
      </p:sp>
      <p:sp>
        <p:nvSpPr>
          <p:cNvPr id="5" name="مستطيل ذو زاوية واحدة مستديرة 4"/>
          <p:cNvSpPr/>
          <p:nvPr/>
        </p:nvSpPr>
        <p:spPr>
          <a:xfrm flipH="1">
            <a:off x="960408" y="1900546"/>
            <a:ext cx="11231592" cy="1207698"/>
          </a:xfrm>
          <a:prstGeom prst="round1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800" dirty="0" smtClean="0"/>
              <a:t>تتكون التربة من الأملاح و الماء  الهواء و المواد العضوية و هي توفر المواد و الظروف المناسبة لحياة المخلوقات الحية المختلفة</a:t>
            </a:r>
            <a:endParaRPr lang="en-US" sz="2800" dirty="0"/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106" y="3675529"/>
            <a:ext cx="3749270" cy="24949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628" y="3675529"/>
            <a:ext cx="4432917" cy="24594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5368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267</Words>
  <Application>Microsoft Office PowerPoint</Application>
  <PresentationFormat>شاشة عريضة</PresentationFormat>
  <Paragraphs>33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Maher</cp:lastModifiedBy>
  <cp:revision>17</cp:revision>
  <dcterms:created xsi:type="dcterms:W3CDTF">2021-01-26T20:47:50Z</dcterms:created>
  <dcterms:modified xsi:type="dcterms:W3CDTF">2021-01-27T09:24:25Z</dcterms:modified>
</cp:coreProperties>
</file>