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463" r:id="rId3"/>
    <p:sldId id="484" r:id="rId4"/>
    <p:sldId id="335" r:id="rId5"/>
    <p:sldId id="487" r:id="rId6"/>
    <p:sldId id="488" r:id="rId7"/>
    <p:sldId id="490" r:id="rId8"/>
    <p:sldId id="464" r:id="rId9"/>
    <p:sldId id="491" r:id="rId10"/>
    <p:sldId id="492" r:id="rId11"/>
    <p:sldId id="468" r:id="rId12"/>
    <p:sldId id="493" r:id="rId13"/>
    <p:sldId id="494" r:id="rId14"/>
    <p:sldId id="340" r:id="rId15"/>
    <p:sldId id="334" r:id="rId1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71">
          <p15:clr>
            <a:srgbClr val="A4A3A4"/>
          </p15:clr>
        </p15:guide>
        <p15:guide id="4" pos="42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CC99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4" autoAdjust="0"/>
    <p:restoredTop sz="99364" autoAdjust="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>
        <p:guide orient="horz" pos="2183"/>
        <p:guide pos="3840"/>
        <p:guide orient="horz" pos="1671"/>
        <p:guide pos="42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التخلص من النفايات الصلبة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18442" y="2017478"/>
            <a:ext cx="1650886" cy="635091"/>
            <a:chOff x="1357117" y="2643418"/>
            <a:chExt cx="165088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5711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31085" y="457190"/>
            <a:ext cx="2463416" cy="1042925"/>
            <a:chOff x="1437355" y="652944"/>
            <a:chExt cx="2463416" cy="10429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4"/>
              <a:ext cx="2193377" cy="10429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6388" y="1135274"/>
              <a:ext cx="1864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8" y="2286209"/>
            <a:ext cx="846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بالتعاون مع زميلاتك في المجموعة , اقترحي أكبر عدد من الطرائق الفعالة للتخلص من النفايات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0508" y="3473468"/>
            <a:ext cx="1885590" cy="2294050"/>
            <a:chOff x="10080235" y="2824974"/>
            <a:chExt cx="1885590" cy="229405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0235" y="2824974"/>
              <a:ext cx="1885590" cy="2294050"/>
              <a:chOff x="395817" y="4308238"/>
              <a:chExt cx="1885590" cy="229405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5857" y="4724851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5145" y="3847560"/>
              <a:ext cx="110277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660326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053296" y="2947123"/>
            <a:ext cx="5907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تحسين طرق التعبئة و التعليب , للحد من النفايات الصلبة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3" y="3447818"/>
            <a:ext cx="1834212" cy="635091"/>
            <a:chOff x="1431941" y="2643418"/>
            <a:chExt cx="1834212" cy="635091"/>
          </a:xfrm>
        </p:grpSpPr>
        <p:sp>
          <p:nvSpPr>
            <p:cNvPr id="4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822554" y="3682799"/>
            <a:ext cx="5080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نشر الوعي بين الناس حول مخاطر النفايات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6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54785" y="4234679"/>
            <a:ext cx="1834212" cy="635091"/>
            <a:chOff x="1431941" y="2643418"/>
            <a:chExt cx="1834212" cy="635091"/>
          </a:xfrm>
        </p:grpSpPr>
        <p:sp>
          <p:nvSpPr>
            <p:cNvPr id="3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688745" y="4552225"/>
            <a:ext cx="5225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تجميع الملابس و الألعاب و بيعها في متاجر بيع المستعمل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27416" y="5047441"/>
            <a:ext cx="1834212" cy="635091"/>
            <a:chOff x="1431941" y="2643418"/>
            <a:chExt cx="1834212" cy="635091"/>
          </a:xfrm>
        </p:grpSpPr>
        <p:sp>
          <p:nvSpPr>
            <p:cNvPr id="5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777526" y="5364987"/>
            <a:ext cx="6109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شراء المنتجات المعبأة في مواد يمكن إعادة تدويرها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6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712062" y="5867768"/>
            <a:ext cx="1834212" cy="635091"/>
            <a:chOff x="1431941" y="2643418"/>
            <a:chExt cx="1834212" cy="635091"/>
          </a:xfrm>
        </p:grpSpPr>
        <p:sp>
          <p:nvSpPr>
            <p:cNvPr id="5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662172" y="6185314"/>
            <a:ext cx="6109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التبرع بالأثاث و الإلكترونيات و غيرها لمن يحتاج إليها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9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7" grpId="0"/>
      <p:bldP spid="51" grpId="0"/>
      <p:bldP spid="39" grpId="0"/>
      <p:bldP spid="55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675247" y="4114444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4386572" y="1494970"/>
              <a:ext cx="42218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يتم سحقها و ضغطها تمهيداً لشحنها إلى المصانع المتخصصة</a:t>
              </a:r>
              <a:endParaRPr lang="en-US" sz="2000" b="1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6212224" y="4114444"/>
            <a:ext cx="5297715" cy="1872343"/>
            <a:chOff x="3447142" y="1248229"/>
            <a:chExt cx="5297715" cy="1872343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AC89658-9FDB-444E-B68E-367A8C6D2609}"/>
                </a:ext>
              </a:extLst>
            </p:cNvPr>
            <p:cNvSpPr/>
            <p:nvPr/>
          </p:nvSpPr>
          <p:spPr>
            <a:xfrm>
              <a:off x="3661474" y="1505943"/>
              <a:ext cx="747485" cy="747485"/>
            </a:xfrm>
            <a:prstGeom prst="ellipse">
              <a:avLst/>
            </a:prstGeom>
            <a:solidFill>
              <a:srgbClr val="9900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3685290" y="1618075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5333996" y="1248229"/>
              <a:ext cx="32712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4269383" y="1514769"/>
              <a:ext cx="43358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تتحول هذه النفايات إلى مواد جديدة في المصانع المتخصصة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3787895" y="1552597"/>
              <a:ext cx="49569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تُنقل إلى الأرض المخصصة للفرز, ثم تُقلب لفرزها</a:t>
              </a:r>
              <a:endParaRPr lang="en-US" sz="20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321565" y="1508707"/>
              <a:ext cx="44232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تُنقل المواد المطلوب تدويرها في حاويات خاصة إلى معمل إعادة التصنيع</a:t>
              </a:r>
              <a:endParaRPr lang="en-US" sz="20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1363278" y="216637"/>
            <a:ext cx="8683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الطريقة السليمة للاستفادة من النفايات</a:t>
            </a:r>
            <a:endParaRPr lang="en-US" sz="2800" b="1" dirty="0">
              <a:latin typeface="Oswald" panose="02000503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2CA6EE-CAE0-4A13-8A61-8D1BCDFEE846}"/>
              </a:ext>
            </a:extLst>
          </p:cNvPr>
          <p:cNvCxnSpPr/>
          <p:nvPr/>
        </p:nvCxnSpPr>
        <p:spPr>
          <a:xfrm>
            <a:off x="4994143" y="739857"/>
            <a:ext cx="22037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8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>
            <a:off x="2422483" y="857040"/>
            <a:ext cx="4071714" cy="1258948"/>
            <a:chOff x="1683629" y="857040"/>
            <a:chExt cx="4071714" cy="1258948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77823C-29C9-4F8E-BCE8-DC80D71168C2}"/>
                </a:ext>
              </a:extLst>
            </p:cNvPr>
            <p:cNvSpPr/>
            <p:nvPr/>
          </p:nvSpPr>
          <p:spPr>
            <a:xfrm>
              <a:off x="3905477" y="955326"/>
              <a:ext cx="1849866" cy="1160662"/>
            </a:xfrm>
            <a:custGeom>
              <a:avLst/>
              <a:gdLst>
                <a:gd name="connsiteX0" fmla="*/ 1555353 w 1849866"/>
                <a:gd name="connsiteY0" fmla="*/ 0 h 1160662"/>
                <a:gd name="connsiteX1" fmla="*/ 1572337 w 1849866"/>
                <a:gd name="connsiteY1" fmla="*/ 9218 h 1160662"/>
                <a:gd name="connsiteX2" fmla="*/ 1849866 w 1849866"/>
                <a:gd name="connsiteY2" fmla="*/ 531188 h 1160662"/>
                <a:gd name="connsiteX3" fmla="*/ 1849865 w 1849866"/>
                <a:gd name="connsiteY3" fmla="*/ 531188 h 1160662"/>
                <a:gd name="connsiteX4" fmla="*/ 1220391 w 1849866"/>
                <a:gd name="connsiteY4" fmla="*/ 1160662 h 1160662"/>
                <a:gd name="connsiteX5" fmla="*/ 0 w 1849866"/>
                <a:gd name="connsiteY5" fmla="*/ 1160661 h 1160662"/>
                <a:gd name="connsiteX6" fmla="*/ 70670 w 1849866"/>
                <a:gd name="connsiteY6" fmla="*/ 1044336 h 1160662"/>
                <a:gd name="connsiteX7" fmla="*/ 1430312 w 1849866"/>
                <a:gd name="connsiteY7" fmla="*/ 32151 h 1160662"/>
                <a:gd name="connsiteX8" fmla="*/ 1555353 w 1849866"/>
                <a:gd name="connsiteY8" fmla="*/ 0 h 11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9866" h="1160662">
                  <a:moveTo>
                    <a:pt x="1555353" y="0"/>
                  </a:moveTo>
                  <a:lnTo>
                    <a:pt x="1572337" y="9218"/>
                  </a:lnTo>
                  <a:cubicBezTo>
                    <a:pt x="1739778" y="122339"/>
                    <a:pt x="1849866" y="313907"/>
                    <a:pt x="1849866" y="531188"/>
                  </a:cubicBezTo>
                  <a:lnTo>
                    <a:pt x="1849865" y="531188"/>
                  </a:lnTo>
                  <a:cubicBezTo>
                    <a:pt x="1849865" y="878837"/>
                    <a:pt x="1568040" y="1160662"/>
                    <a:pt x="1220391" y="1160662"/>
                  </a:cubicBezTo>
                  <a:lnTo>
                    <a:pt x="0" y="1160661"/>
                  </a:lnTo>
                  <a:lnTo>
                    <a:pt x="70670" y="1044336"/>
                  </a:lnTo>
                  <a:cubicBezTo>
                    <a:pt x="392259" y="568320"/>
                    <a:pt x="869960" y="206439"/>
                    <a:pt x="1430312" y="32151"/>
                  </a:cubicBezTo>
                  <a:lnTo>
                    <a:pt x="1555353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9E74963-5D3B-4FE7-B224-4B09CB6BB259}"/>
                </a:ext>
              </a:extLst>
            </p:cNvPr>
            <p:cNvSpPr/>
            <p:nvPr/>
          </p:nvSpPr>
          <p:spPr>
            <a:xfrm>
              <a:off x="1828800" y="857040"/>
              <a:ext cx="3632030" cy="1258947"/>
            </a:xfrm>
            <a:custGeom>
              <a:avLst/>
              <a:gdLst>
                <a:gd name="connsiteX0" fmla="*/ 629474 w 3632030"/>
                <a:gd name="connsiteY0" fmla="*/ 0 h 1258947"/>
                <a:gd name="connsiteX1" fmla="*/ 3297069 w 3632030"/>
                <a:gd name="connsiteY1" fmla="*/ 0 h 1258947"/>
                <a:gd name="connsiteX2" fmla="*/ 3542089 w 3632030"/>
                <a:gd name="connsiteY2" fmla="*/ 49467 h 1258947"/>
                <a:gd name="connsiteX3" fmla="*/ 3632030 w 3632030"/>
                <a:gd name="connsiteY3" fmla="*/ 98286 h 1258947"/>
                <a:gd name="connsiteX4" fmla="*/ 3506989 w 3632030"/>
                <a:gd name="connsiteY4" fmla="*/ 130437 h 1258947"/>
                <a:gd name="connsiteX5" fmla="*/ 2147347 w 3632030"/>
                <a:gd name="connsiteY5" fmla="*/ 1142622 h 1258947"/>
                <a:gd name="connsiteX6" fmla="*/ 2076677 w 3632030"/>
                <a:gd name="connsiteY6" fmla="*/ 1258947 h 1258947"/>
                <a:gd name="connsiteX7" fmla="*/ 629474 w 3632030"/>
                <a:gd name="connsiteY7" fmla="*/ 1258947 h 1258947"/>
                <a:gd name="connsiteX8" fmla="*/ 12789 w 3632030"/>
                <a:gd name="connsiteY8" fmla="*/ 756334 h 1258947"/>
                <a:gd name="connsiteX9" fmla="*/ 0 w 3632030"/>
                <a:gd name="connsiteY9" fmla="*/ 629473 h 1258947"/>
                <a:gd name="connsiteX10" fmla="*/ 12789 w 3632030"/>
                <a:gd name="connsiteY10" fmla="*/ 502613 h 1258947"/>
                <a:gd name="connsiteX11" fmla="*/ 629474 w 3632030"/>
                <a:gd name="connsiteY11" fmla="*/ 0 h 12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32030" h="1258947">
                  <a:moveTo>
                    <a:pt x="629474" y="0"/>
                  </a:moveTo>
                  <a:lnTo>
                    <a:pt x="3297069" y="0"/>
                  </a:lnTo>
                  <a:cubicBezTo>
                    <a:pt x="3383981" y="0"/>
                    <a:pt x="3466779" y="17614"/>
                    <a:pt x="3542089" y="49467"/>
                  </a:cubicBezTo>
                  <a:lnTo>
                    <a:pt x="3632030" y="98286"/>
                  </a:lnTo>
                  <a:lnTo>
                    <a:pt x="3506989" y="130437"/>
                  </a:lnTo>
                  <a:cubicBezTo>
                    <a:pt x="2946637" y="304725"/>
                    <a:pt x="2468936" y="666606"/>
                    <a:pt x="2147347" y="1142622"/>
                  </a:cubicBezTo>
                  <a:lnTo>
                    <a:pt x="2076677" y="1258947"/>
                  </a:lnTo>
                  <a:lnTo>
                    <a:pt x="629474" y="1258947"/>
                  </a:lnTo>
                  <a:cubicBezTo>
                    <a:pt x="325281" y="1258947"/>
                    <a:pt x="71485" y="1043175"/>
                    <a:pt x="12789" y="756334"/>
                  </a:cubicBezTo>
                  <a:lnTo>
                    <a:pt x="0" y="629473"/>
                  </a:lnTo>
                  <a:lnTo>
                    <a:pt x="12789" y="502613"/>
                  </a:lnTo>
                  <a:cubicBezTo>
                    <a:pt x="71485" y="215772"/>
                    <a:pt x="325281" y="0"/>
                    <a:pt x="62947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923851F-8909-4870-A6B8-5A7817440BF2}"/>
                </a:ext>
              </a:extLst>
            </p:cNvPr>
            <p:cNvSpPr txBox="1"/>
            <p:nvPr/>
          </p:nvSpPr>
          <p:spPr>
            <a:xfrm>
              <a:off x="4825701" y="1247906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9A799AA-5C99-4BA7-9579-04A517A33AF3}"/>
                </a:ext>
              </a:extLst>
            </p:cNvPr>
            <p:cNvSpPr txBox="1"/>
            <p:nvPr/>
          </p:nvSpPr>
          <p:spPr>
            <a:xfrm>
              <a:off x="1683629" y="955326"/>
              <a:ext cx="27836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pPr algn="r"/>
              <a:r>
                <a:rPr lang="ar-SY" sz="2000" spc="0" dirty="0">
                  <a:effectLst/>
                </a:rPr>
                <a:t>المعادن , كالمعلبات و هياكل السيارات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7175515" y="857039"/>
            <a:ext cx="3926543" cy="1258948"/>
            <a:chOff x="6436661" y="857039"/>
            <a:chExt cx="3926543" cy="1258948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99E6EA6-6281-4046-A877-297E8C0D86F0}"/>
                </a:ext>
              </a:extLst>
            </p:cNvPr>
            <p:cNvSpPr/>
            <p:nvPr/>
          </p:nvSpPr>
          <p:spPr>
            <a:xfrm>
              <a:off x="6436661" y="955326"/>
              <a:ext cx="1849865" cy="1160661"/>
            </a:xfrm>
            <a:custGeom>
              <a:avLst/>
              <a:gdLst>
                <a:gd name="connsiteX0" fmla="*/ 294512 w 1849865"/>
                <a:gd name="connsiteY0" fmla="*/ 0 h 1160661"/>
                <a:gd name="connsiteX1" fmla="*/ 419553 w 1849865"/>
                <a:gd name="connsiteY1" fmla="*/ 32151 h 1160661"/>
                <a:gd name="connsiteX2" fmla="*/ 1779195 w 1849865"/>
                <a:gd name="connsiteY2" fmla="*/ 1044336 h 1160661"/>
                <a:gd name="connsiteX3" fmla="*/ 1849865 w 1849865"/>
                <a:gd name="connsiteY3" fmla="*/ 1160661 h 1160661"/>
                <a:gd name="connsiteX4" fmla="*/ 629474 w 1849865"/>
                <a:gd name="connsiteY4" fmla="*/ 1160661 h 1160661"/>
                <a:gd name="connsiteX5" fmla="*/ 12789 w 1849865"/>
                <a:gd name="connsiteY5" fmla="*/ 658048 h 1160661"/>
                <a:gd name="connsiteX6" fmla="*/ 0 w 1849865"/>
                <a:gd name="connsiteY6" fmla="*/ 531187 h 1160661"/>
                <a:gd name="connsiteX7" fmla="*/ 12789 w 1849865"/>
                <a:gd name="connsiteY7" fmla="*/ 404327 h 1160661"/>
                <a:gd name="connsiteX8" fmla="*/ 277529 w 1849865"/>
                <a:gd name="connsiteY8" fmla="*/ 9218 h 1160661"/>
                <a:gd name="connsiteX9" fmla="*/ 294512 w 1849865"/>
                <a:gd name="connsiteY9" fmla="*/ 0 h 11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9865" h="1160661">
                  <a:moveTo>
                    <a:pt x="294512" y="0"/>
                  </a:moveTo>
                  <a:lnTo>
                    <a:pt x="419553" y="32151"/>
                  </a:lnTo>
                  <a:cubicBezTo>
                    <a:pt x="979905" y="206439"/>
                    <a:pt x="1457606" y="568320"/>
                    <a:pt x="1779195" y="1044336"/>
                  </a:cubicBezTo>
                  <a:lnTo>
                    <a:pt x="1849865" y="1160661"/>
                  </a:lnTo>
                  <a:lnTo>
                    <a:pt x="629474" y="1160661"/>
                  </a:lnTo>
                  <a:cubicBezTo>
                    <a:pt x="325281" y="1160661"/>
                    <a:pt x="71485" y="944889"/>
                    <a:pt x="12789" y="658048"/>
                  </a:cubicBezTo>
                  <a:lnTo>
                    <a:pt x="0" y="531187"/>
                  </a:lnTo>
                  <a:lnTo>
                    <a:pt x="12789" y="404327"/>
                  </a:lnTo>
                  <a:cubicBezTo>
                    <a:pt x="46329" y="240418"/>
                    <a:pt x="143576" y="99715"/>
                    <a:pt x="277529" y="9218"/>
                  </a:cubicBezTo>
                  <a:lnTo>
                    <a:pt x="294512" y="0"/>
                  </a:lnTo>
                  <a:close/>
                </a:path>
              </a:pathLst>
            </a:custGeom>
            <a:solidFill>
              <a:srgbClr val="FDCD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C637848C-2470-4BE2-B334-F03D2E6A35F1}"/>
                </a:ext>
              </a:extLst>
            </p:cNvPr>
            <p:cNvSpPr/>
            <p:nvPr/>
          </p:nvSpPr>
          <p:spPr>
            <a:xfrm>
              <a:off x="6731173" y="857039"/>
              <a:ext cx="3632031" cy="1258948"/>
            </a:xfrm>
            <a:custGeom>
              <a:avLst/>
              <a:gdLst>
                <a:gd name="connsiteX0" fmla="*/ 334962 w 3632031"/>
                <a:gd name="connsiteY0" fmla="*/ 0 h 1258948"/>
                <a:gd name="connsiteX1" fmla="*/ 3002557 w 3632031"/>
                <a:gd name="connsiteY1" fmla="*/ 0 h 1258948"/>
                <a:gd name="connsiteX2" fmla="*/ 3632031 w 3632031"/>
                <a:gd name="connsiteY2" fmla="*/ 629474 h 1258948"/>
                <a:gd name="connsiteX3" fmla="*/ 3632030 w 3632031"/>
                <a:gd name="connsiteY3" fmla="*/ 629474 h 1258948"/>
                <a:gd name="connsiteX4" fmla="*/ 3002556 w 3632031"/>
                <a:gd name="connsiteY4" fmla="*/ 1258948 h 1258948"/>
                <a:gd name="connsiteX5" fmla="*/ 1555353 w 3632031"/>
                <a:gd name="connsiteY5" fmla="*/ 1258947 h 1258948"/>
                <a:gd name="connsiteX6" fmla="*/ 1484683 w 3632031"/>
                <a:gd name="connsiteY6" fmla="*/ 1142622 h 1258948"/>
                <a:gd name="connsiteX7" fmla="*/ 125041 w 3632031"/>
                <a:gd name="connsiteY7" fmla="*/ 130437 h 1258948"/>
                <a:gd name="connsiteX8" fmla="*/ 0 w 3632031"/>
                <a:gd name="connsiteY8" fmla="*/ 98286 h 1258948"/>
                <a:gd name="connsiteX9" fmla="*/ 89942 w 3632031"/>
                <a:gd name="connsiteY9" fmla="*/ 49467 h 1258948"/>
                <a:gd name="connsiteX10" fmla="*/ 334962 w 3632031"/>
                <a:gd name="connsiteY10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32031" h="1258948">
                  <a:moveTo>
                    <a:pt x="334962" y="0"/>
                  </a:moveTo>
                  <a:lnTo>
                    <a:pt x="3002557" y="0"/>
                  </a:lnTo>
                  <a:cubicBezTo>
                    <a:pt x="3350206" y="0"/>
                    <a:pt x="3632031" y="281825"/>
                    <a:pt x="3632031" y="629474"/>
                  </a:cubicBezTo>
                  <a:lnTo>
                    <a:pt x="3632030" y="629474"/>
                  </a:lnTo>
                  <a:cubicBezTo>
                    <a:pt x="3632030" y="977123"/>
                    <a:pt x="3350205" y="1258948"/>
                    <a:pt x="3002556" y="1258948"/>
                  </a:cubicBezTo>
                  <a:lnTo>
                    <a:pt x="1555353" y="1258947"/>
                  </a:lnTo>
                  <a:lnTo>
                    <a:pt x="1484683" y="1142622"/>
                  </a:lnTo>
                  <a:cubicBezTo>
                    <a:pt x="1163094" y="666606"/>
                    <a:pt x="685393" y="304725"/>
                    <a:pt x="125041" y="130437"/>
                  </a:cubicBezTo>
                  <a:lnTo>
                    <a:pt x="0" y="98286"/>
                  </a:lnTo>
                  <a:lnTo>
                    <a:pt x="89942" y="49467"/>
                  </a:lnTo>
                  <a:cubicBezTo>
                    <a:pt x="165251" y="17614"/>
                    <a:pt x="248050" y="0"/>
                    <a:pt x="33496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3FA317D-2DF9-4B9A-A2CE-B7AF334F7B9C}"/>
                </a:ext>
              </a:extLst>
            </p:cNvPr>
            <p:cNvSpPr txBox="1"/>
            <p:nvPr/>
          </p:nvSpPr>
          <p:spPr>
            <a:xfrm>
              <a:off x="6658631" y="1282730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360B2FC-D56D-4B00-AA4E-9AE179371707}"/>
                </a:ext>
              </a:extLst>
            </p:cNvPr>
            <p:cNvSpPr txBox="1"/>
            <p:nvPr/>
          </p:nvSpPr>
          <p:spPr>
            <a:xfrm>
              <a:off x="7505419" y="998447"/>
              <a:ext cx="2717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الورق , كالصحف و المجلات و صناديق الورق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6" name="مجموعة 5"/>
          <p:cNvGrpSpPr/>
          <p:nvPr/>
        </p:nvGrpSpPr>
        <p:grpSpPr>
          <a:xfrm>
            <a:off x="1340914" y="2767013"/>
            <a:ext cx="4077211" cy="1279634"/>
            <a:chOff x="602060" y="2767013"/>
            <a:chExt cx="4077211" cy="1279634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F45B349-1A49-4AC5-89A1-03CE69629353}"/>
                </a:ext>
              </a:extLst>
            </p:cNvPr>
            <p:cNvSpPr/>
            <p:nvPr/>
          </p:nvSpPr>
          <p:spPr>
            <a:xfrm>
              <a:off x="3539546" y="2767013"/>
              <a:ext cx="1139725" cy="1279634"/>
            </a:xfrm>
            <a:custGeom>
              <a:avLst/>
              <a:gdLst>
                <a:gd name="connsiteX0" fmla="*/ 89677 w 1139725"/>
                <a:gd name="connsiteY0" fmla="*/ 0 h 1279634"/>
                <a:gd name="connsiteX1" fmla="*/ 499908 w 1139725"/>
                <a:gd name="connsiteY1" fmla="*/ 0 h 1279634"/>
                <a:gd name="connsiteX2" fmla="*/ 1139725 w 1139725"/>
                <a:gd name="connsiteY2" fmla="*/ 639817 h 1279634"/>
                <a:gd name="connsiteX3" fmla="*/ 499908 w 1139725"/>
                <a:gd name="connsiteY3" fmla="*/ 1279634 h 1279634"/>
                <a:gd name="connsiteX4" fmla="*/ 78276 w 1139725"/>
                <a:gd name="connsiteY4" fmla="*/ 1279634 h 1279634"/>
                <a:gd name="connsiteX5" fmla="*/ 51938 w 1139725"/>
                <a:gd name="connsiteY5" fmla="*/ 1177203 h 1279634"/>
                <a:gd name="connsiteX6" fmla="*/ 0 w 1139725"/>
                <a:gd name="connsiteY6" fmla="*/ 661988 h 1279634"/>
                <a:gd name="connsiteX7" fmla="*/ 51938 w 1139725"/>
                <a:gd name="connsiteY7" fmla="*/ 146773 h 1279634"/>
                <a:gd name="connsiteX8" fmla="*/ 89677 w 1139725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9725" h="1279634">
                  <a:moveTo>
                    <a:pt x="89677" y="0"/>
                  </a:moveTo>
                  <a:lnTo>
                    <a:pt x="499908" y="0"/>
                  </a:lnTo>
                  <a:cubicBezTo>
                    <a:pt x="853269" y="0"/>
                    <a:pt x="1139725" y="286456"/>
                    <a:pt x="1139725" y="639817"/>
                  </a:cubicBezTo>
                  <a:cubicBezTo>
                    <a:pt x="1139725" y="993178"/>
                    <a:pt x="853269" y="1279634"/>
                    <a:pt x="499908" y="1279634"/>
                  </a:cubicBezTo>
                  <a:lnTo>
                    <a:pt x="78276" y="1279634"/>
                  </a:lnTo>
                  <a:lnTo>
                    <a:pt x="51938" y="1177203"/>
                  </a:lnTo>
                  <a:cubicBezTo>
                    <a:pt x="17884" y="1010784"/>
                    <a:pt x="0" y="838475"/>
                    <a:pt x="0" y="661988"/>
                  </a:cubicBezTo>
                  <a:cubicBezTo>
                    <a:pt x="0" y="485502"/>
                    <a:pt x="17884" y="313192"/>
                    <a:pt x="51938" y="146773"/>
                  </a:cubicBezTo>
                  <a:lnTo>
                    <a:pt x="89677" y="0"/>
                  </a:lnTo>
                  <a:close/>
                </a:path>
              </a:pathLst>
            </a:custGeom>
            <a:solidFill>
              <a:srgbClr val="083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0A3763B-7DE7-4AAD-8B3B-4E3473A64A83}"/>
                </a:ext>
              </a:extLst>
            </p:cNvPr>
            <p:cNvSpPr/>
            <p:nvPr/>
          </p:nvSpPr>
          <p:spPr>
            <a:xfrm>
              <a:off x="755350" y="2767013"/>
              <a:ext cx="2873872" cy="1279634"/>
            </a:xfrm>
            <a:custGeom>
              <a:avLst/>
              <a:gdLst>
                <a:gd name="connsiteX0" fmla="*/ 639817 w 2873872"/>
                <a:gd name="connsiteY0" fmla="*/ 0 h 1279634"/>
                <a:gd name="connsiteX1" fmla="*/ 2873872 w 2873872"/>
                <a:gd name="connsiteY1" fmla="*/ 0 h 1279634"/>
                <a:gd name="connsiteX2" fmla="*/ 2836133 w 2873872"/>
                <a:gd name="connsiteY2" fmla="*/ 146773 h 1279634"/>
                <a:gd name="connsiteX3" fmla="*/ 2784195 w 2873872"/>
                <a:gd name="connsiteY3" fmla="*/ 661988 h 1279634"/>
                <a:gd name="connsiteX4" fmla="*/ 2836133 w 2873872"/>
                <a:gd name="connsiteY4" fmla="*/ 1177203 h 1279634"/>
                <a:gd name="connsiteX5" fmla="*/ 2862471 w 2873872"/>
                <a:gd name="connsiteY5" fmla="*/ 1279634 h 1279634"/>
                <a:gd name="connsiteX6" fmla="*/ 639817 w 2873872"/>
                <a:gd name="connsiteY6" fmla="*/ 1279634 h 1279634"/>
                <a:gd name="connsiteX7" fmla="*/ 0 w 2873872"/>
                <a:gd name="connsiteY7" fmla="*/ 639817 h 1279634"/>
                <a:gd name="connsiteX8" fmla="*/ 639817 w 2873872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3872" h="1279634">
                  <a:moveTo>
                    <a:pt x="639817" y="0"/>
                  </a:moveTo>
                  <a:lnTo>
                    <a:pt x="2873872" y="0"/>
                  </a:lnTo>
                  <a:lnTo>
                    <a:pt x="2836133" y="146773"/>
                  </a:lnTo>
                  <a:cubicBezTo>
                    <a:pt x="2802079" y="313192"/>
                    <a:pt x="2784195" y="485502"/>
                    <a:pt x="2784195" y="661988"/>
                  </a:cubicBezTo>
                  <a:cubicBezTo>
                    <a:pt x="2784195" y="838475"/>
                    <a:pt x="2802079" y="1010784"/>
                    <a:pt x="2836133" y="1177203"/>
                  </a:cubicBezTo>
                  <a:lnTo>
                    <a:pt x="2862471" y="1279634"/>
                  </a:lnTo>
                  <a:lnTo>
                    <a:pt x="639817" y="1279634"/>
                  </a:lnTo>
                  <a:cubicBezTo>
                    <a:pt x="286456" y="1279634"/>
                    <a:pt x="0" y="993178"/>
                    <a:pt x="0" y="639817"/>
                  </a:cubicBezTo>
                  <a:cubicBezTo>
                    <a:pt x="0" y="286456"/>
                    <a:pt x="286456" y="0"/>
                    <a:pt x="63981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D9AAF13-1262-49D2-9C0C-27DB30952F3A}"/>
                </a:ext>
              </a:extLst>
            </p:cNvPr>
            <p:cNvSpPr txBox="1"/>
            <p:nvPr/>
          </p:nvSpPr>
          <p:spPr>
            <a:xfrm>
              <a:off x="3752079" y="3052289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DFB3E94C-9186-421C-BF17-518133C6800F}"/>
                </a:ext>
              </a:extLst>
            </p:cNvPr>
            <p:cNvSpPr txBox="1"/>
            <p:nvPr/>
          </p:nvSpPr>
          <p:spPr>
            <a:xfrm>
              <a:off x="602060" y="2825391"/>
              <a:ext cx="28894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pPr algn="r"/>
              <a:r>
                <a:rPr lang="ar-SY" sz="1800" spc="0" dirty="0">
                  <a:effectLst/>
                </a:rPr>
                <a:t>إطارات السيارات , تمكن إعادة تصنيعها مرة أخرى بعمل إطارات جديدة أو مواد جديدة كالأرضيات البلاستيكية و أرضيات الملاعب</a:t>
              </a:r>
              <a:endParaRPr lang="en-US" sz="1800" spc="0" dirty="0">
                <a:effectLst/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8244273" y="2767013"/>
            <a:ext cx="3923921" cy="1279634"/>
            <a:chOff x="7505419" y="2767013"/>
            <a:chExt cx="3923921" cy="1279634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A29250B-2F69-4D8C-8026-07FA58ABDD73}"/>
                </a:ext>
              </a:extLst>
            </p:cNvPr>
            <p:cNvSpPr/>
            <p:nvPr/>
          </p:nvSpPr>
          <p:spPr>
            <a:xfrm>
              <a:off x="7505419" y="2767013"/>
              <a:ext cx="1147038" cy="1279634"/>
            </a:xfrm>
            <a:custGeom>
              <a:avLst/>
              <a:gdLst>
                <a:gd name="connsiteX0" fmla="*/ 639817 w 1147038"/>
                <a:gd name="connsiteY0" fmla="*/ 0 h 1279634"/>
                <a:gd name="connsiteX1" fmla="*/ 1057361 w 1147038"/>
                <a:gd name="connsiteY1" fmla="*/ 0 h 1279634"/>
                <a:gd name="connsiteX2" fmla="*/ 1095100 w 1147038"/>
                <a:gd name="connsiteY2" fmla="*/ 146773 h 1279634"/>
                <a:gd name="connsiteX3" fmla="*/ 1147038 w 1147038"/>
                <a:gd name="connsiteY3" fmla="*/ 661988 h 1279634"/>
                <a:gd name="connsiteX4" fmla="*/ 1095100 w 1147038"/>
                <a:gd name="connsiteY4" fmla="*/ 1177203 h 1279634"/>
                <a:gd name="connsiteX5" fmla="*/ 1068762 w 1147038"/>
                <a:gd name="connsiteY5" fmla="*/ 1279634 h 1279634"/>
                <a:gd name="connsiteX6" fmla="*/ 639817 w 1147038"/>
                <a:gd name="connsiteY6" fmla="*/ 1279634 h 1279634"/>
                <a:gd name="connsiteX7" fmla="*/ 0 w 1147038"/>
                <a:gd name="connsiteY7" fmla="*/ 639817 h 1279634"/>
                <a:gd name="connsiteX8" fmla="*/ 639817 w 1147038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7038" h="1279634">
                  <a:moveTo>
                    <a:pt x="639817" y="0"/>
                  </a:moveTo>
                  <a:lnTo>
                    <a:pt x="1057361" y="0"/>
                  </a:lnTo>
                  <a:lnTo>
                    <a:pt x="1095100" y="146773"/>
                  </a:lnTo>
                  <a:cubicBezTo>
                    <a:pt x="1129154" y="313192"/>
                    <a:pt x="1147038" y="485502"/>
                    <a:pt x="1147038" y="661988"/>
                  </a:cubicBezTo>
                  <a:cubicBezTo>
                    <a:pt x="1147038" y="838475"/>
                    <a:pt x="1129154" y="1010784"/>
                    <a:pt x="1095100" y="1177203"/>
                  </a:cubicBezTo>
                  <a:lnTo>
                    <a:pt x="1068762" y="1279634"/>
                  </a:lnTo>
                  <a:lnTo>
                    <a:pt x="639817" y="1279634"/>
                  </a:lnTo>
                  <a:cubicBezTo>
                    <a:pt x="286456" y="1279634"/>
                    <a:pt x="0" y="993178"/>
                    <a:pt x="0" y="639817"/>
                  </a:cubicBezTo>
                  <a:cubicBezTo>
                    <a:pt x="0" y="286456"/>
                    <a:pt x="286456" y="0"/>
                    <a:pt x="639817" y="0"/>
                  </a:cubicBezTo>
                  <a:close/>
                </a:path>
              </a:pathLst>
            </a:custGeom>
            <a:solidFill>
              <a:srgbClr val="C177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1C05E82-D4B6-449C-B207-DE2A70242C45}"/>
                </a:ext>
              </a:extLst>
            </p:cNvPr>
            <p:cNvSpPr/>
            <p:nvPr/>
          </p:nvSpPr>
          <p:spPr>
            <a:xfrm>
              <a:off x="8562781" y="2767013"/>
              <a:ext cx="2866559" cy="1279634"/>
            </a:xfrm>
            <a:custGeom>
              <a:avLst/>
              <a:gdLst>
                <a:gd name="connsiteX0" fmla="*/ 0 w 2866559"/>
                <a:gd name="connsiteY0" fmla="*/ 0 h 1279634"/>
                <a:gd name="connsiteX1" fmla="*/ 2226742 w 2866559"/>
                <a:gd name="connsiteY1" fmla="*/ 0 h 1279634"/>
                <a:gd name="connsiteX2" fmla="*/ 2866559 w 2866559"/>
                <a:gd name="connsiteY2" fmla="*/ 639817 h 1279634"/>
                <a:gd name="connsiteX3" fmla="*/ 2226742 w 2866559"/>
                <a:gd name="connsiteY3" fmla="*/ 1279634 h 1279634"/>
                <a:gd name="connsiteX4" fmla="*/ 11401 w 2866559"/>
                <a:gd name="connsiteY4" fmla="*/ 1279634 h 1279634"/>
                <a:gd name="connsiteX5" fmla="*/ 37739 w 2866559"/>
                <a:gd name="connsiteY5" fmla="*/ 1177203 h 1279634"/>
                <a:gd name="connsiteX6" fmla="*/ 89677 w 2866559"/>
                <a:gd name="connsiteY6" fmla="*/ 661988 h 1279634"/>
                <a:gd name="connsiteX7" fmla="*/ 37739 w 2866559"/>
                <a:gd name="connsiteY7" fmla="*/ 146773 h 1279634"/>
                <a:gd name="connsiteX8" fmla="*/ 0 w 2866559"/>
                <a:gd name="connsiteY8" fmla="*/ 0 h 1279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6559" h="1279634">
                  <a:moveTo>
                    <a:pt x="0" y="0"/>
                  </a:moveTo>
                  <a:lnTo>
                    <a:pt x="2226742" y="0"/>
                  </a:lnTo>
                  <a:cubicBezTo>
                    <a:pt x="2580103" y="0"/>
                    <a:pt x="2866559" y="286456"/>
                    <a:pt x="2866559" y="639817"/>
                  </a:cubicBezTo>
                  <a:cubicBezTo>
                    <a:pt x="2866559" y="993178"/>
                    <a:pt x="2580103" y="1279634"/>
                    <a:pt x="2226742" y="1279634"/>
                  </a:cubicBezTo>
                  <a:lnTo>
                    <a:pt x="11401" y="1279634"/>
                  </a:lnTo>
                  <a:lnTo>
                    <a:pt x="37739" y="1177203"/>
                  </a:lnTo>
                  <a:cubicBezTo>
                    <a:pt x="71793" y="1010784"/>
                    <a:pt x="89677" y="838475"/>
                    <a:pt x="89677" y="661988"/>
                  </a:cubicBezTo>
                  <a:cubicBezTo>
                    <a:pt x="89677" y="485502"/>
                    <a:pt x="71793" y="313192"/>
                    <a:pt x="37739" y="14677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AE03790-5026-4479-8D22-574103BA200D}"/>
                </a:ext>
              </a:extLst>
            </p:cNvPr>
            <p:cNvSpPr txBox="1"/>
            <p:nvPr/>
          </p:nvSpPr>
          <p:spPr>
            <a:xfrm>
              <a:off x="7646067" y="3110429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A2C5AE3-0F1F-48DC-B3CC-BDDF252B2E64}"/>
                </a:ext>
              </a:extLst>
            </p:cNvPr>
            <p:cNvSpPr txBox="1"/>
            <p:nvPr/>
          </p:nvSpPr>
          <p:spPr>
            <a:xfrm>
              <a:off x="8758907" y="3052289"/>
              <a:ext cx="22988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ar-SY" sz="2000" spc="0" dirty="0">
                  <a:effectLst/>
                </a:rPr>
                <a:t>البلاستيك , كقوارير الماء و الأكياس البلاستيكية</a:t>
              </a:r>
              <a:endParaRPr lang="en-US" sz="2000" spc="0" dirty="0">
                <a:effectLst/>
              </a:endParaRPr>
            </a:p>
          </p:txBody>
        </p:sp>
      </p:grpSp>
      <p:grpSp>
        <p:nvGrpSpPr>
          <p:cNvPr id="7" name="مجموعة 6"/>
          <p:cNvGrpSpPr/>
          <p:nvPr/>
        </p:nvGrpSpPr>
        <p:grpSpPr>
          <a:xfrm>
            <a:off x="2567654" y="4726508"/>
            <a:ext cx="3926544" cy="1258948"/>
            <a:chOff x="1828800" y="4726508"/>
            <a:chExt cx="3926544" cy="1258948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4F51E42-3A81-4507-AD3F-A43733282DAE}"/>
                </a:ext>
              </a:extLst>
            </p:cNvPr>
            <p:cNvSpPr/>
            <p:nvPr/>
          </p:nvSpPr>
          <p:spPr>
            <a:xfrm>
              <a:off x="3896059" y="4726509"/>
              <a:ext cx="1859285" cy="1171183"/>
            </a:xfrm>
            <a:custGeom>
              <a:avLst/>
              <a:gdLst>
                <a:gd name="connsiteX0" fmla="*/ 0 w 1859285"/>
                <a:gd name="connsiteY0" fmla="*/ 0 h 1171183"/>
                <a:gd name="connsiteX1" fmla="*/ 1229811 w 1859285"/>
                <a:gd name="connsiteY1" fmla="*/ 0 h 1171183"/>
                <a:gd name="connsiteX2" fmla="*/ 1859285 w 1859285"/>
                <a:gd name="connsiteY2" fmla="*/ 629474 h 1171183"/>
                <a:gd name="connsiteX3" fmla="*/ 1859284 w 1859285"/>
                <a:gd name="connsiteY3" fmla="*/ 629474 h 1171183"/>
                <a:gd name="connsiteX4" fmla="*/ 1581755 w 1859285"/>
                <a:gd name="connsiteY4" fmla="*/ 1151444 h 1171183"/>
                <a:gd name="connsiteX5" fmla="*/ 1545388 w 1859285"/>
                <a:gd name="connsiteY5" fmla="*/ 1171183 h 1171183"/>
                <a:gd name="connsiteX6" fmla="*/ 1439731 w 1859285"/>
                <a:gd name="connsiteY6" fmla="*/ 1144016 h 1171183"/>
                <a:gd name="connsiteX7" fmla="*/ 80089 w 1859285"/>
                <a:gd name="connsiteY7" fmla="*/ 131831 h 1171183"/>
                <a:gd name="connsiteX8" fmla="*/ 0 w 1859285"/>
                <a:gd name="connsiteY8" fmla="*/ 0 h 117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9285" h="1171183">
                  <a:moveTo>
                    <a:pt x="0" y="0"/>
                  </a:moveTo>
                  <a:lnTo>
                    <a:pt x="1229811" y="0"/>
                  </a:lnTo>
                  <a:cubicBezTo>
                    <a:pt x="1577460" y="0"/>
                    <a:pt x="1859285" y="281825"/>
                    <a:pt x="1859285" y="629474"/>
                  </a:cubicBezTo>
                  <a:lnTo>
                    <a:pt x="1859284" y="629474"/>
                  </a:lnTo>
                  <a:cubicBezTo>
                    <a:pt x="1859284" y="846755"/>
                    <a:pt x="1749196" y="1038323"/>
                    <a:pt x="1581755" y="1151444"/>
                  </a:cubicBezTo>
                  <a:lnTo>
                    <a:pt x="1545388" y="1171183"/>
                  </a:lnTo>
                  <a:lnTo>
                    <a:pt x="1439731" y="1144016"/>
                  </a:lnTo>
                  <a:cubicBezTo>
                    <a:pt x="879379" y="969728"/>
                    <a:pt x="401678" y="607847"/>
                    <a:pt x="80089" y="13183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B58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94487A8-2906-4DBB-891C-5C9C10ABFA2C}"/>
                </a:ext>
              </a:extLst>
            </p:cNvPr>
            <p:cNvSpPr/>
            <p:nvPr/>
          </p:nvSpPr>
          <p:spPr>
            <a:xfrm>
              <a:off x="1828800" y="4726508"/>
              <a:ext cx="3612646" cy="1258948"/>
            </a:xfrm>
            <a:custGeom>
              <a:avLst/>
              <a:gdLst>
                <a:gd name="connsiteX0" fmla="*/ 629474 w 3612646"/>
                <a:gd name="connsiteY0" fmla="*/ 0 h 1258948"/>
                <a:gd name="connsiteX1" fmla="*/ 2067258 w 3612646"/>
                <a:gd name="connsiteY1" fmla="*/ 0 h 1258948"/>
                <a:gd name="connsiteX2" fmla="*/ 2147347 w 3612646"/>
                <a:gd name="connsiteY2" fmla="*/ 131831 h 1258948"/>
                <a:gd name="connsiteX3" fmla="*/ 3506989 w 3612646"/>
                <a:gd name="connsiteY3" fmla="*/ 1144016 h 1258948"/>
                <a:gd name="connsiteX4" fmla="*/ 3612646 w 3612646"/>
                <a:gd name="connsiteY4" fmla="*/ 1171183 h 1258948"/>
                <a:gd name="connsiteX5" fmla="*/ 3542088 w 3612646"/>
                <a:gd name="connsiteY5" fmla="*/ 1209481 h 1258948"/>
                <a:gd name="connsiteX6" fmla="*/ 3297068 w 3612646"/>
                <a:gd name="connsiteY6" fmla="*/ 1258948 h 1258948"/>
                <a:gd name="connsiteX7" fmla="*/ 629474 w 3612646"/>
                <a:gd name="connsiteY7" fmla="*/ 1258947 h 1258948"/>
                <a:gd name="connsiteX8" fmla="*/ 12789 w 3612646"/>
                <a:gd name="connsiteY8" fmla="*/ 756334 h 1258948"/>
                <a:gd name="connsiteX9" fmla="*/ 0 w 3612646"/>
                <a:gd name="connsiteY9" fmla="*/ 629474 h 1258948"/>
                <a:gd name="connsiteX10" fmla="*/ 12789 w 3612646"/>
                <a:gd name="connsiteY10" fmla="*/ 502613 h 1258948"/>
                <a:gd name="connsiteX11" fmla="*/ 629474 w 3612646"/>
                <a:gd name="connsiteY11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12646" h="1258948">
                  <a:moveTo>
                    <a:pt x="629474" y="0"/>
                  </a:moveTo>
                  <a:lnTo>
                    <a:pt x="2067258" y="0"/>
                  </a:lnTo>
                  <a:lnTo>
                    <a:pt x="2147347" y="131831"/>
                  </a:lnTo>
                  <a:cubicBezTo>
                    <a:pt x="2468936" y="607847"/>
                    <a:pt x="2946637" y="969728"/>
                    <a:pt x="3506989" y="1144016"/>
                  </a:cubicBezTo>
                  <a:lnTo>
                    <a:pt x="3612646" y="1171183"/>
                  </a:lnTo>
                  <a:lnTo>
                    <a:pt x="3542088" y="1209481"/>
                  </a:lnTo>
                  <a:cubicBezTo>
                    <a:pt x="3466778" y="1241334"/>
                    <a:pt x="3383980" y="1258948"/>
                    <a:pt x="3297068" y="1258948"/>
                  </a:cubicBezTo>
                  <a:lnTo>
                    <a:pt x="629474" y="1258947"/>
                  </a:lnTo>
                  <a:cubicBezTo>
                    <a:pt x="325281" y="1258947"/>
                    <a:pt x="71485" y="1043175"/>
                    <a:pt x="12789" y="756334"/>
                  </a:cubicBezTo>
                  <a:lnTo>
                    <a:pt x="0" y="629474"/>
                  </a:lnTo>
                  <a:lnTo>
                    <a:pt x="12789" y="502613"/>
                  </a:lnTo>
                  <a:cubicBezTo>
                    <a:pt x="71485" y="215773"/>
                    <a:pt x="325281" y="0"/>
                    <a:pt x="62947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75342F4-2170-4739-AEA6-F6D5AC8BF448}"/>
                </a:ext>
              </a:extLst>
            </p:cNvPr>
            <p:cNvSpPr txBox="1"/>
            <p:nvPr/>
          </p:nvSpPr>
          <p:spPr>
            <a:xfrm>
              <a:off x="4679270" y="4882401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7AA74C3-9B6A-4D53-978C-A1F6A4CBB65A}"/>
                </a:ext>
              </a:extLst>
            </p:cNvPr>
            <p:cNvSpPr txBox="1"/>
            <p:nvPr/>
          </p:nvSpPr>
          <p:spPr>
            <a:xfrm>
              <a:off x="2047316" y="4958157"/>
              <a:ext cx="20562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pPr algn="r"/>
              <a:r>
                <a:rPr lang="ar-SY" sz="1800" spc="0" dirty="0">
                  <a:effectLst/>
                </a:rPr>
                <a:t>مواد أخرى , مثل مخلفات مواد البناء و الأثاث و المخلفات النباتية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7175515" y="4726508"/>
            <a:ext cx="3926542" cy="1258948"/>
            <a:chOff x="6436661" y="4726508"/>
            <a:chExt cx="3926542" cy="1258948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4F787DFA-4768-449B-9EF7-251CFB454809}"/>
                </a:ext>
              </a:extLst>
            </p:cNvPr>
            <p:cNvSpPr/>
            <p:nvPr/>
          </p:nvSpPr>
          <p:spPr>
            <a:xfrm>
              <a:off x="6436661" y="4726509"/>
              <a:ext cx="1859285" cy="1171183"/>
            </a:xfrm>
            <a:custGeom>
              <a:avLst/>
              <a:gdLst>
                <a:gd name="connsiteX0" fmla="*/ 629474 w 1859285"/>
                <a:gd name="connsiteY0" fmla="*/ 0 h 1171183"/>
                <a:gd name="connsiteX1" fmla="*/ 1859285 w 1859285"/>
                <a:gd name="connsiteY1" fmla="*/ 0 h 1171183"/>
                <a:gd name="connsiteX2" fmla="*/ 1779195 w 1859285"/>
                <a:gd name="connsiteY2" fmla="*/ 131831 h 1171183"/>
                <a:gd name="connsiteX3" fmla="*/ 419553 w 1859285"/>
                <a:gd name="connsiteY3" fmla="*/ 1144016 h 1171183"/>
                <a:gd name="connsiteX4" fmla="*/ 313897 w 1859285"/>
                <a:gd name="connsiteY4" fmla="*/ 1171183 h 1171183"/>
                <a:gd name="connsiteX5" fmla="*/ 277529 w 1859285"/>
                <a:gd name="connsiteY5" fmla="*/ 1151443 h 1171183"/>
                <a:gd name="connsiteX6" fmla="*/ 12789 w 1859285"/>
                <a:gd name="connsiteY6" fmla="*/ 756334 h 1171183"/>
                <a:gd name="connsiteX7" fmla="*/ 0 w 1859285"/>
                <a:gd name="connsiteY7" fmla="*/ 629474 h 1171183"/>
                <a:gd name="connsiteX8" fmla="*/ 12789 w 1859285"/>
                <a:gd name="connsiteY8" fmla="*/ 502613 h 1171183"/>
                <a:gd name="connsiteX9" fmla="*/ 629474 w 1859285"/>
                <a:gd name="connsiteY9" fmla="*/ 0 h 117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9285" h="1171183">
                  <a:moveTo>
                    <a:pt x="629474" y="0"/>
                  </a:moveTo>
                  <a:lnTo>
                    <a:pt x="1859285" y="0"/>
                  </a:lnTo>
                  <a:lnTo>
                    <a:pt x="1779195" y="131831"/>
                  </a:lnTo>
                  <a:cubicBezTo>
                    <a:pt x="1457606" y="607847"/>
                    <a:pt x="979905" y="969728"/>
                    <a:pt x="419553" y="1144016"/>
                  </a:cubicBezTo>
                  <a:lnTo>
                    <a:pt x="313897" y="1171183"/>
                  </a:lnTo>
                  <a:lnTo>
                    <a:pt x="277529" y="1151443"/>
                  </a:lnTo>
                  <a:cubicBezTo>
                    <a:pt x="143576" y="1060946"/>
                    <a:pt x="46329" y="920243"/>
                    <a:pt x="12789" y="756334"/>
                  </a:cubicBezTo>
                  <a:lnTo>
                    <a:pt x="0" y="629474"/>
                  </a:lnTo>
                  <a:lnTo>
                    <a:pt x="12789" y="502613"/>
                  </a:lnTo>
                  <a:cubicBezTo>
                    <a:pt x="71485" y="215773"/>
                    <a:pt x="325281" y="0"/>
                    <a:pt x="629474" y="0"/>
                  </a:cubicBezTo>
                  <a:close/>
                </a:path>
              </a:pathLst>
            </a:custGeom>
            <a:solidFill>
              <a:srgbClr val="DE3F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A5F47EE-969D-4EB7-B7B2-B57CD9F0DB18}"/>
                </a:ext>
              </a:extLst>
            </p:cNvPr>
            <p:cNvSpPr/>
            <p:nvPr/>
          </p:nvSpPr>
          <p:spPr>
            <a:xfrm>
              <a:off x="6750557" y="4726508"/>
              <a:ext cx="3612646" cy="1258948"/>
            </a:xfrm>
            <a:custGeom>
              <a:avLst/>
              <a:gdLst>
                <a:gd name="connsiteX0" fmla="*/ 1545388 w 3612646"/>
                <a:gd name="connsiteY0" fmla="*/ 0 h 1258948"/>
                <a:gd name="connsiteX1" fmla="*/ 2983172 w 3612646"/>
                <a:gd name="connsiteY1" fmla="*/ 0 h 1258948"/>
                <a:gd name="connsiteX2" fmla="*/ 3612646 w 3612646"/>
                <a:gd name="connsiteY2" fmla="*/ 629474 h 1258948"/>
                <a:gd name="connsiteX3" fmla="*/ 3612645 w 3612646"/>
                <a:gd name="connsiteY3" fmla="*/ 629474 h 1258948"/>
                <a:gd name="connsiteX4" fmla="*/ 2983171 w 3612646"/>
                <a:gd name="connsiteY4" fmla="*/ 1258948 h 1258948"/>
                <a:gd name="connsiteX5" fmla="*/ 315577 w 3612646"/>
                <a:gd name="connsiteY5" fmla="*/ 1258947 h 1258948"/>
                <a:gd name="connsiteX6" fmla="*/ 70557 w 3612646"/>
                <a:gd name="connsiteY6" fmla="*/ 1209480 h 1258948"/>
                <a:gd name="connsiteX7" fmla="*/ 0 w 3612646"/>
                <a:gd name="connsiteY7" fmla="*/ 1171183 h 1258948"/>
                <a:gd name="connsiteX8" fmla="*/ 105656 w 3612646"/>
                <a:gd name="connsiteY8" fmla="*/ 1144016 h 1258948"/>
                <a:gd name="connsiteX9" fmla="*/ 1465298 w 3612646"/>
                <a:gd name="connsiteY9" fmla="*/ 131831 h 1258948"/>
                <a:gd name="connsiteX10" fmla="*/ 1545388 w 3612646"/>
                <a:gd name="connsiteY10" fmla="*/ 0 h 1258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12646" h="1258948">
                  <a:moveTo>
                    <a:pt x="1545388" y="0"/>
                  </a:moveTo>
                  <a:lnTo>
                    <a:pt x="2983172" y="0"/>
                  </a:lnTo>
                  <a:cubicBezTo>
                    <a:pt x="3330821" y="0"/>
                    <a:pt x="3612646" y="281825"/>
                    <a:pt x="3612646" y="629474"/>
                  </a:cubicBezTo>
                  <a:lnTo>
                    <a:pt x="3612645" y="629474"/>
                  </a:lnTo>
                  <a:cubicBezTo>
                    <a:pt x="3612645" y="977123"/>
                    <a:pt x="3330820" y="1258948"/>
                    <a:pt x="2983171" y="1258948"/>
                  </a:cubicBezTo>
                  <a:lnTo>
                    <a:pt x="315577" y="1258947"/>
                  </a:lnTo>
                  <a:cubicBezTo>
                    <a:pt x="228665" y="1258947"/>
                    <a:pt x="145866" y="1241333"/>
                    <a:pt x="70557" y="1209480"/>
                  </a:cubicBezTo>
                  <a:lnTo>
                    <a:pt x="0" y="1171183"/>
                  </a:lnTo>
                  <a:lnTo>
                    <a:pt x="105656" y="1144016"/>
                  </a:lnTo>
                  <a:cubicBezTo>
                    <a:pt x="666008" y="969728"/>
                    <a:pt x="1143709" y="607847"/>
                    <a:pt x="1465298" y="131831"/>
                  </a:cubicBezTo>
                  <a:lnTo>
                    <a:pt x="1545388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04800" sx="102000" sy="102000" algn="ctr" rotWithShape="0">
                <a:prstClr val="black">
                  <a:alpha val="4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264AD2A-85A5-42CC-82A6-5CCFB1B77F76}"/>
                </a:ext>
              </a:extLst>
            </p:cNvPr>
            <p:cNvSpPr txBox="1"/>
            <p:nvPr/>
          </p:nvSpPr>
          <p:spPr>
            <a:xfrm>
              <a:off x="6707878" y="4882401"/>
              <a:ext cx="7029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r>
                <a:rPr lang="en-US" sz="4000" spc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92EAFD17-4923-4234-8015-D6AE0833BA35}"/>
                </a:ext>
              </a:extLst>
            </p:cNvPr>
            <p:cNvSpPr txBox="1"/>
            <p:nvPr/>
          </p:nvSpPr>
          <p:spPr>
            <a:xfrm>
              <a:off x="7812478" y="5002039"/>
              <a:ext cx="2410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 spc="6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Gill Sans MT" panose="020B0502020104020203" pitchFamily="34" charset="0"/>
                </a:defRPr>
              </a:lvl1pPr>
            </a:lstStyle>
            <a:p>
              <a:pPr algn="r"/>
              <a:r>
                <a:rPr lang="ar-SY" sz="2000" spc="0" dirty="0">
                  <a:effectLst/>
                </a:rPr>
                <a:t>الزجاج , كالقوارير أو قطع الزجاج المكسر</a:t>
              </a:r>
              <a:endParaRPr lang="en-US" sz="2000" spc="0" dirty="0">
                <a:effectLst/>
              </a:endParaRP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:a16="http://schemas.microsoft.com/office/drawing/2014/main" id="{96B61849-8D94-4DB5-8ABF-44F8D14112C4}"/>
              </a:ext>
            </a:extLst>
          </p:cNvPr>
          <p:cNvSpPr txBox="1"/>
          <p:nvPr/>
        </p:nvSpPr>
        <p:spPr>
          <a:xfrm>
            <a:off x="5494909" y="2592216"/>
            <a:ext cx="2605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النفايات التي يمكن تدويرها</a:t>
            </a:r>
            <a:endParaRPr lang="en-US" sz="2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0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18442" y="2017478"/>
            <a:ext cx="1650886" cy="635091"/>
            <a:chOff x="1357117" y="2643418"/>
            <a:chExt cx="165088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5711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31085" y="457190"/>
            <a:ext cx="2463416" cy="1042925"/>
            <a:chOff x="1437355" y="652944"/>
            <a:chExt cx="2463416" cy="10429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5" y="652944"/>
              <a:ext cx="2193377" cy="10429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6388" y="1135274"/>
              <a:ext cx="1864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6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852035" y="2206785"/>
            <a:ext cx="7091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من خلال دراستك للتخلص من النفايات قدّمي لأفراد أسرتك نصيحة ترشدينهم بها لتطبيق إعادة التدوير في المنزل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0508" y="3473468"/>
            <a:ext cx="1885590" cy="2294050"/>
            <a:chOff x="10080235" y="2824974"/>
            <a:chExt cx="1885590" cy="229405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0235" y="2824974"/>
              <a:ext cx="1885590" cy="2294050"/>
              <a:chOff x="395817" y="4308238"/>
              <a:chExt cx="1885590" cy="229405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5857" y="4724851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25145" y="3855958"/>
              <a:ext cx="110277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2" y="2973393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345460" y="3254617"/>
            <a:ext cx="8750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أسرتي يجب علينا أن لا نفكر في رمي أشيائنا بل نعيد تدويرها و أن نصلح الأجهزة بدلاً من استبدالها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28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046313" y="264515"/>
            <a:ext cx="775826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التخلص من النفايات الصلبة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2468479" y="2534782"/>
            <a:ext cx="9217258" cy="957330"/>
            <a:chOff x="1437357" y="1240016"/>
            <a:chExt cx="8739274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7" y="1240016"/>
              <a:ext cx="8575131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1847182" y="1564709"/>
              <a:ext cx="8329449" cy="265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000" dirty="0">
                  <a:solidFill>
                    <a:schemeClr val="bg1"/>
                  </a:solidFill>
                </a:rPr>
                <a:t>المخلفات الناتجة من النشاط اليومي للمنازل والمحلات التجارية والمدارس والمكاتب والفنادق والمصانع.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8583197" y="1244138"/>
            <a:ext cx="3091081" cy="966531"/>
            <a:chOff x="1437357" y="1240014"/>
            <a:chExt cx="3023554" cy="641195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7" y="1240014"/>
              <a:ext cx="2900919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154822" y="1529378"/>
              <a:ext cx="2306089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تعريف النفايات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47210" y="1033991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67392" y="2362932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59181" y="3477450"/>
            <a:ext cx="1884145" cy="2246348"/>
            <a:chOff x="395817" y="4308236"/>
            <a:chExt cx="1884145" cy="2246348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308236"/>
              <a:ext cx="188414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بيئتي</a:t>
              </a:r>
              <a:endParaRPr lang="en-US" sz="1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402543" y="4677147"/>
              <a:ext cx="1871561" cy="187743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التخلص من النفايات الصلبة</a:t>
              </a: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ar-SY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9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040950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6762845" y="1358495"/>
            <a:ext cx="4349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بالتعاون مع زميلاتك في المجموعة، اقترحي حلولا للمشكلة الآتية مستعينة بالمنظّم أدناه:</a:t>
            </a:r>
            <a:endParaRPr lang="en-US" sz="2000" b="1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2174733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5712493" y="2441255"/>
            <a:ext cx="5447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</a:rPr>
              <a:t>المشكلة : </a:t>
            </a:r>
            <a:r>
              <a:rPr lang="ar-SY" sz="2000" b="1" dirty="0"/>
              <a:t>رأيت أسرة في حديقة تركت مكانها مليئا بالنفايات</a:t>
            </a:r>
            <a:r>
              <a:rPr lang="ar-SY" sz="2000" b="1" dirty="0">
                <a:solidFill>
                  <a:srgbClr val="FF0000"/>
                </a:solidFill>
              </a:rPr>
              <a:t> 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579428" y="37292"/>
            <a:ext cx="2145550" cy="973216"/>
            <a:chOff x="1406878" y="1240014"/>
            <a:chExt cx="2145550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2145550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5" y="1693774"/>
              <a:ext cx="1357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نشاط </a:t>
              </a:r>
              <a:r>
                <a:rPr lang="ar-SY" sz="2400" b="1" dirty="0">
                  <a:solidFill>
                    <a:schemeClr val="bg1"/>
                  </a:solidFill>
                </a:rPr>
                <a:t>1</a:t>
              </a:r>
              <a:r>
                <a:rPr lang="ar-SA" sz="2400" b="1" dirty="0">
                  <a:solidFill>
                    <a:schemeClr val="bg1"/>
                  </a:solidFill>
                </a:rPr>
                <a:t> 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6377" y="3473643"/>
            <a:ext cx="1884145" cy="2169506"/>
            <a:chOff x="10076104" y="2825149"/>
            <a:chExt cx="1884145" cy="216950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6104" y="2825149"/>
              <a:ext cx="1884145" cy="2169506"/>
              <a:chOff x="395817" y="4308237"/>
              <a:chExt cx="1884145" cy="216950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3" y="4600306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11889" y="3815390"/>
              <a:ext cx="1059923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61993" y="2789922"/>
            <a:ext cx="1960127" cy="688921"/>
            <a:chOff x="1447327" y="3508598"/>
            <a:chExt cx="1960127" cy="688921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79418" y="3056444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</a:rPr>
              <a:t>خطوات نحو الحل :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38922" y="3456554"/>
            <a:ext cx="1960127" cy="658143"/>
            <a:chOff x="1447327" y="3508598"/>
            <a:chExt cx="1960127" cy="658143"/>
          </a:xfrm>
        </p:grpSpPr>
        <p:sp>
          <p:nvSpPr>
            <p:cNvPr id="5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5712493" y="3691535"/>
            <a:ext cx="528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أنصحهم و أنبّههم إلى خطورة فعلهم , و أنه يضر بالبيئة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09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005344" y="-567197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139070" y="2273707"/>
            <a:ext cx="1834212" cy="635091"/>
            <a:chOff x="1431941" y="2643418"/>
            <a:chExt cx="1834212" cy="635091"/>
          </a:xfrm>
        </p:grpSpPr>
        <p:sp>
          <p:nvSpPr>
            <p:cNvPr id="111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3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3077028" y="2555139"/>
            <a:ext cx="2230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الحل :</a:t>
            </a:r>
            <a:endParaRPr lang="ar-SY" sz="24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14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139071" y="3207792"/>
            <a:ext cx="1834212" cy="635091"/>
            <a:chOff x="1431941" y="2643418"/>
            <a:chExt cx="1834212" cy="635091"/>
          </a:xfrm>
        </p:grpSpPr>
        <p:sp>
          <p:nvSpPr>
            <p:cNvPr id="115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7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68221" y="3403960"/>
            <a:ext cx="3039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أتعاون معهم لإزالتها ووضعها في مكانها المخصص .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2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61" grpId="0"/>
      <p:bldP spid="109" grpId="0" animBg="1"/>
      <p:bldP spid="113" grpId="0"/>
      <p:bldP spid="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664817"/>
            <a:ext cx="1834212" cy="681281"/>
            <a:chOff x="1431941" y="2597228"/>
            <a:chExt cx="1834212" cy="68128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597228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6610162" y="1992921"/>
            <a:ext cx="4349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rgbClr val="FF0000"/>
                </a:solidFill>
              </a:rPr>
              <a:t>نفايات قابلة للتحلل: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2839938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878897" y="3281105"/>
            <a:ext cx="406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وهي ذات </a:t>
            </a:r>
            <a:r>
              <a:rPr lang="ar-SY" sz="2000" b="1" dirty="0">
                <a:solidFill>
                  <a:srgbClr val="FF0000"/>
                </a:solidFill>
              </a:rPr>
              <a:t>طبيعة عضوية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14655" y="334303"/>
            <a:ext cx="3288905" cy="973216"/>
            <a:chOff x="1406878" y="1240014"/>
            <a:chExt cx="3288905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3288905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5" y="1693774"/>
              <a:ext cx="2455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أنواع النفايات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60249" y="3473512"/>
            <a:ext cx="1884145" cy="2286367"/>
            <a:chOff x="10079976" y="2825018"/>
            <a:chExt cx="1884145" cy="2286367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9976" y="2825018"/>
              <a:ext cx="1884145" cy="2286367"/>
              <a:chOff x="395817" y="4308237"/>
              <a:chExt cx="1884145" cy="228636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8365" y="4717167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37858" y="3837687"/>
              <a:ext cx="1059923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4132751"/>
            <a:ext cx="1960127" cy="688921"/>
            <a:chOff x="1447327" y="3508598"/>
            <a:chExt cx="1960127" cy="688921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46167" y="4399273"/>
            <a:ext cx="3602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مثل : فضلات المأكولات والحيوانات الميتة والنباتات.</a:t>
            </a:r>
            <a:endParaRPr lang="en-US" sz="2000" b="1" dirty="0"/>
          </a:p>
        </p:txBody>
      </p:sp>
      <p:sp>
        <p:nvSpPr>
          <p:cNvPr id="109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945534" y="-644704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5036744" y="1709624"/>
            <a:ext cx="1834212" cy="635091"/>
            <a:chOff x="1431941" y="2643418"/>
            <a:chExt cx="1834212" cy="635091"/>
          </a:xfrm>
        </p:grpSpPr>
        <p:sp>
          <p:nvSpPr>
            <p:cNvPr id="111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3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4025413" y="1976766"/>
            <a:ext cx="2130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rgbClr val="FF0000"/>
                </a:solidFill>
              </a:rPr>
              <a:t>نفايات غير قابلة للتحلل </a:t>
            </a:r>
            <a:r>
              <a:rPr lang="ar-SY" sz="2000" b="1" dirty="0"/>
              <a:t>وهي نوعان:</a:t>
            </a:r>
            <a:endParaRPr lang="en-US" sz="2000" dirty="0"/>
          </a:p>
        </p:txBody>
      </p:sp>
      <p:grpSp>
        <p:nvGrpSpPr>
          <p:cNvPr id="114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5036746" y="2935755"/>
            <a:ext cx="1834212" cy="635091"/>
            <a:chOff x="1431941" y="2643418"/>
            <a:chExt cx="1834212" cy="635091"/>
          </a:xfrm>
        </p:grpSpPr>
        <p:sp>
          <p:nvSpPr>
            <p:cNvPr id="115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7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68221" y="3131923"/>
            <a:ext cx="3839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rgbClr val="FF0000"/>
                </a:solidFill>
              </a:rPr>
              <a:t>قابلة للاشتعال</a:t>
            </a:r>
            <a:r>
              <a:rPr lang="ar-SY" sz="2000" b="1" dirty="0"/>
              <a:t>: وتشمل قطع الورق والخشب والقماش والجلد المطاط</a:t>
            </a:r>
            <a:endParaRPr lang="en-US" sz="2000" b="1" dirty="0"/>
          </a:p>
        </p:txBody>
      </p:sp>
      <p:grpSp>
        <p:nvGrpSpPr>
          <p:cNvPr id="122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5036745" y="4118125"/>
            <a:ext cx="1834212" cy="635091"/>
            <a:chOff x="1431941" y="2643418"/>
            <a:chExt cx="1834212" cy="635091"/>
          </a:xfrm>
        </p:grpSpPr>
        <p:sp>
          <p:nvSpPr>
            <p:cNvPr id="123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5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330088" y="4202191"/>
            <a:ext cx="3826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</a:rPr>
              <a:t>غير قابلة للاشتعال</a:t>
            </a:r>
            <a:r>
              <a:rPr lang="ar-SY" sz="2000" b="1" dirty="0"/>
              <a:t>: وتشمل المعادن الزجاج والخزفيات والحجارة وبقايا مواد البناء.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109" grpId="0" animBg="1"/>
      <p:bldP spid="113" grpId="0"/>
      <p:bldP spid="117" grpId="0"/>
      <p:bldP spid="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040950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5391087" y="1358495"/>
            <a:ext cx="572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( ينتج عن النفايات مواد خطيرة تضر بالبيئة و منها الإنسان )</a:t>
            </a:r>
            <a:endParaRPr lang="en-US" sz="2000" b="1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2174733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256694" y="2409714"/>
            <a:ext cx="3825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ما مدى صحة هذه العبارة برّري إجابتك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579428" y="37292"/>
            <a:ext cx="2145550" cy="973216"/>
            <a:chOff x="1406878" y="1240014"/>
            <a:chExt cx="2145550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2145550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5" y="1693774"/>
              <a:ext cx="1357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نشاط </a:t>
              </a:r>
              <a:r>
                <a:rPr lang="ar-SY" sz="2400" b="1" dirty="0">
                  <a:solidFill>
                    <a:schemeClr val="bg1"/>
                  </a:solidFill>
                </a:rPr>
                <a:t>2</a:t>
              </a:r>
              <a:r>
                <a:rPr lang="ar-SA" sz="2400" b="1" dirty="0">
                  <a:solidFill>
                    <a:schemeClr val="bg1"/>
                  </a:solidFill>
                </a:rPr>
                <a:t> 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3823" y="3473726"/>
            <a:ext cx="1884145" cy="2092563"/>
            <a:chOff x="10073550" y="2825232"/>
            <a:chExt cx="1884145" cy="209256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3550" y="2825232"/>
              <a:ext cx="1884145" cy="2092563"/>
              <a:chOff x="395817" y="4308237"/>
              <a:chExt cx="1884145" cy="209256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77251"/>
                <a:ext cx="1871561" cy="172354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57857" y="3706469"/>
              <a:ext cx="1059923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05671" y="2850668"/>
            <a:ext cx="1960127" cy="688921"/>
            <a:chOff x="1447327" y="3508598"/>
            <a:chExt cx="1960127" cy="688921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368056" y="3078733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FF0000"/>
                </a:solidFill>
              </a:rPr>
              <a:t>العبارة الصحيحة: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34377" y="3662978"/>
            <a:ext cx="1960127" cy="658143"/>
            <a:chOff x="1447327" y="3508598"/>
            <a:chExt cx="1960127" cy="658143"/>
          </a:xfrm>
        </p:grpSpPr>
        <p:sp>
          <p:nvSpPr>
            <p:cNvPr id="5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4180114" y="3859493"/>
            <a:ext cx="6846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ينتج عنها مواد تلّوث الهواء و الماء و التربة مما يضرّ بالمخلوقات الحيّة و منها الإنسان , فتسبب له الأمراض أو الوفاة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0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895649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8171543" y="2223753"/>
            <a:ext cx="278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400" b="1" dirty="0">
                <a:solidFill>
                  <a:srgbClr val="FF0000"/>
                </a:solidFill>
              </a:rPr>
              <a:t>مباشرة 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2839938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757816" y="3176943"/>
            <a:ext cx="4361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الإصابة بأمراض الجهاز التنفسي و العين و الجلد 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414655" y="643001"/>
            <a:ext cx="3288905" cy="973216"/>
            <a:chOff x="1406878" y="1240014"/>
            <a:chExt cx="3288905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3288905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5" y="1693774"/>
              <a:ext cx="2455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أخطار النفايات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60249" y="3473512"/>
            <a:ext cx="1884145" cy="2286367"/>
            <a:chOff x="10079976" y="2825018"/>
            <a:chExt cx="1884145" cy="2286367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9976" y="2825018"/>
              <a:ext cx="1884145" cy="2286367"/>
              <a:chOff x="395817" y="4308237"/>
              <a:chExt cx="1884145" cy="2286367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8365" y="4717167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11891" y="3885987"/>
              <a:ext cx="1059923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43433" y="3912318"/>
            <a:ext cx="1960127" cy="688921"/>
            <a:chOff x="1447327" y="3508598"/>
            <a:chExt cx="1960127" cy="688921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772507" y="4178840"/>
            <a:ext cx="4290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الإصابة بأمراض الجهاز الهضمي و الإسهال نتيجة انتشار الجراثيم .</a:t>
            </a:r>
            <a:endParaRPr lang="en-US" sz="2000" b="1" dirty="0"/>
          </a:p>
        </p:txBody>
      </p:sp>
      <p:grpSp>
        <p:nvGrpSpPr>
          <p:cNvPr id="55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43433" y="5029817"/>
            <a:ext cx="1960127" cy="688921"/>
            <a:chOff x="1447327" y="3508598"/>
            <a:chExt cx="1960127" cy="688921"/>
          </a:xfrm>
        </p:grpSpPr>
        <p:sp>
          <p:nvSpPr>
            <p:cNvPr id="58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0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189487" y="5260905"/>
            <a:ext cx="3864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/>
              <a:t>التعرض للإصابات و الجروح نتيجة لوجود الأدوات الحادة أو الزجاج المكسر .</a:t>
            </a:r>
            <a:endParaRPr lang="en-US" sz="2000" b="1" dirty="0"/>
          </a:p>
        </p:txBody>
      </p:sp>
      <p:sp>
        <p:nvSpPr>
          <p:cNvPr id="41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829420" y="-63262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2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38295" y="1967296"/>
            <a:ext cx="1834212" cy="635091"/>
            <a:chOff x="1431941" y="2643418"/>
            <a:chExt cx="1834212" cy="635091"/>
          </a:xfrm>
        </p:grpSpPr>
        <p:sp>
          <p:nvSpPr>
            <p:cNvPr id="43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3926964" y="2234438"/>
            <a:ext cx="2130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Y" sz="2000" b="1" dirty="0">
                <a:solidFill>
                  <a:srgbClr val="FF0000"/>
                </a:solidFill>
              </a:rPr>
              <a:t>غير مباشرة :</a:t>
            </a:r>
            <a:endParaRPr lang="en-US" sz="2000" dirty="0"/>
          </a:p>
        </p:txBody>
      </p:sp>
      <p:grpSp>
        <p:nvGrpSpPr>
          <p:cNvPr id="61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38297" y="2753970"/>
            <a:ext cx="1834212" cy="635091"/>
            <a:chOff x="1431941" y="2643418"/>
            <a:chExt cx="1834212" cy="635091"/>
          </a:xfrm>
        </p:grpSpPr>
        <p:sp>
          <p:nvSpPr>
            <p:cNvPr id="62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888342" y="3022701"/>
            <a:ext cx="3220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انتشار الروائح الكريهة والمزعجة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38296" y="3488772"/>
            <a:ext cx="1834212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8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68221" y="3584202"/>
            <a:ext cx="3826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تكاثر الحشرات الناقلة للأمراض كالذباب والبعوض والصراصير والقوارض كالفئران</a:t>
            </a:r>
          </a:p>
        </p:txBody>
      </p:sp>
      <p:grpSp>
        <p:nvGrpSpPr>
          <p:cNvPr id="69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25631" y="4231907"/>
            <a:ext cx="1834212" cy="635091"/>
            <a:chOff x="1431941" y="2643418"/>
            <a:chExt cx="1834212" cy="635091"/>
          </a:xfrm>
        </p:grpSpPr>
        <p:sp>
          <p:nvSpPr>
            <p:cNvPr id="70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5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760944" y="4416573"/>
            <a:ext cx="3240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تضرر الثروة الزراعية والحيوانية بالنفايات غير القابلة للتحلل</a:t>
            </a:r>
          </a:p>
        </p:txBody>
      </p:sp>
      <p:grpSp>
        <p:nvGrpSpPr>
          <p:cNvPr id="79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02765" y="4976820"/>
            <a:ext cx="1834212" cy="635091"/>
            <a:chOff x="1431941" y="2643418"/>
            <a:chExt cx="1834212" cy="635091"/>
          </a:xfrm>
        </p:grpSpPr>
        <p:sp>
          <p:nvSpPr>
            <p:cNvPr id="80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4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216744" y="5260905"/>
            <a:ext cx="3784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تلوث التربة و المياه السطحية و الجوفية .</a:t>
            </a:r>
          </a:p>
        </p:txBody>
      </p:sp>
      <p:grpSp>
        <p:nvGrpSpPr>
          <p:cNvPr id="85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846634" y="5736435"/>
            <a:ext cx="1834212" cy="635091"/>
            <a:chOff x="1431941" y="2643418"/>
            <a:chExt cx="1834212" cy="635091"/>
          </a:xfrm>
        </p:grpSpPr>
        <p:sp>
          <p:nvSpPr>
            <p:cNvPr id="86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1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647257" y="5943612"/>
            <a:ext cx="3240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التأثير سلباً على جمال المدن .</a:t>
            </a:r>
          </a:p>
        </p:txBody>
      </p:sp>
    </p:spTree>
    <p:extLst>
      <p:ext uri="{BB962C8B-B14F-4D97-AF65-F5344CB8AC3E}">
        <p14:creationId xmlns:p14="http://schemas.microsoft.com/office/powerpoint/2010/main" val="320264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60" grpId="0"/>
      <p:bldP spid="41" grpId="0" animBg="1"/>
      <p:bldP spid="47" grpId="0"/>
      <p:bldP spid="64" grpId="0"/>
      <p:bldP spid="68" grpId="0"/>
      <p:bldP spid="75" grpId="0"/>
      <p:bldP spid="84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18442" y="2017478"/>
            <a:ext cx="1650886" cy="635091"/>
            <a:chOff x="1357117" y="2643418"/>
            <a:chExt cx="165088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5711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8728335" y="457193"/>
            <a:ext cx="2966167" cy="1042925"/>
            <a:chOff x="1437354" y="652947"/>
            <a:chExt cx="2966167" cy="10429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7"/>
              <a:ext cx="2521474" cy="10429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41481" y="1143592"/>
              <a:ext cx="2262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نشاط3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833257" y="2215405"/>
            <a:ext cx="6110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تنبغي إعادة استعمال ما لدينا من أشياء قبل أن نقرّر رميها كنفايات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5601" y="3473346"/>
            <a:ext cx="1884145" cy="2447600"/>
            <a:chOff x="10085328" y="2824852"/>
            <a:chExt cx="1884145" cy="244760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5328" y="2824852"/>
              <a:ext cx="1884145" cy="2447600"/>
              <a:chOff x="395817" y="4308238"/>
              <a:chExt cx="1884145" cy="244760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0766" y="4724513"/>
                <a:ext cx="1875550" cy="20313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27685" y="3993710"/>
              <a:ext cx="110277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153707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54400" y="3285641"/>
            <a:ext cx="7489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ناقشي العبارة السابقة بالتعاون مع زميلاتك في المجموعة موضحة أسباب زيادة كمية النفايات و اعرضيها أمام زميلاتك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3" y="3941199"/>
            <a:ext cx="1834212" cy="635091"/>
            <a:chOff x="1431941" y="2643418"/>
            <a:chExt cx="1834212" cy="635091"/>
          </a:xfrm>
        </p:grpSpPr>
        <p:sp>
          <p:nvSpPr>
            <p:cNvPr id="4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4179153"/>
            <a:ext cx="8256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يجب علينا قبل أن نقرر رمي أشيائنا أن نفكر في الاستفادة منها بإعادة تدويرها و صنع أشياء جديدة و بذلك تقل كمية النفايات والتي لم تزداد إلا بزيادة كمية شرائنا لأشياء لا نحتاجها 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7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18442" y="2017478"/>
            <a:ext cx="1650886" cy="635091"/>
            <a:chOff x="1357117" y="2643418"/>
            <a:chExt cx="165088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5711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476865" y="457191"/>
            <a:ext cx="5217637" cy="1042925"/>
            <a:chOff x="1437354" y="652945"/>
            <a:chExt cx="5217637" cy="10429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5"/>
              <a:ext cx="5206616" cy="10429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6387" y="1135274"/>
              <a:ext cx="46186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طرائق التخلص من النفايات الصلبة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25370" y="2286209"/>
            <a:ext cx="7518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بعد جمعها من المنازل تنقل في عربات خاصة و يتم التعامل معها  بطرائق عدّة منها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9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0508" y="3473468"/>
            <a:ext cx="1885589" cy="2294050"/>
            <a:chOff x="10080235" y="2824974"/>
            <a:chExt cx="1885589" cy="229405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0235" y="2824974"/>
              <a:ext cx="1885589" cy="2294050"/>
              <a:chOff x="395817" y="4308238"/>
              <a:chExt cx="1885589" cy="229405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بيئتي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5856" y="4724851"/>
                <a:ext cx="1875550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التخلص من النفايات الصلبة</a:t>
                </a: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ar-SY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r"/>
                <a:endParaRPr lang="en-US" sz="10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54484" y="3799941"/>
              <a:ext cx="1102774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217911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8" y="3486642"/>
            <a:ext cx="8296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الطمر الصحي ,وذلك بدفنها في مواقع محكمة بحيث لا تتسرب إلى التربة و المياه الجوفية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3" y="4005403"/>
            <a:ext cx="1834212" cy="635091"/>
            <a:chOff x="1431941" y="2643418"/>
            <a:chExt cx="1834212" cy="635091"/>
          </a:xfrm>
        </p:grpSpPr>
        <p:sp>
          <p:nvSpPr>
            <p:cNvPr id="4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33486" y="4322949"/>
            <a:ext cx="7869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إعادة التدوير , بحيث يعاد تصنيع بعض النفايات الورقية و المعدنية و الزجاجية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6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2" y="4876045"/>
            <a:ext cx="1834212" cy="635091"/>
            <a:chOff x="1431941" y="2643418"/>
            <a:chExt cx="1834212" cy="635091"/>
          </a:xfrm>
        </p:grpSpPr>
        <p:sp>
          <p:nvSpPr>
            <p:cNvPr id="37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098970" y="5193591"/>
            <a:ext cx="2804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استخدامها في صناعة الأسمدة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7" grpId="0"/>
      <p:bldP spid="51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707</Words>
  <Application>Microsoft Office PowerPoint</Application>
  <PresentationFormat>شاشة عريضة</PresentationFormat>
  <Paragraphs>194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Gill Sans MT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1920</cp:revision>
  <dcterms:created xsi:type="dcterms:W3CDTF">2020-10-10T04:32:51Z</dcterms:created>
  <dcterms:modified xsi:type="dcterms:W3CDTF">2021-01-17T13:54:54Z</dcterms:modified>
</cp:coreProperties>
</file>