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555" r:id="rId3"/>
    <p:sldId id="534" r:id="rId4"/>
    <p:sldId id="592" r:id="rId5"/>
    <p:sldId id="335" r:id="rId6"/>
    <p:sldId id="597" r:id="rId7"/>
    <p:sldId id="483" r:id="rId8"/>
    <p:sldId id="593" r:id="rId9"/>
    <p:sldId id="598" r:id="rId10"/>
    <p:sldId id="594" r:id="rId11"/>
    <p:sldId id="599" r:id="rId12"/>
    <p:sldId id="538" r:id="rId13"/>
    <p:sldId id="600" r:id="rId14"/>
    <p:sldId id="601" r:id="rId15"/>
    <p:sldId id="269" r:id="rId1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20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277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14" y="354"/>
      </p:cViewPr>
      <p:guideLst>
        <p:guide orient="horz" pos="2160"/>
        <p:guide pos="3840"/>
        <p:guide orient="horz"/>
        <p:guide orient="horz" pos="2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3A0D-B48D-4F64-A17C-39919DBF7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87A26-4B77-4461-89DF-F56A13C41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10252-8039-4AC8-A6B8-43289F83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930A1-E8AE-4DCA-9C46-4575C2F0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2FA2-A50B-40C3-A2E7-56D58F96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449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65DE-D598-43F8-9293-94FFA9CD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EA87D-672A-4F7A-8A8C-6A7567DEE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E91D-6A0E-4BEC-8AA5-4DF6F853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5220-721E-489B-85BB-33DBD18D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48850-2CEF-4B7C-81FD-471F40CF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981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5CA8-7C82-4053-BE16-50F3108E3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E2322-4D67-4AD4-94A4-F7F20C109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00F9B-61D6-4EA5-A5E6-1870D5A1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C9AB-C04D-4C12-8CC1-F6372D76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26653-BDC5-4AA2-ADA0-17835B65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229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AB24-4E8E-4A94-85C1-D5A9ED2D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A61E-808A-476C-9EB2-B54D5FC5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8884-A403-4D0F-8D5B-D485827C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4D4BF-D6AF-4841-99D1-237AA7BF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0517-CE0B-4824-B698-2DDB73FE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949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D1D5-245D-4875-9F87-6B1B5554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83B4E-5E4B-4B70-8C34-FCDDFE1D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558AF-8634-41A3-B1C8-A3832A2A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204F2-EC1F-4E4F-ADBC-B2DB592D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D509-2871-4AFE-A32D-F1542AB7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105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3057-0C91-4501-A0EC-44C38176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4076-B2CC-4BFF-8C8B-339866914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B2A10-9D9A-4F1B-AE84-D9B03EF4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58DF2-8B75-41D7-BAA5-954C0DFB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4891A-CDE6-4A3C-B4B9-19AB6233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25D58-1C47-48A8-8A25-28E08270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4336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323D-7C67-4CA0-8696-A798B363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9C6D9-B0C4-4042-BA22-46EA066C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B8EF0-FD10-4D4B-8F2F-17D3F4C4E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F840B-9503-421F-8D2A-1DD895FFF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2DA90-7F1F-4D2A-9C09-15CF736F1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657FD-93CC-4A8D-9F5E-63BF6AD6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5E378-A480-45BA-B7DA-2D5D0036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D3B63-74C7-418D-BD23-7E0524A5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1037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5FF9-947A-406E-8895-4A1632C0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401D4-32C6-4DCF-B19A-1915FA7D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74DDF-8F91-4464-9770-02186581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72D68-265D-4CDD-B282-74EC208B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6777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07601-9B59-4C1C-92AA-79465330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B81AE-5BFC-4AD1-8596-30127A7E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CABFD-6770-4C50-B41F-AFAA0B32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3660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270E-7D24-4DD1-9131-9433BACB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8952B-CD89-4EA0-9887-F824DC50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24E29-EDB2-4056-AD3A-D2EFC7DD1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B215F-4109-41DB-A86F-1CF21D45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75B44-3288-4A1F-B5A0-688F3C74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33DBA-3A47-4C6D-9B27-5D5E97FA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8636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D2BD-45BC-4B4E-844A-91DBE0B2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2BEB4-01FB-4C82-AC82-507BCCD22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95F76-E121-4774-B6C7-253B24897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A99A4-50D8-4406-AC84-F4C4ED2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B3A3F-2B49-4C3E-A74C-8939F2E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EFC22-CEE7-4638-A70A-86A04525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492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82126-0589-4B08-9177-8BB1E9A7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9409-730B-4CF9-A249-09D1D986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56DD-CEDE-42BD-A4D1-602159115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DB44-B60D-4498-963B-2AF8D005F55C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2D66-112D-4659-BC1F-A6AE074E5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F410F-E040-40F6-B044-0FCF3F930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63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1.sv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8374735" cy="1265254"/>
            <a:chOff x="9198889" y="2670931"/>
            <a:chExt cx="8374735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897131" y="3141995"/>
              <a:ext cx="56764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مجالات الأمن الوطني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9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955146" y="1631777"/>
            <a:ext cx="264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4- الأمن المعلوماتي 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522403" y="2407805"/>
            <a:ext cx="5777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هو حماية التجهيزات والمعلومات والبيانات الرسمية المتداولة عبر الانترنت من التسريب والاختراق وسوء الاستعمال والتخريب والاستعمال غير المصرح به والعبث بها , ويكون ذلك بالوسائل التقنية والتشريعات التنظيمية و الإدارية اللازمة ,</a:t>
            </a:r>
          </a:p>
          <a:p>
            <a:pPr algn="r"/>
            <a:endParaRPr lang="ar-SY" sz="2000" b="1" dirty="0">
              <a:latin typeface="Century Gothic" panose="020B0502020202020204" pitchFamily="34" charset="0"/>
            </a:endParaRP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و أصبح أمن المعلومات مرتبطاً بالأمن الوطني ارتباطاً كبيراً جداً بسبب التطورات الحديثة في التقنية , وظهور ميدان جديد للحروب بين الدول وهو ميدان الحرب الإلكترونية لذا أنشئت هيئة الأمن السيبراني ( أمن المعلومات ) 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449013" cy="1128959"/>
            <a:chOff x="338813" y="22303"/>
            <a:chExt cx="8449013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437335" cy="1128959"/>
              <a:chOff x="2350491" y="22303"/>
              <a:chExt cx="6437335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642016" y="165530"/>
                <a:ext cx="6145810" cy="847684"/>
                <a:chOff x="4424367" y="1484950"/>
                <a:chExt cx="6145810" cy="847684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424367" y="1809414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مجالات الأمن الوطني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509973" y="4020333"/>
            <a:ext cx="2094157" cy="2659862"/>
            <a:chOff x="6938136" y="1407614"/>
            <a:chExt cx="3319154" cy="3236499"/>
          </a:xfrm>
        </p:grpSpPr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6" y="1462443"/>
              <a:ext cx="3281524" cy="3181670"/>
              <a:chOff x="3582023" y="965841"/>
              <a:chExt cx="4188335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0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3" y="1246152"/>
                <a:ext cx="4188333" cy="378057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29" y="2017575"/>
              <a:ext cx="3057395" cy="2518109"/>
            </a:xfrm>
            <a:prstGeom prst="rect">
              <a:avLst/>
            </a:prstGeom>
          </p:spPr>
        </p:pic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938136" y="1407614"/>
              <a:ext cx="3319154" cy="63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الملك سلمان بن عبد العزيز آل سعود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37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8922973" y="4014766"/>
            <a:ext cx="2094157" cy="2659862"/>
            <a:chOff x="6938136" y="1407614"/>
            <a:chExt cx="3319154" cy="3236499"/>
          </a:xfrm>
        </p:grpSpPr>
        <p:grpSp>
          <p:nvGrpSpPr>
            <p:cNvPr id="38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6" y="1462443"/>
              <a:ext cx="3281524" cy="3181670"/>
              <a:chOff x="3582023" y="965841"/>
              <a:chExt cx="4188335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41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3" y="1246152"/>
                <a:ext cx="4188333" cy="378057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9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2061" y="1970133"/>
              <a:ext cx="2951301" cy="2626538"/>
            </a:xfrm>
            <a:prstGeom prst="rect">
              <a:avLst/>
            </a:prstGeom>
          </p:spPr>
        </p:pic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938136" y="1407614"/>
              <a:ext cx="3319154" cy="63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الملك محمد بن سلمان بن عبد العزيز آل سعود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18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9F124B-0685-41CC-8157-44F5F98077E3}"/>
              </a:ext>
            </a:extLst>
          </p:cNvPr>
          <p:cNvSpPr/>
          <p:nvPr/>
        </p:nvSpPr>
        <p:spPr>
          <a:xfrm>
            <a:off x="3749040" y="1223026"/>
            <a:ext cx="4693919" cy="4693919"/>
          </a:xfrm>
          <a:custGeom>
            <a:avLst/>
            <a:gdLst>
              <a:gd name="connsiteX0" fmla="*/ 1690293 w 3882683"/>
              <a:gd name="connsiteY0" fmla="*/ 0 h 3882683"/>
              <a:gd name="connsiteX1" fmla="*/ 2192390 w 3882683"/>
              <a:gd name="connsiteY1" fmla="*/ 0 h 3882683"/>
              <a:gd name="connsiteX2" fmla="*/ 2350990 w 3882683"/>
              <a:gd name="connsiteY2" fmla="*/ 158600 h 3882683"/>
              <a:gd name="connsiteX3" fmla="*/ 2350990 w 3882683"/>
              <a:gd name="connsiteY3" fmla="*/ 523031 h 3882683"/>
              <a:gd name="connsiteX4" fmla="*/ 2380589 w 3882683"/>
              <a:gd name="connsiteY4" fmla="*/ 530642 h 3882683"/>
              <a:gd name="connsiteX5" fmla="*/ 2645420 w 3882683"/>
              <a:gd name="connsiteY5" fmla="*/ 642513 h 3882683"/>
              <a:gd name="connsiteX6" fmla="*/ 2655012 w 3882683"/>
              <a:gd name="connsiteY6" fmla="*/ 648341 h 3882683"/>
              <a:gd name="connsiteX7" fmla="*/ 2912265 w 3882683"/>
              <a:gd name="connsiteY7" fmla="*/ 391088 h 3882683"/>
              <a:gd name="connsiteX8" fmla="*/ 3136559 w 3882683"/>
              <a:gd name="connsiteY8" fmla="*/ 391088 h 3882683"/>
              <a:gd name="connsiteX9" fmla="*/ 3491596 w 3882683"/>
              <a:gd name="connsiteY9" fmla="*/ 746124 h 3882683"/>
              <a:gd name="connsiteX10" fmla="*/ 3491596 w 3882683"/>
              <a:gd name="connsiteY10" fmla="*/ 970418 h 3882683"/>
              <a:gd name="connsiteX11" fmla="*/ 3234343 w 3882683"/>
              <a:gd name="connsiteY11" fmla="*/ 1227671 h 3882683"/>
              <a:gd name="connsiteX12" fmla="*/ 3240171 w 3882683"/>
              <a:gd name="connsiteY12" fmla="*/ 1237265 h 3882683"/>
              <a:gd name="connsiteX13" fmla="*/ 3352042 w 3882683"/>
              <a:gd name="connsiteY13" fmla="*/ 1502096 h 3882683"/>
              <a:gd name="connsiteX14" fmla="*/ 3359653 w 3882683"/>
              <a:gd name="connsiteY14" fmla="*/ 1531693 h 3882683"/>
              <a:gd name="connsiteX15" fmla="*/ 3724083 w 3882683"/>
              <a:gd name="connsiteY15" fmla="*/ 1531693 h 3882683"/>
              <a:gd name="connsiteX16" fmla="*/ 3882683 w 3882683"/>
              <a:gd name="connsiteY16" fmla="*/ 1690293 h 3882683"/>
              <a:gd name="connsiteX17" fmla="*/ 3882683 w 3882683"/>
              <a:gd name="connsiteY17" fmla="*/ 2192390 h 3882683"/>
              <a:gd name="connsiteX18" fmla="*/ 3724083 w 3882683"/>
              <a:gd name="connsiteY18" fmla="*/ 2350990 h 3882683"/>
              <a:gd name="connsiteX19" fmla="*/ 3359653 w 3882683"/>
              <a:gd name="connsiteY19" fmla="*/ 2350990 h 3882683"/>
              <a:gd name="connsiteX20" fmla="*/ 3352042 w 3882683"/>
              <a:gd name="connsiteY20" fmla="*/ 2380589 h 3882683"/>
              <a:gd name="connsiteX21" fmla="*/ 3240171 w 3882683"/>
              <a:gd name="connsiteY21" fmla="*/ 2645419 h 3882683"/>
              <a:gd name="connsiteX22" fmla="*/ 3234343 w 3882683"/>
              <a:gd name="connsiteY22" fmla="*/ 2655013 h 3882683"/>
              <a:gd name="connsiteX23" fmla="*/ 3491596 w 3882683"/>
              <a:gd name="connsiteY23" fmla="*/ 2912265 h 3882683"/>
              <a:gd name="connsiteX24" fmla="*/ 3491596 w 3882683"/>
              <a:gd name="connsiteY24" fmla="*/ 3136559 h 3882683"/>
              <a:gd name="connsiteX25" fmla="*/ 3136559 w 3882683"/>
              <a:gd name="connsiteY25" fmla="*/ 3491596 h 3882683"/>
              <a:gd name="connsiteX26" fmla="*/ 2912265 w 3882683"/>
              <a:gd name="connsiteY26" fmla="*/ 3491596 h 3882683"/>
              <a:gd name="connsiteX27" fmla="*/ 2655013 w 3882683"/>
              <a:gd name="connsiteY27" fmla="*/ 3234343 h 3882683"/>
              <a:gd name="connsiteX28" fmla="*/ 2645420 w 3882683"/>
              <a:gd name="connsiteY28" fmla="*/ 3240171 h 3882683"/>
              <a:gd name="connsiteX29" fmla="*/ 2380589 w 3882683"/>
              <a:gd name="connsiteY29" fmla="*/ 3352042 h 3882683"/>
              <a:gd name="connsiteX30" fmla="*/ 2350990 w 3882683"/>
              <a:gd name="connsiteY30" fmla="*/ 3359653 h 3882683"/>
              <a:gd name="connsiteX31" fmla="*/ 2350990 w 3882683"/>
              <a:gd name="connsiteY31" fmla="*/ 3724083 h 3882683"/>
              <a:gd name="connsiteX32" fmla="*/ 2192390 w 3882683"/>
              <a:gd name="connsiteY32" fmla="*/ 3882683 h 3882683"/>
              <a:gd name="connsiteX33" fmla="*/ 1690293 w 3882683"/>
              <a:gd name="connsiteY33" fmla="*/ 3882683 h 3882683"/>
              <a:gd name="connsiteX34" fmla="*/ 1531694 w 3882683"/>
              <a:gd name="connsiteY34" fmla="*/ 3724083 h 3882683"/>
              <a:gd name="connsiteX35" fmla="*/ 1531694 w 3882683"/>
              <a:gd name="connsiteY35" fmla="*/ 3359653 h 3882683"/>
              <a:gd name="connsiteX36" fmla="*/ 1502096 w 3882683"/>
              <a:gd name="connsiteY36" fmla="*/ 3352042 h 3882683"/>
              <a:gd name="connsiteX37" fmla="*/ 1237265 w 3882683"/>
              <a:gd name="connsiteY37" fmla="*/ 3240171 h 3882683"/>
              <a:gd name="connsiteX38" fmla="*/ 1227671 w 3882683"/>
              <a:gd name="connsiteY38" fmla="*/ 3234343 h 3882683"/>
              <a:gd name="connsiteX39" fmla="*/ 970418 w 3882683"/>
              <a:gd name="connsiteY39" fmla="*/ 3491596 h 3882683"/>
              <a:gd name="connsiteX40" fmla="*/ 746124 w 3882683"/>
              <a:gd name="connsiteY40" fmla="*/ 3491596 h 3882683"/>
              <a:gd name="connsiteX41" fmla="*/ 391087 w 3882683"/>
              <a:gd name="connsiteY41" fmla="*/ 3136559 h 3882683"/>
              <a:gd name="connsiteX42" fmla="*/ 391087 w 3882683"/>
              <a:gd name="connsiteY42" fmla="*/ 2912265 h 3882683"/>
              <a:gd name="connsiteX43" fmla="*/ 648341 w 3882683"/>
              <a:gd name="connsiteY43" fmla="*/ 2655012 h 3882683"/>
              <a:gd name="connsiteX44" fmla="*/ 642513 w 3882683"/>
              <a:gd name="connsiteY44" fmla="*/ 2645419 h 3882683"/>
              <a:gd name="connsiteX45" fmla="*/ 530642 w 3882683"/>
              <a:gd name="connsiteY45" fmla="*/ 2380589 h 3882683"/>
              <a:gd name="connsiteX46" fmla="*/ 523031 w 3882683"/>
              <a:gd name="connsiteY46" fmla="*/ 2350990 h 3882683"/>
              <a:gd name="connsiteX47" fmla="*/ 158600 w 3882683"/>
              <a:gd name="connsiteY47" fmla="*/ 2350990 h 3882683"/>
              <a:gd name="connsiteX48" fmla="*/ 0 w 3882683"/>
              <a:gd name="connsiteY48" fmla="*/ 2192390 h 3882683"/>
              <a:gd name="connsiteX49" fmla="*/ 0 w 3882683"/>
              <a:gd name="connsiteY49" fmla="*/ 1690293 h 3882683"/>
              <a:gd name="connsiteX50" fmla="*/ 158600 w 3882683"/>
              <a:gd name="connsiteY50" fmla="*/ 1531693 h 3882683"/>
              <a:gd name="connsiteX51" fmla="*/ 523032 w 3882683"/>
              <a:gd name="connsiteY51" fmla="*/ 1531693 h 3882683"/>
              <a:gd name="connsiteX52" fmla="*/ 530642 w 3882683"/>
              <a:gd name="connsiteY52" fmla="*/ 1502096 h 3882683"/>
              <a:gd name="connsiteX53" fmla="*/ 642513 w 3882683"/>
              <a:gd name="connsiteY53" fmla="*/ 1237265 h 3882683"/>
              <a:gd name="connsiteX54" fmla="*/ 648341 w 3882683"/>
              <a:gd name="connsiteY54" fmla="*/ 1227672 h 3882683"/>
              <a:gd name="connsiteX55" fmla="*/ 391087 w 3882683"/>
              <a:gd name="connsiteY55" fmla="*/ 970418 h 3882683"/>
              <a:gd name="connsiteX56" fmla="*/ 391087 w 3882683"/>
              <a:gd name="connsiteY56" fmla="*/ 746124 h 3882683"/>
              <a:gd name="connsiteX57" fmla="*/ 746124 w 3882683"/>
              <a:gd name="connsiteY57" fmla="*/ 391088 h 3882683"/>
              <a:gd name="connsiteX58" fmla="*/ 970418 w 3882683"/>
              <a:gd name="connsiteY58" fmla="*/ 391088 h 3882683"/>
              <a:gd name="connsiteX59" fmla="*/ 1227672 w 3882683"/>
              <a:gd name="connsiteY59" fmla="*/ 648341 h 3882683"/>
              <a:gd name="connsiteX60" fmla="*/ 1237265 w 3882683"/>
              <a:gd name="connsiteY60" fmla="*/ 642513 h 3882683"/>
              <a:gd name="connsiteX61" fmla="*/ 1502096 w 3882683"/>
              <a:gd name="connsiteY61" fmla="*/ 530642 h 3882683"/>
              <a:gd name="connsiteX62" fmla="*/ 1531694 w 3882683"/>
              <a:gd name="connsiteY62" fmla="*/ 523032 h 3882683"/>
              <a:gd name="connsiteX63" fmla="*/ 1531694 w 3882683"/>
              <a:gd name="connsiteY63" fmla="*/ 158600 h 3882683"/>
              <a:gd name="connsiteX64" fmla="*/ 1690293 w 3882683"/>
              <a:gd name="connsiteY64" fmla="*/ 0 h 3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82683" h="3882683">
                <a:moveTo>
                  <a:pt x="1690293" y="0"/>
                </a:moveTo>
                <a:lnTo>
                  <a:pt x="2192390" y="0"/>
                </a:lnTo>
                <a:cubicBezTo>
                  <a:pt x="2279982" y="0"/>
                  <a:pt x="2350990" y="71008"/>
                  <a:pt x="2350990" y="158600"/>
                </a:cubicBezTo>
                <a:lnTo>
                  <a:pt x="2350990" y="523031"/>
                </a:lnTo>
                <a:lnTo>
                  <a:pt x="2380589" y="530642"/>
                </a:lnTo>
                <a:cubicBezTo>
                  <a:pt x="2473094" y="559414"/>
                  <a:pt x="2561701" y="597034"/>
                  <a:pt x="2645420" y="642513"/>
                </a:cubicBezTo>
                <a:lnTo>
                  <a:pt x="2655012" y="648341"/>
                </a:lnTo>
                <a:lnTo>
                  <a:pt x="2912265" y="391088"/>
                </a:lnTo>
                <a:cubicBezTo>
                  <a:pt x="2974202" y="329151"/>
                  <a:pt x="3074622" y="329151"/>
                  <a:pt x="3136559" y="391088"/>
                </a:cubicBezTo>
                <a:lnTo>
                  <a:pt x="3491596" y="746124"/>
                </a:lnTo>
                <a:cubicBezTo>
                  <a:pt x="3553532" y="808061"/>
                  <a:pt x="3553532" y="908481"/>
                  <a:pt x="3491596" y="970418"/>
                </a:cubicBezTo>
                <a:lnTo>
                  <a:pt x="3234343" y="1227671"/>
                </a:lnTo>
                <a:lnTo>
                  <a:pt x="3240171" y="1237265"/>
                </a:lnTo>
                <a:cubicBezTo>
                  <a:pt x="3285650" y="1320983"/>
                  <a:pt x="3323270" y="1409590"/>
                  <a:pt x="3352042" y="1502096"/>
                </a:cubicBezTo>
                <a:lnTo>
                  <a:pt x="3359653" y="1531693"/>
                </a:lnTo>
                <a:lnTo>
                  <a:pt x="3724083" y="1531693"/>
                </a:lnTo>
                <a:cubicBezTo>
                  <a:pt x="3811675" y="1531693"/>
                  <a:pt x="3882683" y="1602701"/>
                  <a:pt x="3882683" y="1690293"/>
                </a:cubicBezTo>
                <a:lnTo>
                  <a:pt x="3882683" y="2192390"/>
                </a:lnTo>
                <a:cubicBezTo>
                  <a:pt x="3882683" y="2279982"/>
                  <a:pt x="3811675" y="2350990"/>
                  <a:pt x="3724083" y="2350990"/>
                </a:cubicBezTo>
                <a:lnTo>
                  <a:pt x="3359653" y="2350990"/>
                </a:lnTo>
                <a:lnTo>
                  <a:pt x="3352042" y="2380589"/>
                </a:lnTo>
                <a:cubicBezTo>
                  <a:pt x="3323270" y="2473094"/>
                  <a:pt x="3285650" y="2561701"/>
                  <a:pt x="3240171" y="2645419"/>
                </a:cubicBezTo>
                <a:lnTo>
                  <a:pt x="3234343" y="2655013"/>
                </a:lnTo>
                <a:lnTo>
                  <a:pt x="3491596" y="2912265"/>
                </a:lnTo>
                <a:cubicBezTo>
                  <a:pt x="3553532" y="2974202"/>
                  <a:pt x="3553532" y="3074622"/>
                  <a:pt x="3491596" y="3136559"/>
                </a:cubicBezTo>
                <a:lnTo>
                  <a:pt x="3136559" y="3491596"/>
                </a:lnTo>
                <a:cubicBezTo>
                  <a:pt x="3074622" y="3553532"/>
                  <a:pt x="2974202" y="3553532"/>
                  <a:pt x="2912265" y="3491596"/>
                </a:cubicBezTo>
                <a:lnTo>
                  <a:pt x="2655013" y="3234343"/>
                </a:lnTo>
                <a:lnTo>
                  <a:pt x="2645420" y="3240171"/>
                </a:lnTo>
                <a:cubicBezTo>
                  <a:pt x="2561701" y="3285650"/>
                  <a:pt x="2473094" y="3323270"/>
                  <a:pt x="2380589" y="3352042"/>
                </a:cubicBezTo>
                <a:lnTo>
                  <a:pt x="2350990" y="3359653"/>
                </a:lnTo>
                <a:lnTo>
                  <a:pt x="2350990" y="3724083"/>
                </a:lnTo>
                <a:cubicBezTo>
                  <a:pt x="2350990" y="3811675"/>
                  <a:pt x="2279982" y="3882683"/>
                  <a:pt x="2192390" y="3882683"/>
                </a:cubicBezTo>
                <a:lnTo>
                  <a:pt x="1690293" y="3882683"/>
                </a:lnTo>
                <a:cubicBezTo>
                  <a:pt x="1602701" y="3882683"/>
                  <a:pt x="1531694" y="3811675"/>
                  <a:pt x="1531694" y="3724083"/>
                </a:cubicBezTo>
                <a:lnTo>
                  <a:pt x="1531694" y="3359653"/>
                </a:lnTo>
                <a:lnTo>
                  <a:pt x="1502096" y="3352042"/>
                </a:lnTo>
                <a:cubicBezTo>
                  <a:pt x="1409590" y="3323270"/>
                  <a:pt x="1320984" y="3285650"/>
                  <a:pt x="1237265" y="3240171"/>
                </a:cubicBezTo>
                <a:lnTo>
                  <a:pt x="1227671" y="3234343"/>
                </a:lnTo>
                <a:lnTo>
                  <a:pt x="970418" y="3491596"/>
                </a:lnTo>
                <a:cubicBezTo>
                  <a:pt x="908481" y="3553532"/>
                  <a:pt x="808061" y="3553532"/>
                  <a:pt x="746124" y="3491596"/>
                </a:cubicBezTo>
                <a:lnTo>
                  <a:pt x="391087" y="3136559"/>
                </a:lnTo>
                <a:cubicBezTo>
                  <a:pt x="329151" y="3074622"/>
                  <a:pt x="329151" y="2974202"/>
                  <a:pt x="391087" y="2912265"/>
                </a:cubicBezTo>
                <a:lnTo>
                  <a:pt x="648341" y="2655012"/>
                </a:lnTo>
                <a:lnTo>
                  <a:pt x="642513" y="2645419"/>
                </a:lnTo>
                <a:cubicBezTo>
                  <a:pt x="597035" y="2561701"/>
                  <a:pt x="559414" y="2473094"/>
                  <a:pt x="530642" y="2380589"/>
                </a:cubicBezTo>
                <a:lnTo>
                  <a:pt x="523031" y="2350990"/>
                </a:lnTo>
                <a:lnTo>
                  <a:pt x="158600" y="2350990"/>
                </a:lnTo>
                <a:cubicBezTo>
                  <a:pt x="71008" y="2350990"/>
                  <a:pt x="0" y="2279982"/>
                  <a:pt x="0" y="2192390"/>
                </a:cubicBezTo>
                <a:lnTo>
                  <a:pt x="0" y="1690293"/>
                </a:lnTo>
                <a:cubicBezTo>
                  <a:pt x="0" y="1602701"/>
                  <a:pt x="71008" y="1531693"/>
                  <a:pt x="158600" y="1531693"/>
                </a:cubicBezTo>
                <a:lnTo>
                  <a:pt x="523032" y="1531693"/>
                </a:lnTo>
                <a:lnTo>
                  <a:pt x="530642" y="1502096"/>
                </a:lnTo>
                <a:cubicBezTo>
                  <a:pt x="559414" y="1409590"/>
                  <a:pt x="597035" y="1320983"/>
                  <a:pt x="642513" y="1237265"/>
                </a:cubicBezTo>
                <a:lnTo>
                  <a:pt x="648341" y="1227672"/>
                </a:lnTo>
                <a:lnTo>
                  <a:pt x="391087" y="970418"/>
                </a:lnTo>
                <a:cubicBezTo>
                  <a:pt x="329151" y="908481"/>
                  <a:pt x="329151" y="808061"/>
                  <a:pt x="391087" y="746124"/>
                </a:cubicBezTo>
                <a:lnTo>
                  <a:pt x="746124" y="391088"/>
                </a:lnTo>
                <a:cubicBezTo>
                  <a:pt x="808061" y="329151"/>
                  <a:pt x="908481" y="329151"/>
                  <a:pt x="970418" y="391088"/>
                </a:cubicBezTo>
                <a:lnTo>
                  <a:pt x="1227672" y="648341"/>
                </a:lnTo>
                <a:lnTo>
                  <a:pt x="1237265" y="642513"/>
                </a:lnTo>
                <a:cubicBezTo>
                  <a:pt x="1320984" y="597034"/>
                  <a:pt x="1409590" y="559414"/>
                  <a:pt x="1502096" y="530642"/>
                </a:cubicBezTo>
                <a:lnTo>
                  <a:pt x="1531694" y="523032"/>
                </a:lnTo>
                <a:lnTo>
                  <a:pt x="1531694" y="158600"/>
                </a:lnTo>
                <a:cubicBezTo>
                  <a:pt x="1531694" y="71008"/>
                  <a:pt x="1602701" y="0"/>
                  <a:pt x="1690293" y="0"/>
                </a:cubicBezTo>
                <a:close/>
              </a:path>
            </a:pathLst>
          </a:custGeom>
          <a:gradFill flip="none" rotWithShape="1">
            <a:gsLst>
              <a:gs pos="0">
                <a:srgbClr val="CC99FF"/>
              </a:gs>
              <a:gs pos="100000">
                <a:srgbClr val="FF9999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2EBDE6-200A-404F-B4A6-FC2C8E5A55AA}"/>
              </a:ext>
            </a:extLst>
          </p:cNvPr>
          <p:cNvGrpSpPr/>
          <p:nvPr/>
        </p:nvGrpSpPr>
        <p:grpSpPr>
          <a:xfrm>
            <a:off x="5503454" y="959592"/>
            <a:ext cx="1185090" cy="1249773"/>
            <a:chOff x="5503454" y="818606"/>
            <a:chExt cx="1185090" cy="124977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E8F232-433D-4B03-A265-32CD58DA542B}"/>
                </a:ext>
              </a:extLst>
            </p:cNvPr>
            <p:cNvSpPr/>
            <p:nvPr/>
          </p:nvSpPr>
          <p:spPr>
            <a:xfrm>
              <a:off x="5503454" y="88328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A187AD9-EF0C-49DF-9D72-82EE32B27BED}"/>
                </a:ext>
              </a:extLst>
            </p:cNvPr>
            <p:cNvSpPr/>
            <p:nvPr/>
          </p:nvSpPr>
          <p:spPr>
            <a:xfrm>
              <a:off x="5709194" y="818606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6DEAFA1-8F8C-4EF1-AE95-6A30461A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176" y="997858"/>
              <a:ext cx="365760" cy="34834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F560A2-33D3-46D0-AD52-7A764AFE6A39}"/>
              </a:ext>
            </a:extLst>
          </p:cNvPr>
          <p:cNvGrpSpPr/>
          <p:nvPr/>
        </p:nvGrpSpPr>
        <p:grpSpPr>
          <a:xfrm>
            <a:off x="7677286" y="3154900"/>
            <a:ext cx="1185090" cy="1185090"/>
            <a:chOff x="7677286" y="3013914"/>
            <a:chExt cx="1185090" cy="118509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761810D-986A-4C93-A23A-10CBD284A368}"/>
                </a:ext>
              </a:extLst>
            </p:cNvPr>
            <p:cNvSpPr/>
            <p:nvPr/>
          </p:nvSpPr>
          <p:spPr>
            <a:xfrm>
              <a:off x="7677286" y="301391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E473F4-BF17-4A45-B8F4-16747FE5AA75}"/>
                </a:ext>
              </a:extLst>
            </p:cNvPr>
            <p:cNvSpPr/>
            <p:nvPr/>
          </p:nvSpPr>
          <p:spPr>
            <a:xfrm>
              <a:off x="8036559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344EEEB6-7B0F-43B6-A4F9-FBA24B3D4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079" y="3251925"/>
              <a:ext cx="365760" cy="35414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9C639A-8A53-4283-AB6F-60C2E16356EE}"/>
              </a:ext>
            </a:extLst>
          </p:cNvPr>
          <p:cNvGrpSpPr/>
          <p:nvPr/>
        </p:nvGrpSpPr>
        <p:grpSpPr>
          <a:xfrm>
            <a:off x="6952706" y="1479930"/>
            <a:ext cx="1204323" cy="1197753"/>
            <a:chOff x="6952706" y="1338944"/>
            <a:chExt cx="1204323" cy="119775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CF97D1-DA0F-43BD-8F5E-26B2CE4BDD85}"/>
                </a:ext>
              </a:extLst>
            </p:cNvPr>
            <p:cNvSpPr/>
            <p:nvPr/>
          </p:nvSpPr>
          <p:spPr>
            <a:xfrm>
              <a:off x="6952706" y="1351607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C6FB9CD-78CC-49B1-9DF1-697D6B2F5F34}"/>
                </a:ext>
              </a:extLst>
            </p:cNvPr>
            <p:cNvSpPr/>
            <p:nvPr/>
          </p:nvSpPr>
          <p:spPr>
            <a:xfrm>
              <a:off x="7373258" y="133894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7828A715-4DAA-4631-A53A-B61906AB5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3486" y="1547949"/>
              <a:ext cx="303313" cy="36576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CBF563-E563-4360-9DAF-6EAD048736BE}"/>
              </a:ext>
            </a:extLst>
          </p:cNvPr>
          <p:cNvGrpSpPr/>
          <p:nvPr/>
        </p:nvGrpSpPr>
        <p:grpSpPr>
          <a:xfrm>
            <a:off x="7315742" y="4876271"/>
            <a:ext cx="1185090" cy="1185090"/>
            <a:chOff x="7315742" y="4735285"/>
            <a:chExt cx="1185090" cy="118509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42496F-CA13-4E18-B812-13B56E93B72A}"/>
                </a:ext>
              </a:extLst>
            </p:cNvPr>
            <p:cNvSpPr/>
            <p:nvPr/>
          </p:nvSpPr>
          <p:spPr>
            <a:xfrm>
              <a:off x="7315742" y="473528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B58B09-6A92-4631-ADDA-40A9C20291EE}"/>
                </a:ext>
              </a:extLst>
            </p:cNvPr>
            <p:cNvSpPr/>
            <p:nvPr/>
          </p:nvSpPr>
          <p:spPr>
            <a:xfrm>
              <a:off x="7373258" y="473528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4AD58DA2-4EA0-4848-AD6B-2DBEE733B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2263" y="4940052"/>
              <a:ext cx="365760" cy="36576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D2C594-D20D-4C74-8118-5E7ECD68D780}"/>
              </a:ext>
            </a:extLst>
          </p:cNvPr>
          <p:cNvGrpSpPr/>
          <p:nvPr/>
        </p:nvGrpSpPr>
        <p:grpSpPr>
          <a:xfrm>
            <a:off x="3707496" y="4739294"/>
            <a:ext cx="1185090" cy="1185090"/>
            <a:chOff x="3707496" y="4598308"/>
            <a:chExt cx="1185090" cy="118509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7C9869-29E0-4CD7-A6C5-7B6AF0A76507}"/>
                </a:ext>
              </a:extLst>
            </p:cNvPr>
            <p:cNvSpPr/>
            <p:nvPr/>
          </p:nvSpPr>
          <p:spPr>
            <a:xfrm>
              <a:off x="3707496" y="4598308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192143-78C8-49CD-9A38-DE77C916F183}"/>
                </a:ext>
              </a:extLst>
            </p:cNvPr>
            <p:cNvSpPr/>
            <p:nvPr/>
          </p:nvSpPr>
          <p:spPr>
            <a:xfrm>
              <a:off x="4108815" y="460683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C4CBDED0-E2D5-44E1-B156-94E9E7198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341" y="4815839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7D02B7-9002-49E5-A1BD-7CFA9B2ED292}"/>
              </a:ext>
            </a:extLst>
          </p:cNvPr>
          <p:cNvGrpSpPr/>
          <p:nvPr/>
        </p:nvGrpSpPr>
        <p:grpSpPr>
          <a:xfrm>
            <a:off x="3856720" y="1495931"/>
            <a:ext cx="1185090" cy="1193529"/>
            <a:chOff x="3925299" y="1467395"/>
            <a:chExt cx="1185090" cy="11935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751732-3E1A-40B7-AE88-55553CF98E88}"/>
                </a:ext>
              </a:extLst>
            </p:cNvPr>
            <p:cNvSpPr/>
            <p:nvPr/>
          </p:nvSpPr>
          <p:spPr>
            <a:xfrm>
              <a:off x="3925299" y="147583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EAE447-2B5E-47D7-AE2C-953BCBFFDE79}"/>
                </a:ext>
              </a:extLst>
            </p:cNvPr>
            <p:cNvSpPr/>
            <p:nvPr/>
          </p:nvSpPr>
          <p:spPr>
            <a:xfrm>
              <a:off x="4125959" y="146739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A35272B-B64B-4F2B-865B-1CA52B3D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743" y="1711473"/>
              <a:ext cx="365760" cy="29561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378006-160D-4264-BD15-6E216EBDC139}"/>
              </a:ext>
            </a:extLst>
          </p:cNvPr>
          <p:cNvGrpSpPr/>
          <p:nvPr/>
        </p:nvGrpSpPr>
        <p:grpSpPr>
          <a:xfrm>
            <a:off x="3332754" y="3178101"/>
            <a:ext cx="1185090" cy="1204504"/>
            <a:chOff x="3332754" y="3037115"/>
            <a:chExt cx="1185090" cy="120450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AFF0EA-04D3-4F67-82D5-6F2C6542F98C}"/>
                </a:ext>
              </a:extLst>
            </p:cNvPr>
            <p:cNvSpPr/>
            <p:nvPr/>
          </p:nvSpPr>
          <p:spPr>
            <a:xfrm>
              <a:off x="3332754" y="305652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A71B8E-48AC-4F44-849F-D6A183F4C691}"/>
                </a:ext>
              </a:extLst>
            </p:cNvPr>
            <p:cNvSpPr/>
            <p:nvPr/>
          </p:nvSpPr>
          <p:spPr>
            <a:xfrm>
              <a:off x="3505747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F314ED9-9E44-4074-AAB7-A6C477EBC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49" y="3268210"/>
              <a:ext cx="360300" cy="36576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EFC0B8-1659-41CC-88EC-C41C1F752909}"/>
              </a:ext>
            </a:extLst>
          </p:cNvPr>
          <p:cNvGrpSpPr/>
          <p:nvPr/>
        </p:nvGrpSpPr>
        <p:grpSpPr>
          <a:xfrm>
            <a:off x="5488939" y="5524606"/>
            <a:ext cx="1185090" cy="1233805"/>
            <a:chOff x="5488939" y="5383620"/>
            <a:chExt cx="1185090" cy="123380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617C6F-478C-41F6-9247-66CFD57DC462}"/>
                </a:ext>
              </a:extLst>
            </p:cNvPr>
            <p:cNvSpPr/>
            <p:nvPr/>
          </p:nvSpPr>
          <p:spPr>
            <a:xfrm>
              <a:off x="5488939" y="543233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3810BB-B40C-4CD1-B9A4-59BCA7793624}"/>
                </a:ext>
              </a:extLst>
            </p:cNvPr>
            <p:cNvSpPr/>
            <p:nvPr/>
          </p:nvSpPr>
          <p:spPr>
            <a:xfrm>
              <a:off x="5689601" y="5383620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98345C0-E5FC-41C5-8C76-4D93A7524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604" y="5567148"/>
              <a:ext cx="365760" cy="33963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0B1322-5108-402D-A2B5-694F2E9F7C67}"/>
              </a:ext>
            </a:extLst>
          </p:cNvPr>
          <p:cNvGrpSpPr/>
          <p:nvPr/>
        </p:nvGrpSpPr>
        <p:grpSpPr>
          <a:xfrm>
            <a:off x="4789715" y="2263701"/>
            <a:ext cx="2658177" cy="2612571"/>
            <a:chOff x="4789715" y="2122715"/>
            <a:chExt cx="2658177" cy="261257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F0B07A-6E51-46EA-B200-A066EC9EA800}"/>
                </a:ext>
              </a:extLst>
            </p:cNvPr>
            <p:cNvSpPr/>
            <p:nvPr/>
          </p:nvSpPr>
          <p:spPr>
            <a:xfrm>
              <a:off x="4789715" y="2122715"/>
              <a:ext cx="2612571" cy="261257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797013-5966-43FF-9854-BD98052B0398}"/>
                </a:ext>
              </a:extLst>
            </p:cNvPr>
            <p:cNvSpPr/>
            <p:nvPr/>
          </p:nvSpPr>
          <p:spPr>
            <a:xfrm>
              <a:off x="4977494" y="2310494"/>
              <a:ext cx="2237013" cy="2237013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331A15-3A3B-4E22-974E-F067C5957513}"/>
                </a:ext>
              </a:extLst>
            </p:cNvPr>
            <p:cNvSpPr txBox="1"/>
            <p:nvPr/>
          </p:nvSpPr>
          <p:spPr>
            <a:xfrm>
              <a:off x="4977493" y="3116210"/>
              <a:ext cx="24703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/>
                <a:t>عمل هيئة الأمن السيبراني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F5C7CBD-17BF-44B2-9ED2-1F851B39369E}"/>
              </a:ext>
            </a:extLst>
          </p:cNvPr>
          <p:cNvSpPr txBox="1"/>
          <p:nvPr/>
        </p:nvSpPr>
        <p:spPr>
          <a:xfrm>
            <a:off x="4056838" y="89044"/>
            <a:ext cx="3216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chemeClr val="bg1"/>
                </a:solidFill>
              </a:rPr>
              <a:t>حماية الشبكات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41DE4B-C427-4439-ABAF-15AE42097DCB}"/>
              </a:ext>
            </a:extLst>
          </p:cNvPr>
          <p:cNvSpPr txBox="1"/>
          <p:nvPr/>
        </p:nvSpPr>
        <p:spPr>
          <a:xfrm>
            <a:off x="8027576" y="1384051"/>
            <a:ext cx="3183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/>
              <a:t>تعزيز أنظمة تقنيات التشغيل ومكوناتها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AA9378-FE9C-4659-B9D0-6716D9ED2680}"/>
              </a:ext>
            </a:extLst>
          </p:cNvPr>
          <p:cNvSpPr txBox="1"/>
          <p:nvPr/>
        </p:nvSpPr>
        <p:spPr>
          <a:xfrm>
            <a:off x="8859244" y="3062155"/>
            <a:ext cx="2875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/>
              <a:t>حماية مصالح الوطن الحيوية </a:t>
            </a:r>
            <a:endParaRPr lang="en-US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F39F96-33AF-42EE-A710-9896CFD4E762}"/>
              </a:ext>
            </a:extLst>
          </p:cNvPr>
          <p:cNvSpPr txBox="1"/>
          <p:nvPr/>
        </p:nvSpPr>
        <p:spPr>
          <a:xfrm>
            <a:off x="8009239" y="5624817"/>
            <a:ext cx="4275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/>
              <a:t>التأسيس لصناعة وطنية في مجال أمن المعلومات وتدريب الطلبة السعوديين وتأهيلهم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B16976-6BA0-4220-87CA-C85D87A90376}"/>
              </a:ext>
            </a:extLst>
          </p:cNvPr>
          <p:cNvSpPr txBox="1"/>
          <p:nvPr/>
        </p:nvSpPr>
        <p:spPr>
          <a:xfrm>
            <a:off x="1175967" y="5038097"/>
            <a:ext cx="2760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/>
              <a:t>تعزيز أنظمة تقنية المعلومات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CB3B17-DF7B-4236-94D2-FEF4C39D3B99}"/>
              </a:ext>
            </a:extLst>
          </p:cNvPr>
          <p:cNvSpPr txBox="1"/>
          <p:nvPr/>
        </p:nvSpPr>
        <p:spPr>
          <a:xfrm>
            <a:off x="465752" y="3528637"/>
            <a:ext cx="3140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/>
              <a:t>حماية البنية الأساسية التقنية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424FB1-2A9D-4E1F-8CD8-5955C22565ED}"/>
              </a:ext>
            </a:extLst>
          </p:cNvPr>
          <p:cNvSpPr txBox="1"/>
          <p:nvPr/>
        </p:nvSpPr>
        <p:spPr>
          <a:xfrm>
            <a:off x="1128849" y="1479402"/>
            <a:ext cx="257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/>
              <a:t>حماية البيانات الشخصية</a:t>
            </a:r>
            <a:endParaRPr lang="ar-SY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7652920" y="350654"/>
            <a:ext cx="354456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ماذا تعمل هيئة الأمن السيبراني ؟ </a:t>
            </a:r>
          </a:p>
        </p:txBody>
      </p:sp>
    </p:spTree>
    <p:extLst>
      <p:ext uri="{BB962C8B-B14F-4D97-AF65-F5344CB8AC3E}">
        <p14:creationId xmlns:p14="http://schemas.microsoft.com/office/powerpoint/2010/main" val="10264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/>
      <p:bldP spid="42" grpId="0"/>
      <p:bldP spid="43" grpId="0"/>
      <p:bldP spid="44" grpId="0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2698755" y="3063946"/>
            <a:ext cx="50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حماية البيانات الشخصية أمر ضروري و مهم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3759565" y="5870714"/>
            <a:ext cx="50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أضرار متعددة منها التعدي على الخصوصية و انتحال الشخصية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71" name="مجموعة 70"/>
          <p:cNvGrpSpPr/>
          <p:nvPr/>
        </p:nvGrpSpPr>
        <p:grpSpPr>
          <a:xfrm>
            <a:off x="1370683" y="1379603"/>
            <a:ext cx="10534201" cy="1193405"/>
            <a:chOff x="1484029" y="3294128"/>
            <a:chExt cx="10534201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89969" y="390975"/>
              <a:ext cx="831000" cy="6802164"/>
            </a:xfrm>
            <a:prstGeom prst="round2SameRect">
              <a:avLst>
                <a:gd name="adj1" fmla="val 50000"/>
                <a:gd name="adj2" fmla="val 13904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نشاط 3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1484029" y="3502805"/>
              <a:ext cx="7169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أ- ماذا تعني لك حماية البيانات الشخصية ؟ 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320183" cy="1128959"/>
            <a:chOff x="338813" y="22303"/>
            <a:chExt cx="8320183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000" b="1" dirty="0">
                    <a:latin typeface="Century Gothic" panose="020B0502020202020204" pitchFamily="34" charset="0"/>
                  </a:rPr>
                  <a:t>7</a:t>
                </a:r>
                <a:endParaRPr lang="en-US" sz="20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308505" cy="1128959"/>
              <a:chOff x="2350491" y="22303"/>
              <a:chExt cx="6308505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771001" y="165530"/>
                <a:ext cx="5887995" cy="943991"/>
                <a:chOff x="4553352" y="1484950"/>
                <a:chExt cx="5887995" cy="943991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553352" y="1905721"/>
                  <a:ext cx="58879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مجالات الأمن الوطني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99" name="مجموعة 98"/>
          <p:cNvGrpSpPr/>
          <p:nvPr/>
        </p:nvGrpSpPr>
        <p:grpSpPr>
          <a:xfrm>
            <a:off x="1155476" y="3993292"/>
            <a:ext cx="10749407" cy="1193405"/>
            <a:chOff x="1268823" y="3294128"/>
            <a:chExt cx="10749407" cy="1193405"/>
          </a:xfrm>
        </p:grpSpPr>
        <p:sp>
          <p:nvSpPr>
            <p:cNvPr id="10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5210960" y="-529975"/>
              <a:ext cx="889055" cy="8702122"/>
            </a:xfrm>
            <a:prstGeom prst="round2SameRect">
              <a:avLst>
                <a:gd name="adj1" fmla="val 50000"/>
                <a:gd name="adj2" fmla="val 10458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نشاط 3</a:t>
              </a:r>
            </a:p>
          </p:txBody>
        </p:sp>
        <p:pic>
          <p:nvPicPr>
            <p:cNvPr id="10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10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1268823" y="3483906"/>
              <a:ext cx="8377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ب- ما الأضرار التي تنشأ عن تسريب بياناتك الشخصية أو بيانات أسرتك في رأيك ؟</a:t>
              </a:r>
            </a:p>
          </p:txBody>
        </p:sp>
        <p:grpSp>
          <p:nvGrpSpPr>
            <p:cNvPr id="10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10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14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مجموعة 2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" name="مجموعة 3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15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" name="مجموعة 4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10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12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50557"/>
                <a:chOff x="5162561" y="1484950"/>
                <a:chExt cx="5116090" cy="850557"/>
              </a:xfrm>
            </p:grpSpPr>
            <p:sp>
              <p:nvSpPr>
                <p:cNvPr id="13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4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مجالات الأمن الوطني</a:t>
                  </a:r>
                </a:p>
              </p:txBody>
            </p:sp>
          </p:grpSp>
        </p:grpSp>
        <p:grpSp>
          <p:nvGrpSpPr>
            <p:cNvPr id="6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7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مجموعة 18"/>
          <p:cNvGrpSpPr/>
          <p:nvPr/>
        </p:nvGrpSpPr>
        <p:grpSpPr>
          <a:xfrm>
            <a:off x="6096000" y="1379603"/>
            <a:ext cx="5808884" cy="1193405"/>
            <a:chOff x="6209346" y="3294128"/>
            <a:chExt cx="5808884" cy="1193405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7511247" y="1992229"/>
              <a:ext cx="1193403" cy="37972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800" b="1" dirty="0">
                  <a:latin typeface="Century Gothic" panose="020B0502020202020204" pitchFamily="34" charset="0"/>
                </a:rPr>
                <a:t>نشاط  4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2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2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6336345" y="3591628"/>
              <a:ext cx="2713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أنظر و أتأمل :</a:t>
              </a:r>
              <a:endParaRPr lang="en-US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2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8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2606466" y="3302001"/>
            <a:ext cx="4746834" cy="3113394"/>
            <a:chOff x="5773304" y="1424779"/>
            <a:chExt cx="4397184" cy="3317023"/>
          </a:xfrm>
        </p:grpSpPr>
        <p:grpSp>
          <p:nvGrpSpPr>
            <p:cNvPr id="289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5773304" y="1424779"/>
              <a:ext cx="4335516" cy="3317023"/>
              <a:chOff x="2047274" y="917773"/>
              <a:chExt cx="5533586" cy="423364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292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047274" y="921436"/>
                <a:ext cx="5533586" cy="422998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047274" y="917773"/>
                <a:ext cx="5533229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90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465" y="2264901"/>
              <a:ext cx="4362023" cy="2366811"/>
            </a:xfrm>
            <a:prstGeom prst="rect">
              <a:avLst/>
            </a:prstGeom>
          </p:spPr>
        </p:pic>
        <p:sp>
          <p:nvSpPr>
            <p:cNvPr id="291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5898133" y="1525174"/>
              <a:ext cx="4110328" cy="623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أنواع التهديدات الالكترونية الموجهة للسكان والمواقع الحكومية في المملكة العربية السعودية 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720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9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0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9" grpId="0"/>
          <p:bldP spid="280" grpId="0"/>
          <p:bldP spid="28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2698755" y="3063946"/>
            <a:ext cx="50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برمجيات خبيثة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نوع التهديد </a:t>
              </a: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3759565" y="5870714"/>
            <a:ext cx="50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عن طريق وسائل التقنية الحديثة و تطبيق العقوبات على المتسببين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طريقة التصدي له</a:t>
              </a: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71" name="مجموعة 70"/>
          <p:cNvGrpSpPr/>
          <p:nvPr/>
        </p:nvGrpSpPr>
        <p:grpSpPr>
          <a:xfrm>
            <a:off x="1759311" y="1379603"/>
            <a:ext cx="10145573" cy="1193405"/>
            <a:chOff x="1872657" y="3294128"/>
            <a:chExt cx="10145573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89969" y="390975"/>
              <a:ext cx="831000" cy="6802164"/>
            </a:xfrm>
            <a:prstGeom prst="round2SameRect">
              <a:avLst>
                <a:gd name="adj1" fmla="val 50000"/>
                <a:gd name="adj2" fmla="val 13904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نشاط 4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1872657" y="3566214"/>
              <a:ext cx="7169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ماهي أكثر الجرائم الالكترونية الأكثر تهديداً لأمن الوطن ؟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320183" cy="1128959"/>
            <a:chOff x="338813" y="22303"/>
            <a:chExt cx="8320183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000" b="1" dirty="0">
                    <a:latin typeface="Century Gothic" panose="020B0502020202020204" pitchFamily="34" charset="0"/>
                  </a:rPr>
                  <a:t>7</a:t>
                </a:r>
                <a:endParaRPr lang="en-US" sz="20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308505" cy="1128959"/>
              <a:chOff x="2350491" y="22303"/>
              <a:chExt cx="6308505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771001" y="165530"/>
                <a:ext cx="5887995" cy="943991"/>
                <a:chOff x="4553352" y="1484950"/>
                <a:chExt cx="5887995" cy="943991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553352" y="1905721"/>
                  <a:ext cx="58879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مجالات الأمن الوطني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99" name="مجموعة 98"/>
          <p:cNvGrpSpPr/>
          <p:nvPr/>
        </p:nvGrpSpPr>
        <p:grpSpPr>
          <a:xfrm>
            <a:off x="1155476" y="3993292"/>
            <a:ext cx="10749407" cy="1193405"/>
            <a:chOff x="1268823" y="3294128"/>
            <a:chExt cx="10749407" cy="1193405"/>
          </a:xfrm>
        </p:grpSpPr>
        <p:sp>
          <p:nvSpPr>
            <p:cNvPr id="10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5210960" y="-529975"/>
              <a:ext cx="889055" cy="8702122"/>
            </a:xfrm>
            <a:prstGeom prst="round2SameRect">
              <a:avLst>
                <a:gd name="adj1" fmla="val 50000"/>
                <a:gd name="adj2" fmla="val 10458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نشاط 4</a:t>
              </a:r>
            </a:p>
          </p:txBody>
        </p:sp>
        <p:pic>
          <p:nvPicPr>
            <p:cNvPr id="10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10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1268823" y="3483906"/>
              <a:ext cx="8377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ب- ما الأضرار التي تنشأ عن تسريب بياناتك الشخصية أو بيانات أسرتك في رأيك ؟</a:t>
              </a:r>
            </a:p>
          </p:txBody>
        </p:sp>
        <p:grpSp>
          <p:nvGrpSpPr>
            <p:cNvPr id="10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10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431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1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9F124B-0685-41CC-8157-44F5F98077E3}"/>
              </a:ext>
            </a:extLst>
          </p:cNvPr>
          <p:cNvSpPr/>
          <p:nvPr/>
        </p:nvSpPr>
        <p:spPr>
          <a:xfrm>
            <a:off x="3749040" y="1223026"/>
            <a:ext cx="4693919" cy="4693919"/>
          </a:xfrm>
          <a:custGeom>
            <a:avLst/>
            <a:gdLst>
              <a:gd name="connsiteX0" fmla="*/ 1690293 w 3882683"/>
              <a:gd name="connsiteY0" fmla="*/ 0 h 3882683"/>
              <a:gd name="connsiteX1" fmla="*/ 2192390 w 3882683"/>
              <a:gd name="connsiteY1" fmla="*/ 0 h 3882683"/>
              <a:gd name="connsiteX2" fmla="*/ 2350990 w 3882683"/>
              <a:gd name="connsiteY2" fmla="*/ 158600 h 3882683"/>
              <a:gd name="connsiteX3" fmla="*/ 2350990 w 3882683"/>
              <a:gd name="connsiteY3" fmla="*/ 523031 h 3882683"/>
              <a:gd name="connsiteX4" fmla="*/ 2380589 w 3882683"/>
              <a:gd name="connsiteY4" fmla="*/ 530642 h 3882683"/>
              <a:gd name="connsiteX5" fmla="*/ 2645420 w 3882683"/>
              <a:gd name="connsiteY5" fmla="*/ 642513 h 3882683"/>
              <a:gd name="connsiteX6" fmla="*/ 2655012 w 3882683"/>
              <a:gd name="connsiteY6" fmla="*/ 648341 h 3882683"/>
              <a:gd name="connsiteX7" fmla="*/ 2912265 w 3882683"/>
              <a:gd name="connsiteY7" fmla="*/ 391088 h 3882683"/>
              <a:gd name="connsiteX8" fmla="*/ 3136559 w 3882683"/>
              <a:gd name="connsiteY8" fmla="*/ 391088 h 3882683"/>
              <a:gd name="connsiteX9" fmla="*/ 3491596 w 3882683"/>
              <a:gd name="connsiteY9" fmla="*/ 746124 h 3882683"/>
              <a:gd name="connsiteX10" fmla="*/ 3491596 w 3882683"/>
              <a:gd name="connsiteY10" fmla="*/ 970418 h 3882683"/>
              <a:gd name="connsiteX11" fmla="*/ 3234343 w 3882683"/>
              <a:gd name="connsiteY11" fmla="*/ 1227671 h 3882683"/>
              <a:gd name="connsiteX12" fmla="*/ 3240171 w 3882683"/>
              <a:gd name="connsiteY12" fmla="*/ 1237265 h 3882683"/>
              <a:gd name="connsiteX13" fmla="*/ 3352042 w 3882683"/>
              <a:gd name="connsiteY13" fmla="*/ 1502096 h 3882683"/>
              <a:gd name="connsiteX14" fmla="*/ 3359653 w 3882683"/>
              <a:gd name="connsiteY14" fmla="*/ 1531693 h 3882683"/>
              <a:gd name="connsiteX15" fmla="*/ 3724083 w 3882683"/>
              <a:gd name="connsiteY15" fmla="*/ 1531693 h 3882683"/>
              <a:gd name="connsiteX16" fmla="*/ 3882683 w 3882683"/>
              <a:gd name="connsiteY16" fmla="*/ 1690293 h 3882683"/>
              <a:gd name="connsiteX17" fmla="*/ 3882683 w 3882683"/>
              <a:gd name="connsiteY17" fmla="*/ 2192390 h 3882683"/>
              <a:gd name="connsiteX18" fmla="*/ 3724083 w 3882683"/>
              <a:gd name="connsiteY18" fmla="*/ 2350990 h 3882683"/>
              <a:gd name="connsiteX19" fmla="*/ 3359653 w 3882683"/>
              <a:gd name="connsiteY19" fmla="*/ 2350990 h 3882683"/>
              <a:gd name="connsiteX20" fmla="*/ 3352042 w 3882683"/>
              <a:gd name="connsiteY20" fmla="*/ 2380589 h 3882683"/>
              <a:gd name="connsiteX21" fmla="*/ 3240171 w 3882683"/>
              <a:gd name="connsiteY21" fmla="*/ 2645419 h 3882683"/>
              <a:gd name="connsiteX22" fmla="*/ 3234343 w 3882683"/>
              <a:gd name="connsiteY22" fmla="*/ 2655013 h 3882683"/>
              <a:gd name="connsiteX23" fmla="*/ 3491596 w 3882683"/>
              <a:gd name="connsiteY23" fmla="*/ 2912265 h 3882683"/>
              <a:gd name="connsiteX24" fmla="*/ 3491596 w 3882683"/>
              <a:gd name="connsiteY24" fmla="*/ 3136559 h 3882683"/>
              <a:gd name="connsiteX25" fmla="*/ 3136559 w 3882683"/>
              <a:gd name="connsiteY25" fmla="*/ 3491596 h 3882683"/>
              <a:gd name="connsiteX26" fmla="*/ 2912265 w 3882683"/>
              <a:gd name="connsiteY26" fmla="*/ 3491596 h 3882683"/>
              <a:gd name="connsiteX27" fmla="*/ 2655013 w 3882683"/>
              <a:gd name="connsiteY27" fmla="*/ 3234343 h 3882683"/>
              <a:gd name="connsiteX28" fmla="*/ 2645420 w 3882683"/>
              <a:gd name="connsiteY28" fmla="*/ 3240171 h 3882683"/>
              <a:gd name="connsiteX29" fmla="*/ 2380589 w 3882683"/>
              <a:gd name="connsiteY29" fmla="*/ 3352042 h 3882683"/>
              <a:gd name="connsiteX30" fmla="*/ 2350990 w 3882683"/>
              <a:gd name="connsiteY30" fmla="*/ 3359653 h 3882683"/>
              <a:gd name="connsiteX31" fmla="*/ 2350990 w 3882683"/>
              <a:gd name="connsiteY31" fmla="*/ 3724083 h 3882683"/>
              <a:gd name="connsiteX32" fmla="*/ 2192390 w 3882683"/>
              <a:gd name="connsiteY32" fmla="*/ 3882683 h 3882683"/>
              <a:gd name="connsiteX33" fmla="*/ 1690293 w 3882683"/>
              <a:gd name="connsiteY33" fmla="*/ 3882683 h 3882683"/>
              <a:gd name="connsiteX34" fmla="*/ 1531694 w 3882683"/>
              <a:gd name="connsiteY34" fmla="*/ 3724083 h 3882683"/>
              <a:gd name="connsiteX35" fmla="*/ 1531694 w 3882683"/>
              <a:gd name="connsiteY35" fmla="*/ 3359653 h 3882683"/>
              <a:gd name="connsiteX36" fmla="*/ 1502096 w 3882683"/>
              <a:gd name="connsiteY36" fmla="*/ 3352042 h 3882683"/>
              <a:gd name="connsiteX37" fmla="*/ 1237265 w 3882683"/>
              <a:gd name="connsiteY37" fmla="*/ 3240171 h 3882683"/>
              <a:gd name="connsiteX38" fmla="*/ 1227671 w 3882683"/>
              <a:gd name="connsiteY38" fmla="*/ 3234343 h 3882683"/>
              <a:gd name="connsiteX39" fmla="*/ 970418 w 3882683"/>
              <a:gd name="connsiteY39" fmla="*/ 3491596 h 3882683"/>
              <a:gd name="connsiteX40" fmla="*/ 746124 w 3882683"/>
              <a:gd name="connsiteY40" fmla="*/ 3491596 h 3882683"/>
              <a:gd name="connsiteX41" fmla="*/ 391087 w 3882683"/>
              <a:gd name="connsiteY41" fmla="*/ 3136559 h 3882683"/>
              <a:gd name="connsiteX42" fmla="*/ 391087 w 3882683"/>
              <a:gd name="connsiteY42" fmla="*/ 2912265 h 3882683"/>
              <a:gd name="connsiteX43" fmla="*/ 648341 w 3882683"/>
              <a:gd name="connsiteY43" fmla="*/ 2655012 h 3882683"/>
              <a:gd name="connsiteX44" fmla="*/ 642513 w 3882683"/>
              <a:gd name="connsiteY44" fmla="*/ 2645419 h 3882683"/>
              <a:gd name="connsiteX45" fmla="*/ 530642 w 3882683"/>
              <a:gd name="connsiteY45" fmla="*/ 2380589 h 3882683"/>
              <a:gd name="connsiteX46" fmla="*/ 523031 w 3882683"/>
              <a:gd name="connsiteY46" fmla="*/ 2350990 h 3882683"/>
              <a:gd name="connsiteX47" fmla="*/ 158600 w 3882683"/>
              <a:gd name="connsiteY47" fmla="*/ 2350990 h 3882683"/>
              <a:gd name="connsiteX48" fmla="*/ 0 w 3882683"/>
              <a:gd name="connsiteY48" fmla="*/ 2192390 h 3882683"/>
              <a:gd name="connsiteX49" fmla="*/ 0 w 3882683"/>
              <a:gd name="connsiteY49" fmla="*/ 1690293 h 3882683"/>
              <a:gd name="connsiteX50" fmla="*/ 158600 w 3882683"/>
              <a:gd name="connsiteY50" fmla="*/ 1531693 h 3882683"/>
              <a:gd name="connsiteX51" fmla="*/ 523032 w 3882683"/>
              <a:gd name="connsiteY51" fmla="*/ 1531693 h 3882683"/>
              <a:gd name="connsiteX52" fmla="*/ 530642 w 3882683"/>
              <a:gd name="connsiteY52" fmla="*/ 1502096 h 3882683"/>
              <a:gd name="connsiteX53" fmla="*/ 642513 w 3882683"/>
              <a:gd name="connsiteY53" fmla="*/ 1237265 h 3882683"/>
              <a:gd name="connsiteX54" fmla="*/ 648341 w 3882683"/>
              <a:gd name="connsiteY54" fmla="*/ 1227672 h 3882683"/>
              <a:gd name="connsiteX55" fmla="*/ 391087 w 3882683"/>
              <a:gd name="connsiteY55" fmla="*/ 970418 h 3882683"/>
              <a:gd name="connsiteX56" fmla="*/ 391087 w 3882683"/>
              <a:gd name="connsiteY56" fmla="*/ 746124 h 3882683"/>
              <a:gd name="connsiteX57" fmla="*/ 746124 w 3882683"/>
              <a:gd name="connsiteY57" fmla="*/ 391088 h 3882683"/>
              <a:gd name="connsiteX58" fmla="*/ 970418 w 3882683"/>
              <a:gd name="connsiteY58" fmla="*/ 391088 h 3882683"/>
              <a:gd name="connsiteX59" fmla="*/ 1227672 w 3882683"/>
              <a:gd name="connsiteY59" fmla="*/ 648341 h 3882683"/>
              <a:gd name="connsiteX60" fmla="*/ 1237265 w 3882683"/>
              <a:gd name="connsiteY60" fmla="*/ 642513 h 3882683"/>
              <a:gd name="connsiteX61" fmla="*/ 1502096 w 3882683"/>
              <a:gd name="connsiteY61" fmla="*/ 530642 h 3882683"/>
              <a:gd name="connsiteX62" fmla="*/ 1531694 w 3882683"/>
              <a:gd name="connsiteY62" fmla="*/ 523032 h 3882683"/>
              <a:gd name="connsiteX63" fmla="*/ 1531694 w 3882683"/>
              <a:gd name="connsiteY63" fmla="*/ 158600 h 3882683"/>
              <a:gd name="connsiteX64" fmla="*/ 1690293 w 3882683"/>
              <a:gd name="connsiteY64" fmla="*/ 0 h 3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82683" h="3882683">
                <a:moveTo>
                  <a:pt x="1690293" y="0"/>
                </a:moveTo>
                <a:lnTo>
                  <a:pt x="2192390" y="0"/>
                </a:lnTo>
                <a:cubicBezTo>
                  <a:pt x="2279982" y="0"/>
                  <a:pt x="2350990" y="71008"/>
                  <a:pt x="2350990" y="158600"/>
                </a:cubicBezTo>
                <a:lnTo>
                  <a:pt x="2350990" y="523031"/>
                </a:lnTo>
                <a:lnTo>
                  <a:pt x="2380589" y="530642"/>
                </a:lnTo>
                <a:cubicBezTo>
                  <a:pt x="2473094" y="559414"/>
                  <a:pt x="2561701" y="597034"/>
                  <a:pt x="2645420" y="642513"/>
                </a:cubicBezTo>
                <a:lnTo>
                  <a:pt x="2655012" y="648341"/>
                </a:lnTo>
                <a:lnTo>
                  <a:pt x="2912265" y="391088"/>
                </a:lnTo>
                <a:cubicBezTo>
                  <a:pt x="2974202" y="329151"/>
                  <a:pt x="3074622" y="329151"/>
                  <a:pt x="3136559" y="391088"/>
                </a:cubicBezTo>
                <a:lnTo>
                  <a:pt x="3491596" y="746124"/>
                </a:lnTo>
                <a:cubicBezTo>
                  <a:pt x="3553532" y="808061"/>
                  <a:pt x="3553532" y="908481"/>
                  <a:pt x="3491596" y="970418"/>
                </a:cubicBezTo>
                <a:lnTo>
                  <a:pt x="3234343" y="1227671"/>
                </a:lnTo>
                <a:lnTo>
                  <a:pt x="3240171" y="1237265"/>
                </a:lnTo>
                <a:cubicBezTo>
                  <a:pt x="3285650" y="1320983"/>
                  <a:pt x="3323270" y="1409590"/>
                  <a:pt x="3352042" y="1502096"/>
                </a:cubicBezTo>
                <a:lnTo>
                  <a:pt x="3359653" y="1531693"/>
                </a:lnTo>
                <a:lnTo>
                  <a:pt x="3724083" y="1531693"/>
                </a:lnTo>
                <a:cubicBezTo>
                  <a:pt x="3811675" y="1531693"/>
                  <a:pt x="3882683" y="1602701"/>
                  <a:pt x="3882683" y="1690293"/>
                </a:cubicBezTo>
                <a:lnTo>
                  <a:pt x="3882683" y="2192390"/>
                </a:lnTo>
                <a:cubicBezTo>
                  <a:pt x="3882683" y="2279982"/>
                  <a:pt x="3811675" y="2350990"/>
                  <a:pt x="3724083" y="2350990"/>
                </a:cubicBezTo>
                <a:lnTo>
                  <a:pt x="3359653" y="2350990"/>
                </a:lnTo>
                <a:lnTo>
                  <a:pt x="3352042" y="2380589"/>
                </a:lnTo>
                <a:cubicBezTo>
                  <a:pt x="3323270" y="2473094"/>
                  <a:pt x="3285650" y="2561701"/>
                  <a:pt x="3240171" y="2645419"/>
                </a:cubicBezTo>
                <a:lnTo>
                  <a:pt x="3234343" y="2655013"/>
                </a:lnTo>
                <a:lnTo>
                  <a:pt x="3491596" y="2912265"/>
                </a:lnTo>
                <a:cubicBezTo>
                  <a:pt x="3553532" y="2974202"/>
                  <a:pt x="3553532" y="3074622"/>
                  <a:pt x="3491596" y="3136559"/>
                </a:cubicBezTo>
                <a:lnTo>
                  <a:pt x="3136559" y="3491596"/>
                </a:lnTo>
                <a:cubicBezTo>
                  <a:pt x="3074622" y="3553532"/>
                  <a:pt x="2974202" y="3553532"/>
                  <a:pt x="2912265" y="3491596"/>
                </a:cubicBezTo>
                <a:lnTo>
                  <a:pt x="2655013" y="3234343"/>
                </a:lnTo>
                <a:lnTo>
                  <a:pt x="2645420" y="3240171"/>
                </a:lnTo>
                <a:cubicBezTo>
                  <a:pt x="2561701" y="3285650"/>
                  <a:pt x="2473094" y="3323270"/>
                  <a:pt x="2380589" y="3352042"/>
                </a:cubicBezTo>
                <a:lnTo>
                  <a:pt x="2350990" y="3359653"/>
                </a:lnTo>
                <a:lnTo>
                  <a:pt x="2350990" y="3724083"/>
                </a:lnTo>
                <a:cubicBezTo>
                  <a:pt x="2350990" y="3811675"/>
                  <a:pt x="2279982" y="3882683"/>
                  <a:pt x="2192390" y="3882683"/>
                </a:cubicBezTo>
                <a:lnTo>
                  <a:pt x="1690293" y="3882683"/>
                </a:lnTo>
                <a:cubicBezTo>
                  <a:pt x="1602701" y="3882683"/>
                  <a:pt x="1531694" y="3811675"/>
                  <a:pt x="1531694" y="3724083"/>
                </a:cubicBezTo>
                <a:lnTo>
                  <a:pt x="1531694" y="3359653"/>
                </a:lnTo>
                <a:lnTo>
                  <a:pt x="1502096" y="3352042"/>
                </a:lnTo>
                <a:cubicBezTo>
                  <a:pt x="1409590" y="3323270"/>
                  <a:pt x="1320984" y="3285650"/>
                  <a:pt x="1237265" y="3240171"/>
                </a:cubicBezTo>
                <a:lnTo>
                  <a:pt x="1227671" y="3234343"/>
                </a:lnTo>
                <a:lnTo>
                  <a:pt x="970418" y="3491596"/>
                </a:lnTo>
                <a:cubicBezTo>
                  <a:pt x="908481" y="3553532"/>
                  <a:pt x="808061" y="3553532"/>
                  <a:pt x="746124" y="3491596"/>
                </a:cubicBezTo>
                <a:lnTo>
                  <a:pt x="391087" y="3136559"/>
                </a:lnTo>
                <a:cubicBezTo>
                  <a:pt x="329151" y="3074622"/>
                  <a:pt x="329151" y="2974202"/>
                  <a:pt x="391087" y="2912265"/>
                </a:cubicBezTo>
                <a:lnTo>
                  <a:pt x="648341" y="2655012"/>
                </a:lnTo>
                <a:lnTo>
                  <a:pt x="642513" y="2645419"/>
                </a:lnTo>
                <a:cubicBezTo>
                  <a:pt x="597035" y="2561701"/>
                  <a:pt x="559414" y="2473094"/>
                  <a:pt x="530642" y="2380589"/>
                </a:cubicBezTo>
                <a:lnTo>
                  <a:pt x="523031" y="2350990"/>
                </a:lnTo>
                <a:lnTo>
                  <a:pt x="158600" y="2350990"/>
                </a:lnTo>
                <a:cubicBezTo>
                  <a:pt x="71008" y="2350990"/>
                  <a:pt x="0" y="2279982"/>
                  <a:pt x="0" y="2192390"/>
                </a:cubicBezTo>
                <a:lnTo>
                  <a:pt x="0" y="1690293"/>
                </a:lnTo>
                <a:cubicBezTo>
                  <a:pt x="0" y="1602701"/>
                  <a:pt x="71008" y="1531693"/>
                  <a:pt x="158600" y="1531693"/>
                </a:cubicBezTo>
                <a:lnTo>
                  <a:pt x="523032" y="1531693"/>
                </a:lnTo>
                <a:lnTo>
                  <a:pt x="530642" y="1502096"/>
                </a:lnTo>
                <a:cubicBezTo>
                  <a:pt x="559414" y="1409590"/>
                  <a:pt x="597035" y="1320983"/>
                  <a:pt x="642513" y="1237265"/>
                </a:cubicBezTo>
                <a:lnTo>
                  <a:pt x="648341" y="1227672"/>
                </a:lnTo>
                <a:lnTo>
                  <a:pt x="391087" y="970418"/>
                </a:lnTo>
                <a:cubicBezTo>
                  <a:pt x="329151" y="908481"/>
                  <a:pt x="329151" y="808061"/>
                  <a:pt x="391087" y="746124"/>
                </a:cubicBezTo>
                <a:lnTo>
                  <a:pt x="746124" y="391088"/>
                </a:lnTo>
                <a:cubicBezTo>
                  <a:pt x="808061" y="329151"/>
                  <a:pt x="908481" y="329151"/>
                  <a:pt x="970418" y="391088"/>
                </a:cubicBezTo>
                <a:lnTo>
                  <a:pt x="1227672" y="648341"/>
                </a:lnTo>
                <a:lnTo>
                  <a:pt x="1237265" y="642513"/>
                </a:lnTo>
                <a:cubicBezTo>
                  <a:pt x="1320984" y="597034"/>
                  <a:pt x="1409590" y="559414"/>
                  <a:pt x="1502096" y="530642"/>
                </a:cubicBezTo>
                <a:lnTo>
                  <a:pt x="1531694" y="523032"/>
                </a:lnTo>
                <a:lnTo>
                  <a:pt x="1531694" y="158600"/>
                </a:lnTo>
                <a:cubicBezTo>
                  <a:pt x="1531694" y="71008"/>
                  <a:pt x="1602701" y="0"/>
                  <a:pt x="1690293" y="0"/>
                </a:cubicBezTo>
                <a:close/>
              </a:path>
            </a:pathLst>
          </a:custGeom>
          <a:gradFill flip="none" rotWithShape="1">
            <a:gsLst>
              <a:gs pos="0">
                <a:srgbClr val="CC99FF"/>
              </a:gs>
              <a:gs pos="100000">
                <a:srgbClr val="FF9999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2EBDE6-200A-404F-B4A6-FC2C8E5A55AA}"/>
              </a:ext>
            </a:extLst>
          </p:cNvPr>
          <p:cNvGrpSpPr/>
          <p:nvPr/>
        </p:nvGrpSpPr>
        <p:grpSpPr>
          <a:xfrm>
            <a:off x="5503454" y="959592"/>
            <a:ext cx="1185090" cy="1249773"/>
            <a:chOff x="5503454" y="818606"/>
            <a:chExt cx="1185090" cy="124977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E8F232-433D-4B03-A265-32CD58DA542B}"/>
                </a:ext>
              </a:extLst>
            </p:cNvPr>
            <p:cNvSpPr/>
            <p:nvPr/>
          </p:nvSpPr>
          <p:spPr>
            <a:xfrm>
              <a:off x="5503454" y="88328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A187AD9-EF0C-49DF-9D72-82EE32B27BED}"/>
                </a:ext>
              </a:extLst>
            </p:cNvPr>
            <p:cNvSpPr/>
            <p:nvPr/>
          </p:nvSpPr>
          <p:spPr>
            <a:xfrm>
              <a:off x="5709194" y="818606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6DEAFA1-8F8C-4EF1-AE95-6A30461A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176" y="997858"/>
              <a:ext cx="365760" cy="34834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F560A2-33D3-46D0-AD52-7A764AFE6A39}"/>
              </a:ext>
            </a:extLst>
          </p:cNvPr>
          <p:cNvGrpSpPr/>
          <p:nvPr/>
        </p:nvGrpSpPr>
        <p:grpSpPr>
          <a:xfrm>
            <a:off x="7677286" y="3154900"/>
            <a:ext cx="1185090" cy="1185090"/>
            <a:chOff x="7677286" y="3013914"/>
            <a:chExt cx="1185090" cy="118509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761810D-986A-4C93-A23A-10CBD284A368}"/>
                </a:ext>
              </a:extLst>
            </p:cNvPr>
            <p:cNvSpPr/>
            <p:nvPr/>
          </p:nvSpPr>
          <p:spPr>
            <a:xfrm>
              <a:off x="7677286" y="301391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E473F4-BF17-4A45-B8F4-16747FE5AA75}"/>
                </a:ext>
              </a:extLst>
            </p:cNvPr>
            <p:cNvSpPr/>
            <p:nvPr/>
          </p:nvSpPr>
          <p:spPr>
            <a:xfrm>
              <a:off x="8036559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344EEEB6-7B0F-43B6-A4F9-FBA24B3D4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079" y="3251925"/>
              <a:ext cx="365760" cy="35414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9C639A-8A53-4283-AB6F-60C2E16356EE}"/>
              </a:ext>
            </a:extLst>
          </p:cNvPr>
          <p:cNvGrpSpPr/>
          <p:nvPr/>
        </p:nvGrpSpPr>
        <p:grpSpPr>
          <a:xfrm>
            <a:off x="6952706" y="1479930"/>
            <a:ext cx="1204323" cy="1197753"/>
            <a:chOff x="6952706" y="1338944"/>
            <a:chExt cx="1204323" cy="119775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CF97D1-DA0F-43BD-8F5E-26B2CE4BDD85}"/>
                </a:ext>
              </a:extLst>
            </p:cNvPr>
            <p:cNvSpPr/>
            <p:nvPr/>
          </p:nvSpPr>
          <p:spPr>
            <a:xfrm>
              <a:off x="6952706" y="1351607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C6FB9CD-78CC-49B1-9DF1-697D6B2F5F34}"/>
                </a:ext>
              </a:extLst>
            </p:cNvPr>
            <p:cNvSpPr/>
            <p:nvPr/>
          </p:nvSpPr>
          <p:spPr>
            <a:xfrm>
              <a:off x="7373258" y="133894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7828A715-4DAA-4631-A53A-B61906AB5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3486" y="1547949"/>
              <a:ext cx="303313" cy="36576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CBF563-E563-4360-9DAF-6EAD048736BE}"/>
              </a:ext>
            </a:extLst>
          </p:cNvPr>
          <p:cNvGrpSpPr/>
          <p:nvPr/>
        </p:nvGrpSpPr>
        <p:grpSpPr>
          <a:xfrm>
            <a:off x="7315742" y="4876271"/>
            <a:ext cx="1185090" cy="1185090"/>
            <a:chOff x="7315742" y="4735285"/>
            <a:chExt cx="1185090" cy="118509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42496F-CA13-4E18-B812-13B56E93B72A}"/>
                </a:ext>
              </a:extLst>
            </p:cNvPr>
            <p:cNvSpPr/>
            <p:nvPr/>
          </p:nvSpPr>
          <p:spPr>
            <a:xfrm>
              <a:off x="7315742" y="473528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B58B09-6A92-4631-ADDA-40A9C20291EE}"/>
                </a:ext>
              </a:extLst>
            </p:cNvPr>
            <p:cNvSpPr/>
            <p:nvPr/>
          </p:nvSpPr>
          <p:spPr>
            <a:xfrm>
              <a:off x="7373258" y="473528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4AD58DA2-4EA0-4848-AD6B-2DBEE733B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2263" y="4940052"/>
              <a:ext cx="365760" cy="36576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D2C594-D20D-4C74-8118-5E7ECD68D780}"/>
              </a:ext>
            </a:extLst>
          </p:cNvPr>
          <p:cNvGrpSpPr/>
          <p:nvPr/>
        </p:nvGrpSpPr>
        <p:grpSpPr>
          <a:xfrm>
            <a:off x="3707496" y="4739294"/>
            <a:ext cx="1185090" cy="1185090"/>
            <a:chOff x="3707496" y="4598308"/>
            <a:chExt cx="1185090" cy="118509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7C9869-29E0-4CD7-A6C5-7B6AF0A76507}"/>
                </a:ext>
              </a:extLst>
            </p:cNvPr>
            <p:cNvSpPr/>
            <p:nvPr/>
          </p:nvSpPr>
          <p:spPr>
            <a:xfrm>
              <a:off x="3707496" y="4598308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192143-78C8-49CD-9A38-DE77C916F183}"/>
                </a:ext>
              </a:extLst>
            </p:cNvPr>
            <p:cNvSpPr/>
            <p:nvPr/>
          </p:nvSpPr>
          <p:spPr>
            <a:xfrm>
              <a:off x="4108815" y="460683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C4CBDED0-E2D5-44E1-B156-94E9E7198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341" y="4815839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7D02B7-9002-49E5-A1BD-7CFA9B2ED292}"/>
              </a:ext>
            </a:extLst>
          </p:cNvPr>
          <p:cNvGrpSpPr/>
          <p:nvPr/>
        </p:nvGrpSpPr>
        <p:grpSpPr>
          <a:xfrm>
            <a:off x="3856720" y="1495931"/>
            <a:ext cx="1185090" cy="1193529"/>
            <a:chOff x="3925299" y="1467395"/>
            <a:chExt cx="1185090" cy="11935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751732-3E1A-40B7-AE88-55553CF98E88}"/>
                </a:ext>
              </a:extLst>
            </p:cNvPr>
            <p:cNvSpPr/>
            <p:nvPr/>
          </p:nvSpPr>
          <p:spPr>
            <a:xfrm>
              <a:off x="3925299" y="147583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EAE447-2B5E-47D7-AE2C-953BCBFFDE79}"/>
                </a:ext>
              </a:extLst>
            </p:cNvPr>
            <p:cNvSpPr/>
            <p:nvPr/>
          </p:nvSpPr>
          <p:spPr>
            <a:xfrm>
              <a:off x="4125959" y="146739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A35272B-B64B-4F2B-865B-1CA52B3D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743" y="1711473"/>
              <a:ext cx="365760" cy="29561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378006-160D-4264-BD15-6E216EBDC139}"/>
              </a:ext>
            </a:extLst>
          </p:cNvPr>
          <p:cNvGrpSpPr/>
          <p:nvPr/>
        </p:nvGrpSpPr>
        <p:grpSpPr>
          <a:xfrm>
            <a:off x="3332754" y="3178101"/>
            <a:ext cx="1185090" cy="1204504"/>
            <a:chOff x="3332754" y="3037115"/>
            <a:chExt cx="1185090" cy="120450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AFF0EA-04D3-4F67-82D5-6F2C6542F98C}"/>
                </a:ext>
              </a:extLst>
            </p:cNvPr>
            <p:cNvSpPr/>
            <p:nvPr/>
          </p:nvSpPr>
          <p:spPr>
            <a:xfrm>
              <a:off x="3332754" y="305652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A71B8E-48AC-4F44-849F-D6A183F4C691}"/>
                </a:ext>
              </a:extLst>
            </p:cNvPr>
            <p:cNvSpPr/>
            <p:nvPr/>
          </p:nvSpPr>
          <p:spPr>
            <a:xfrm>
              <a:off x="3505747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F314ED9-9E44-4074-AAB7-A6C477EBC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49" y="3268210"/>
              <a:ext cx="360300" cy="36576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EFC0B8-1659-41CC-88EC-C41C1F752909}"/>
              </a:ext>
            </a:extLst>
          </p:cNvPr>
          <p:cNvGrpSpPr/>
          <p:nvPr/>
        </p:nvGrpSpPr>
        <p:grpSpPr>
          <a:xfrm>
            <a:off x="5488939" y="5524606"/>
            <a:ext cx="1185090" cy="1233805"/>
            <a:chOff x="5488939" y="5383620"/>
            <a:chExt cx="1185090" cy="123380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617C6F-478C-41F6-9247-66CFD57DC462}"/>
                </a:ext>
              </a:extLst>
            </p:cNvPr>
            <p:cNvSpPr/>
            <p:nvPr/>
          </p:nvSpPr>
          <p:spPr>
            <a:xfrm>
              <a:off x="5488939" y="543233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3810BB-B40C-4CD1-B9A4-59BCA7793624}"/>
                </a:ext>
              </a:extLst>
            </p:cNvPr>
            <p:cNvSpPr/>
            <p:nvPr/>
          </p:nvSpPr>
          <p:spPr>
            <a:xfrm>
              <a:off x="5689601" y="5383620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98345C0-E5FC-41C5-8C76-4D93A7524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604" y="5567148"/>
              <a:ext cx="365760" cy="33963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0B1322-5108-402D-A2B5-694F2E9F7C67}"/>
              </a:ext>
            </a:extLst>
          </p:cNvPr>
          <p:cNvGrpSpPr/>
          <p:nvPr/>
        </p:nvGrpSpPr>
        <p:grpSpPr>
          <a:xfrm>
            <a:off x="4789715" y="2263701"/>
            <a:ext cx="2658177" cy="2612571"/>
            <a:chOff x="4789715" y="2122715"/>
            <a:chExt cx="2658177" cy="261257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F0B07A-6E51-46EA-B200-A066EC9EA800}"/>
                </a:ext>
              </a:extLst>
            </p:cNvPr>
            <p:cNvSpPr/>
            <p:nvPr/>
          </p:nvSpPr>
          <p:spPr>
            <a:xfrm>
              <a:off x="4789715" y="2122715"/>
              <a:ext cx="2612571" cy="261257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797013-5966-43FF-9854-BD98052B0398}"/>
                </a:ext>
              </a:extLst>
            </p:cNvPr>
            <p:cNvSpPr/>
            <p:nvPr/>
          </p:nvSpPr>
          <p:spPr>
            <a:xfrm>
              <a:off x="4977494" y="2310494"/>
              <a:ext cx="2237013" cy="2237013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331A15-3A3B-4E22-974E-F067C5957513}"/>
                </a:ext>
              </a:extLst>
            </p:cNvPr>
            <p:cNvSpPr txBox="1"/>
            <p:nvPr/>
          </p:nvSpPr>
          <p:spPr>
            <a:xfrm>
              <a:off x="4977493" y="3116210"/>
              <a:ext cx="24703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/>
                <a:t>مجالات الأمن الوطني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F5C7CBD-17BF-44B2-9ED2-1F851B39369E}"/>
              </a:ext>
            </a:extLst>
          </p:cNvPr>
          <p:cNvSpPr txBox="1"/>
          <p:nvPr/>
        </p:nvSpPr>
        <p:spPr>
          <a:xfrm>
            <a:off x="4439651" y="375791"/>
            <a:ext cx="3216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/>
              <a:t>الأمن الديني والفكري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41DE4B-C427-4439-ABAF-15AE42097DCB}"/>
              </a:ext>
            </a:extLst>
          </p:cNvPr>
          <p:cNvSpPr txBox="1"/>
          <p:nvPr/>
        </p:nvSpPr>
        <p:spPr>
          <a:xfrm>
            <a:off x="8027576" y="1384051"/>
            <a:ext cx="3183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/>
              <a:t>الأمن الاجتماعي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AA9378-FE9C-4659-B9D0-6716D9ED2680}"/>
              </a:ext>
            </a:extLst>
          </p:cNvPr>
          <p:cNvSpPr txBox="1"/>
          <p:nvPr/>
        </p:nvSpPr>
        <p:spPr>
          <a:xfrm>
            <a:off x="8859244" y="3062155"/>
            <a:ext cx="287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/>
              <a:t>الأمن الاقتصادي</a:t>
            </a:r>
            <a:endParaRPr lang="en-US" sz="24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F39F96-33AF-42EE-A710-9896CFD4E762}"/>
              </a:ext>
            </a:extLst>
          </p:cNvPr>
          <p:cNvSpPr txBox="1"/>
          <p:nvPr/>
        </p:nvSpPr>
        <p:spPr>
          <a:xfrm>
            <a:off x="7916799" y="5123359"/>
            <a:ext cx="377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/>
              <a:t>الأمن العسكري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B16976-6BA0-4220-87CA-C85D87A90376}"/>
              </a:ext>
            </a:extLst>
          </p:cNvPr>
          <p:cNvSpPr txBox="1"/>
          <p:nvPr/>
        </p:nvSpPr>
        <p:spPr>
          <a:xfrm>
            <a:off x="1175967" y="5038097"/>
            <a:ext cx="276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/>
              <a:t>الأمن البيئي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CB3B17-DF7B-4236-94D2-FEF4C39D3B99}"/>
              </a:ext>
            </a:extLst>
          </p:cNvPr>
          <p:cNvSpPr txBox="1"/>
          <p:nvPr/>
        </p:nvSpPr>
        <p:spPr>
          <a:xfrm>
            <a:off x="465752" y="3528637"/>
            <a:ext cx="314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/>
              <a:t>الأمن المعلوماتي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424FB1-2A9D-4E1F-8CD8-5955C22565ED}"/>
              </a:ext>
            </a:extLst>
          </p:cNvPr>
          <p:cNvSpPr txBox="1"/>
          <p:nvPr/>
        </p:nvSpPr>
        <p:spPr>
          <a:xfrm>
            <a:off x="1128849" y="1479402"/>
            <a:ext cx="257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/>
              <a:t>الأمن السياسي </a:t>
            </a:r>
            <a:endParaRPr lang="ar-SY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8544636" y="283369"/>
            <a:ext cx="227979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مجالات الأمن الوطني</a:t>
            </a:r>
          </a:p>
        </p:txBody>
      </p:sp>
    </p:spTree>
    <p:extLst>
      <p:ext uri="{BB962C8B-B14F-4D97-AF65-F5344CB8AC3E}">
        <p14:creationId xmlns:p14="http://schemas.microsoft.com/office/powerpoint/2010/main" val="3348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/>
      <p:bldP spid="42" grpId="0"/>
      <p:bldP spid="43" grpId="0"/>
      <p:bldP spid="44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4835771" y="1631776"/>
            <a:ext cx="393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1- أ- الأمن الديني 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318645" y="1838151"/>
            <a:ext cx="57773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هو فهم الدين كما جاء في القرآن الكريم والسنة النبوية , والمحافظة عليه وحمايته من الأخطاء البشرية , وتوفير الإرشاد الصحيح للمواطنين , وتمكينهم من ممارسة العبادات . ويتحقق هذا الأمن بوجود عدد من المؤسسات الحكومية مثل : هيئة كبار العلماء والرئاسة العامة للبحوث العلمية والإفتاء , و وزارة الشؤون الإسلامية والدعوة و الإرشاد , والرئاسة العامة لهيئة الأمر بالمعروف والنهي عن المنكر .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449013" cy="1128959"/>
            <a:chOff x="338813" y="22303"/>
            <a:chExt cx="8449013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437335" cy="1128959"/>
              <a:chOff x="2350491" y="22303"/>
              <a:chExt cx="6437335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642016" y="165530"/>
                <a:ext cx="6145810" cy="847684"/>
                <a:chOff x="4424367" y="1484950"/>
                <a:chExt cx="6145810" cy="847684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424367" y="1809414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مجالات الأمن الوطني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3207322" y="4084382"/>
            <a:ext cx="2094157" cy="2659862"/>
            <a:chOff x="6938136" y="1407614"/>
            <a:chExt cx="3319154" cy="3236499"/>
          </a:xfrm>
        </p:grpSpPr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6" y="1462443"/>
              <a:ext cx="3281524" cy="3181670"/>
              <a:chOff x="3582023" y="965841"/>
              <a:chExt cx="4188335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0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3" y="1246152"/>
                <a:ext cx="4188333" cy="378057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29" y="2017575"/>
              <a:ext cx="3057395" cy="2518109"/>
            </a:xfrm>
            <a:prstGeom prst="rect">
              <a:avLst/>
            </a:prstGeom>
          </p:spPr>
        </p:pic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938136" y="1407614"/>
              <a:ext cx="3319154" cy="63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الملك سلمان بن عبد العزيز آل سعود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33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7674168" y="3803364"/>
            <a:ext cx="3840765" cy="2994780"/>
            <a:chOff x="6298873" y="1424779"/>
            <a:chExt cx="4068977" cy="3392526"/>
          </a:xfrm>
        </p:grpSpPr>
        <p:grpSp>
          <p:nvGrpSpPr>
            <p:cNvPr id="34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298873" y="1424779"/>
              <a:ext cx="3809665" cy="3392526"/>
              <a:chOff x="2718079" y="917773"/>
              <a:chExt cx="4862422" cy="4330011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7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718079" y="1246153"/>
                <a:ext cx="4862422" cy="400163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718079" y="917773"/>
                <a:ext cx="4862422" cy="119817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5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8063" y="2363533"/>
              <a:ext cx="3751284" cy="2409422"/>
            </a:xfrm>
            <a:prstGeom prst="rect">
              <a:avLst/>
            </a:prstGeom>
          </p:spPr>
        </p:pic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298873" y="1545234"/>
              <a:ext cx="4068977" cy="522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الأمن والأمان</a:t>
              </a:r>
              <a:endParaRPr lang="en-US" sz="2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58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955146" y="1631777"/>
            <a:ext cx="264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ب- الأمن الفكري 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425561" y="1631777"/>
            <a:ext cx="57773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هو سلامة فكر الإنسان وعقله وفهمه من الانحراف والخروج عن الوسطية والاعتدال في فهمه للدين والسياسة والكون , وحمايته من التطرف و الإرهاب والغلو و الإلحاد والطعن في الإسلام أو القرآن أو الحديث النبوي أو شخص الرسول صلى الله عليه وسلم .</a:t>
            </a:r>
          </a:p>
          <a:p>
            <a:pPr algn="r"/>
            <a:endParaRPr lang="ar-SY" sz="2000" b="1" dirty="0">
              <a:latin typeface="Century Gothic" panose="020B0502020202020204" pitchFamily="34" charset="0"/>
            </a:endParaRP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واتخذت الدولة إجراءات لتحقيق الأمن الفكري , فأنشأت  برامج لمنع الفكر الضال والمنحرف الذي يؤدي إلى زعزعة الأمن , ويأتي هذا الفكر من دول وجماعات في الخارج , لأن هدفهم إحداث التخريب وزعزعة الاستقرار في المملكة العربية السعودية , ويستغلون بعض المواطنين الذين لا يدركون الأهداف الحقيقية وراء ذلك . 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449013" cy="1128959"/>
            <a:chOff x="338813" y="22303"/>
            <a:chExt cx="8449013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437335" cy="1128959"/>
              <a:chOff x="2350491" y="22303"/>
              <a:chExt cx="6437335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642016" y="165530"/>
                <a:ext cx="6145810" cy="847684"/>
                <a:chOff x="4424367" y="1484950"/>
                <a:chExt cx="6145810" cy="847684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424367" y="1809414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مجالات الأمن الوطني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509973" y="4020333"/>
            <a:ext cx="2094157" cy="2659862"/>
            <a:chOff x="6938136" y="1407614"/>
            <a:chExt cx="3319154" cy="3236499"/>
          </a:xfrm>
        </p:grpSpPr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6" y="1462443"/>
              <a:ext cx="3281524" cy="3181670"/>
              <a:chOff x="3582023" y="965841"/>
              <a:chExt cx="4188335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0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3" y="1246152"/>
                <a:ext cx="4188333" cy="378057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29" y="2017575"/>
              <a:ext cx="3057395" cy="2518109"/>
            </a:xfrm>
            <a:prstGeom prst="rect">
              <a:avLst/>
            </a:prstGeom>
          </p:spPr>
        </p:pic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938136" y="1407614"/>
              <a:ext cx="3319154" cy="63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الملك سلمان بن عبد العزيز آل سعود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1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2529917" y="5166420"/>
            <a:ext cx="2146858" cy="1544709"/>
            <a:chOff x="6298873" y="1317572"/>
            <a:chExt cx="4068977" cy="3499733"/>
          </a:xfrm>
        </p:grpSpPr>
        <p:grpSp>
          <p:nvGrpSpPr>
            <p:cNvPr id="62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298873" y="1424779"/>
              <a:ext cx="3809665" cy="3392526"/>
              <a:chOff x="2718079" y="917773"/>
              <a:chExt cx="4862422" cy="4330011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5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718079" y="1246153"/>
                <a:ext cx="4862422" cy="400163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718079" y="917773"/>
                <a:ext cx="4862422" cy="119817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3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336" y="2363532"/>
              <a:ext cx="3369084" cy="2409421"/>
            </a:xfrm>
            <a:prstGeom prst="rect">
              <a:avLst/>
            </a:prstGeom>
          </p:spPr>
        </p:pic>
        <p:sp>
          <p:nvSpPr>
            <p:cNvPr id="64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298873" y="1317572"/>
              <a:ext cx="4068977" cy="104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القرآن الكريم</a:t>
              </a:r>
              <a:endParaRPr lang="en-US" sz="2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6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6D5EAD8-7D21-47DF-93A3-58585531ED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B3C59832-7A13-40BE-BAA2-B1306BA33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3B53DF8D-750D-4B81-80B9-987A2D90B3C5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E5762DA9-68F7-460A-BDF7-E7734743785B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C5B7261-F03A-499B-A98E-6B36A5D68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955146" y="1631777"/>
            <a:ext cx="264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2- الأمن الاجتماعي 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522403" y="1631777"/>
            <a:ext cx="57773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قيام المجتمع على أسس سليمة في جانب العلاقات والتعاملات الاجتماعية على مستوى الأسرة والمجتمع والوطن و البعد عما يؤثر فيها سلباً سواء كانت قبلية أو مناطقية أو غيرها . </a:t>
            </a:r>
          </a:p>
          <a:p>
            <a:pPr algn="r"/>
            <a:endParaRPr lang="ar-SY" sz="2000" b="1" dirty="0">
              <a:latin typeface="Century Gothic" panose="020B0502020202020204" pitchFamily="34" charset="0"/>
            </a:endParaRP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والأسرة لها الدور الأساس في تحقيق الأمن الاجتماعي بالتربية السليمة لأفرادها والمتابعة الجيدة . وتقوم المدرسة بوظيفتها أيضاً لتحقيق الأمان للطلبة جميعاً بالتعليم الصحيح ومنع استعمال العملية التربوية لأغراض غير صحيحة .</a:t>
            </a:r>
          </a:p>
          <a:p>
            <a:pPr algn="r"/>
            <a:endParaRPr lang="ar-SY" sz="2000" b="1" dirty="0">
              <a:latin typeface="Century Gothic" panose="020B0502020202020204" pitchFamily="34" charset="0"/>
            </a:endParaRP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والدولة تقوم أيضاً بالعمل لتحقيق الأمن الاجتماعي , وذلك بإتاحة المزيد من فرص العمل وزيادة مخصصات الضمان الاجتماعي وتتضمن رؤية 2030 برنامجاً مهماً في هذا الجانب وهو برنامج جودة الحياة الذي سيسهم إسهاماً كبيراً في تحقيق الأمن الاجتماعي.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449013" cy="1128959"/>
            <a:chOff x="338813" y="22303"/>
            <a:chExt cx="8449013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437335" cy="1128959"/>
              <a:chOff x="2350491" y="22303"/>
              <a:chExt cx="6437335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642016" y="165530"/>
                <a:ext cx="6145810" cy="847684"/>
                <a:chOff x="4424367" y="1484950"/>
                <a:chExt cx="6145810" cy="847684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424367" y="1809414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مجالات الأمن الوطني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509973" y="4020333"/>
            <a:ext cx="2094157" cy="2659862"/>
            <a:chOff x="6938136" y="1407614"/>
            <a:chExt cx="3319154" cy="3236499"/>
          </a:xfrm>
        </p:grpSpPr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6" y="1462443"/>
              <a:ext cx="3281524" cy="3181670"/>
              <a:chOff x="3582023" y="965841"/>
              <a:chExt cx="4188335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0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3" y="1246152"/>
                <a:ext cx="4188333" cy="378057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29" y="2017575"/>
              <a:ext cx="3057395" cy="2518109"/>
            </a:xfrm>
            <a:prstGeom prst="rect">
              <a:avLst/>
            </a:prstGeom>
          </p:spPr>
        </p:pic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938136" y="1407614"/>
              <a:ext cx="3319154" cy="63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الملك سلمان بن عبد العزيز آل سعود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32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8922973" y="4014766"/>
            <a:ext cx="2094157" cy="2659862"/>
            <a:chOff x="6938136" y="1407614"/>
            <a:chExt cx="3319154" cy="3236499"/>
          </a:xfrm>
        </p:grpSpPr>
        <p:grpSp>
          <p:nvGrpSpPr>
            <p:cNvPr id="33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6" y="1462443"/>
              <a:ext cx="3281524" cy="3181670"/>
              <a:chOff x="3582023" y="965841"/>
              <a:chExt cx="4188335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6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3" y="1246152"/>
                <a:ext cx="4188333" cy="378057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4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2061" y="1970133"/>
              <a:ext cx="2951301" cy="2626538"/>
            </a:xfrm>
            <a:prstGeom prst="rect">
              <a:avLst/>
            </a:prstGeom>
          </p:spPr>
        </p:pic>
        <p:sp>
          <p:nvSpPr>
            <p:cNvPr id="35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938136" y="1407614"/>
              <a:ext cx="3319154" cy="63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الملك محمد بن سلمان بن عبد العزيز آل سعود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0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3"/>
              <a:ext cx="6189789" cy="1128959"/>
              <a:chOff x="2350490" y="22303"/>
              <a:chExt cx="6189789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50490" y="165530"/>
                <a:ext cx="6145810" cy="850557"/>
                <a:chOff x="4132841" y="1484950"/>
                <a:chExt cx="6145810" cy="8505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32841" y="1812287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مجالات الأمن الوطني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41">
            <a:extLst>
              <a:ext uri="{FF2B5EF4-FFF2-40B4-BE49-F238E27FC236}">
                <a16:creationId xmlns:a16="http://schemas.microsoft.com/office/drawing/2014/main" id="{D0224907-A9E5-40E0-8137-29D55C155436}"/>
              </a:ext>
            </a:extLst>
          </p:cNvPr>
          <p:cNvGrpSpPr/>
          <p:nvPr/>
        </p:nvGrpSpPr>
        <p:grpSpPr>
          <a:xfrm>
            <a:off x="1191081" y="3450697"/>
            <a:ext cx="9277806" cy="2579807"/>
            <a:chOff x="1091519" y="2137466"/>
            <a:chExt cx="9277806" cy="2579807"/>
          </a:xfrm>
          <a:effectLst/>
        </p:grpSpPr>
        <p:sp>
          <p:nvSpPr>
            <p:cNvPr id="62" name="Isosceles Triangle 19">
              <a:extLst>
                <a:ext uri="{FF2B5EF4-FFF2-40B4-BE49-F238E27FC236}">
                  <a16:creationId xmlns:a16="http://schemas.microsoft.com/office/drawing/2014/main" id="{ABDFF7DE-3909-4DA7-8D08-806829F2B108}"/>
                </a:ext>
              </a:extLst>
            </p:cNvPr>
            <p:cNvSpPr/>
            <p:nvPr/>
          </p:nvSpPr>
          <p:spPr>
            <a:xfrm rot="5400000">
              <a:off x="9679757" y="2780107"/>
              <a:ext cx="118052" cy="1261084"/>
            </a:xfrm>
            <a:prstGeom prst="triangl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41000">
                  <a:schemeClr val="bg1">
                    <a:lumMod val="9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14">
              <a:extLst>
                <a:ext uri="{FF2B5EF4-FFF2-40B4-BE49-F238E27FC236}">
                  <a16:creationId xmlns:a16="http://schemas.microsoft.com/office/drawing/2014/main" id="{3B441DB0-6D1D-4AEA-83D2-8A85691B7DD2}"/>
                </a:ext>
              </a:extLst>
            </p:cNvPr>
            <p:cNvSpPr/>
            <p:nvPr/>
          </p:nvSpPr>
          <p:spPr>
            <a:xfrm rot="18335724">
              <a:off x="1496800" y="2492412"/>
              <a:ext cx="565878" cy="1376439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4">
              <a:extLst>
                <a:ext uri="{FF2B5EF4-FFF2-40B4-BE49-F238E27FC236}">
                  <a16:creationId xmlns:a16="http://schemas.microsoft.com/office/drawing/2014/main" id="{AEE84396-0B61-404E-B843-C690FDF79788}"/>
                </a:ext>
              </a:extLst>
            </p:cNvPr>
            <p:cNvSpPr/>
            <p:nvPr/>
          </p:nvSpPr>
          <p:spPr>
            <a:xfrm>
              <a:off x="1500350" y="3318445"/>
              <a:ext cx="6400800" cy="18441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41000">
                  <a:schemeClr val="bg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7">
              <a:extLst>
                <a:ext uri="{FF2B5EF4-FFF2-40B4-BE49-F238E27FC236}">
                  <a16:creationId xmlns:a16="http://schemas.microsoft.com/office/drawing/2014/main" id="{0E19EE43-525B-4165-BC2E-FA792208C221}"/>
                </a:ext>
              </a:extLst>
            </p:cNvPr>
            <p:cNvSpPr/>
            <p:nvPr/>
          </p:nvSpPr>
          <p:spPr>
            <a:xfrm rot="18955908">
              <a:off x="1468516" y="2137466"/>
              <a:ext cx="833638" cy="1749864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3197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8">
              <a:extLst>
                <a:ext uri="{FF2B5EF4-FFF2-40B4-BE49-F238E27FC236}">
                  <a16:creationId xmlns:a16="http://schemas.microsoft.com/office/drawing/2014/main" id="{33786ED3-E4AF-48F7-B065-E11D15635B10}"/>
                </a:ext>
              </a:extLst>
            </p:cNvPr>
            <p:cNvSpPr/>
            <p:nvPr/>
          </p:nvSpPr>
          <p:spPr>
            <a:xfrm rot="2644092" flipV="1">
              <a:off x="1468517" y="2967409"/>
              <a:ext cx="833638" cy="1749864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3484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Top Corners Rounded 13">
              <a:extLst>
                <a:ext uri="{FF2B5EF4-FFF2-40B4-BE49-F238E27FC236}">
                  <a16:creationId xmlns:a16="http://schemas.microsoft.com/office/drawing/2014/main" id="{2B163307-C6F7-44CB-9406-98BE9CE45E0C}"/>
                </a:ext>
              </a:extLst>
            </p:cNvPr>
            <p:cNvSpPr/>
            <p:nvPr/>
          </p:nvSpPr>
          <p:spPr>
            <a:xfrm flipV="1">
              <a:off x="1366303" y="3091834"/>
              <a:ext cx="1286372" cy="100716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2B2D8"/>
            </a:solidFill>
            <a:ln>
              <a:noFill/>
            </a:ln>
            <a:scene3d>
              <a:camera prst="isometricOffAxis2Top">
                <a:rot lat="18075715" lon="3207254" rev="18741448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6">
              <a:extLst>
                <a:ext uri="{FF2B5EF4-FFF2-40B4-BE49-F238E27FC236}">
                  <a16:creationId xmlns:a16="http://schemas.microsoft.com/office/drawing/2014/main" id="{BFB30248-EF96-4446-BB37-930B700ECD59}"/>
                </a:ext>
              </a:extLst>
            </p:cNvPr>
            <p:cNvSpPr/>
            <p:nvPr/>
          </p:nvSpPr>
          <p:spPr>
            <a:xfrm rot="16200000">
              <a:off x="7598683" y="3270209"/>
              <a:ext cx="479102" cy="280881"/>
            </a:xfrm>
            <a:prstGeom prst="trapezoid">
              <a:avLst>
                <a:gd name="adj" fmla="val 376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17">
              <a:extLst>
                <a:ext uri="{FF2B5EF4-FFF2-40B4-BE49-F238E27FC236}">
                  <a16:creationId xmlns:a16="http://schemas.microsoft.com/office/drawing/2014/main" id="{7CED3A4D-9292-40F9-8C84-76FE97AEBF25}"/>
                </a:ext>
              </a:extLst>
            </p:cNvPr>
            <p:cNvSpPr/>
            <p:nvPr/>
          </p:nvSpPr>
          <p:spPr>
            <a:xfrm>
              <a:off x="7978675" y="3171098"/>
              <a:ext cx="1075881" cy="479103"/>
            </a:xfrm>
            <a:prstGeom prst="rect">
              <a:avLst/>
            </a:prstGeom>
            <a:pattFill prst="openDmnd">
              <a:fgClr>
                <a:schemeClr val="bg1">
                  <a:lumMod val="50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apezoid 18">
              <a:extLst>
                <a:ext uri="{FF2B5EF4-FFF2-40B4-BE49-F238E27FC236}">
                  <a16:creationId xmlns:a16="http://schemas.microsoft.com/office/drawing/2014/main" id="{B049C6AE-BCFD-4B0C-9E41-712D0D02CFAB}"/>
                </a:ext>
              </a:extLst>
            </p:cNvPr>
            <p:cNvSpPr/>
            <p:nvPr/>
          </p:nvSpPr>
          <p:spPr>
            <a:xfrm rot="5400000" flipH="1">
              <a:off x="8955446" y="3262409"/>
              <a:ext cx="479102" cy="280881"/>
            </a:xfrm>
            <a:prstGeom prst="trapezoid">
              <a:avLst>
                <a:gd name="adj" fmla="val 376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32">
            <a:extLst>
              <a:ext uri="{FF2B5EF4-FFF2-40B4-BE49-F238E27FC236}">
                <a16:creationId xmlns:a16="http://schemas.microsoft.com/office/drawing/2014/main" id="{7F8989E1-3F32-455B-8DB4-1A0D19C22EAD}"/>
              </a:ext>
            </a:extLst>
          </p:cNvPr>
          <p:cNvGrpSpPr/>
          <p:nvPr/>
        </p:nvGrpSpPr>
        <p:grpSpPr>
          <a:xfrm>
            <a:off x="3063112" y="3199234"/>
            <a:ext cx="1075882" cy="1431682"/>
            <a:chOff x="4004558" y="1886003"/>
            <a:chExt cx="1075882" cy="1431682"/>
          </a:xfrm>
        </p:grpSpPr>
        <p:sp>
          <p:nvSpPr>
            <p:cNvPr id="72" name="Rectangle: Top Corners Rounded 1">
              <a:extLst>
                <a:ext uri="{FF2B5EF4-FFF2-40B4-BE49-F238E27FC236}">
                  <a16:creationId xmlns:a16="http://schemas.microsoft.com/office/drawing/2014/main" id="{506B784E-6683-41A8-8B6E-73A307C01DE3}"/>
                </a:ext>
              </a:extLst>
            </p:cNvPr>
            <p:cNvSpPr/>
            <p:nvPr/>
          </p:nvSpPr>
          <p:spPr>
            <a:xfrm>
              <a:off x="4004558" y="1886003"/>
              <a:ext cx="1075881" cy="14316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00C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28">
              <a:extLst>
                <a:ext uri="{FF2B5EF4-FFF2-40B4-BE49-F238E27FC236}">
                  <a16:creationId xmlns:a16="http://schemas.microsoft.com/office/drawing/2014/main" id="{073F5166-0281-408B-9137-3386E23D700A}"/>
                </a:ext>
              </a:extLst>
            </p:cNvPr>
            <p:cNvSpPr txBox="1"/>
            <p:nvPr/>
          </p:nvSpPr>
          <p:spPr>
            <a:xfrm>
              <a:off x="4004558" y="2632883"/>
              <a:ext cx="1075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5" name="Group 34">
            <a:extLst>
              <a:ext uri="{FF2B5EF4-FFF2-40B4-BE49-F238E27FC236}">
                <a16:creationId xmlns:a16="http://schemas.microsoft.com/office/drawing/2014/main" id="{97277EF4-A4DD-4156-952E-BD5333697AED}"/>
              </a:ext>
            </a:extLst>
          </p:cNvPr>
          <p:cNvGrpSpPr/>
          <p:nvPr/>
        </p:nvGrpSpPr>
        <p:grpSpPr>
          <a:xfrm>
            <a:off x="5186092" y="3199234"/>
            <a:ext cx="1075882" cy="1431682"/>
            <a:chOff x="6127538" y="1886003"/>
            <a:chExt cx="1075882" cy="1431682"/>
          </a:xfrm>
        </p:grpSpPr>
        <p:sp>
          <p:nvSpPr>
            <p:cNvPr id="76" name="Rectangle: Top Corners Rounded 26">
              <a:extLst>
                <a:ext uri="{FF2B5EF4-FFF2-40B4-BE49-F238E27FC236}">
                  <a16:creationId xmlns:a16="http://schemas.microsoft.com/office/drawing/2014/main" id="{B9CCE4DC-8CD2-4E08-8640-368BC3A756F1}"/>
                </a:ext>
              </a:extLst>
            </p:cNvPr>
            <p:cNvSpPr/>
            <p:nvPr/>
          </p:nvSpPr>
          <p:spPr>
            <a:xfrm>
              <a:off x="6127539" y="1886003"/>
              <a:ext cx="1075881" cy="14316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29">
              <a:extLst>
                <a:ext uri="{FF2B5EF4-FFF2-40B4-BE49-F238E27FC236}">
                  <a16:creationId xmlns:a16="http://schemas.microsoft.com/office/drawing/2014/main" id="{B380A742-87A7-4AEF-A68F-A06F372B6517}"/>
                </a:ext>
              </a:extLst>
            </p:cNvPr>
            <p:cNvSpPr txBox="1"/>
            <p:nvPr/>
          </p:nvSpPr>
          <p:spPr>
            <a:xfrm>
              <a:off x="6127538" y="2658093"/>
              <a:ext cx="1075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33">
            <a:extLst>
              <a:ext uri="{FF2B5EF4-FFF2-40B4-BE49-F238E27FC236}">
                <a16:creationId xmlns:a16="http://schemas.microsoft.com/office/drawing/2014/main" id="{8DE0D8EA-0C7C-4918-A17E-C7EA5D8C2904}"/>
              </a:ext>
            </a:extLst>
          </p:cNvPr>
          <p:cNvGrpSpPr/>
          <p:nvPr/>
        </p:nvGrpSpPr>
        <p:grpSpPr>
          <a:xfrm>
            <a:off x="4138993" y="4807159"/>
            <a:ext cx="1089626" cy="1435608"/>
            <a:chOff x="5080439" y="3493928"/>
            <a:chExt cx="1089626" cy="1435608"/>
          </a:xfrm>
        </p:grpSpPr>
        <p:sp>
          <p:nvSpPr>
            <p:cNvPr id="80" name="Rectangle: Top Corners Rounded 25">
              <a:extLst>
                <a:ext uri="{FF2B5EF4-FFF2-40B4-BE49-F238E27FC236}">
                  <a16:creationId xmlns:a16="http://schemas.microsoft.com/office/drawing/2014/main" id="{A39994B9-9524-462B-B1A9-C9B0930315D8}"/>
                </a:ext>
              </a:extLst>
            </p:cNvPr>
            <p:cNvSpPr/>
            <p:nvPr/>
          </p:nvSpPr>
          <p:spPr>
            <a:xfrm flipV="1">
              <a:off x="5080439" y="3493928"/>
              <a:ext cx="1075881" cy="14356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30">
              <a:extLst>
                <a:ext uri="{FF2B5EF4-FFF2-40B4-BE49-F238E27FC236}">
                  <a16:creationId xmlns:a16="http://schemas.microsoft.com/office/drawing/2014/main" id="{55111DD5-D17D-4D70-9A5D-EA485FF37E9B}"/>
                </a:ext>
              </a:extLst>
            </p:cNvPr>
            <p:cNvSpPr txBox="1"/>
            <p:nvPr/>
          </p:nvSpPr>
          <p:spPr>
            <a:xfrm>
              <a:off x="5094183" y="3835731"/>
              <a:ext cx="1075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7" name="TextBox 36">
            <a:extLst>
              <a:ext uri="{FF2B5EF4-FFF2-40B4-BE49-F238E27FC236}">
                <a16:creationId xmlns:a16="http://schemas.microsoft.com/office/drawing/2014/main" id="{C865C82F-35F9-4CCF-BFEC-1A68FEEB8AC6}"/>
              </a:ext>
            </a:extLst>
          </p:cNvPr>
          <p:cNvSpPr txBox="1"/>
          <p:nvPr/>
        </p:nvSpPr>
        <p:spPr>
          <a:xfrm>
            <a:off x="2510379" y="2429137"/>
            <a:ext cx="1801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latin typeface="Century Gothic" panose="020B0502020202020204" pitchFamily="34" charset="0"/>
              </a:rPr>
              <a:t>برنامج جودة الحياة يهدف إلى تحسين نمط حياة الفرد و الأسرة 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88" name="TextBox 37">
            <a:extLst>
              <a:ext uri="{FF2B5EF4-FFF2-40B4-BE49-F238E27FC236}">
                <a16:creationId xmlns:a16="http://schemas.microsoft.com/office/drawing/2014/main" id="{DCA47C01-424B-45AB-A788-C46CF6F64FD0}"/>
              </a:ext>
            </a:extLst>
          </p:cNvPr>
          <p:cNvSpPr txBox="1"/>
          <p:nvPr/>
        </p:nvSpPr>
        <p:spPr>
          <a:xfrm>
            <a:off x="4841586" y="2479234"/>
            <a:ext cx="2015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latin typeface="Century Gothic" panose="020B0502020202020204" pitchFamily="34" charset="0"/>
              </a:rPr>
              <a:t>مما يساهم في توفير الأمن الاجتماعي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89" name="TextBox 38">
            <a:extLst>
              <a:ext uri="{FF2B5EF4-FFF2-40B4-BE49-F238E27FC236}">
                <a16:creationId xmlns:a16="http://schemas.microsoft.com/office/drawing/2014/main" id="{65F794A9-7A8A-4B94-9CFA-206855B37E54}"/>
              </a:ext>
            </a:extLst>
          </p:cNvPr>
          <p:cNvSpPr txBox="1"/>
          <p:nvPr/>
        </p:nvSpPr>
        <p:spPr>
          <a:xfrm>
            <a:off x="2328055" y="6212822"/>
            <a:ext cx="452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latin typeface="Century Gothic" panose="020B0502020202020204" pitchFamily="34" charset="0"/>
              </a:rPr>
              <a:t>و بناء مجتمع ينعم أفراده بأسلوب حياة متوازن من خلال تهيئة البيئة اللازمة و توليد العديد من الوظائف و فرص العمل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grpSp>
        <p:nvGrpSpPr>
          <p:cNvPr id="91" name="مجموعة 90"/>
          <p:cNvGrpSpPr/>
          <p:nvPr/>
        </p:nvGrpSpPr>
        <p:grpSpPr>
          <a:xfrm>
            <a:off x="448581" y="1357941"/>
            <a:ext cx="11588685" cy="885453"/>
            <a:chOff x="429545" y="3294128"/>
            <a:chExt cx="11588685" cy="1340290"/>
          </a:xfrm>
        </p:grpSpPr>
        <p:sp>
          <p:nvSpPr>
            <p:cNvPr id="9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4770355" y="-748656"/>
              <a:ext cx="1193403" cy="927898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1257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نشاط1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9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429545" y="3566926"/>
              <a:ext cx="8701814" cy="559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يستنتج الطلبة كيف سيحقق برنامج جودة الحياة الأمن الاجتماعي ؟</a:t>
              </a:r>
              <a:r>
                <a:rPr lang="en-US" sz="1600" dirty="0"/>
                <a:t>www.vision2030.gov.sa</a:t>
              </a:r>
              <a:r>
                <a:rPr lang="ar-SY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بالرجوع إلى موقع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9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9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24">
            <a:extLst>
              <a:ext uri="{FF2B5EF4-FFF2-40B4-BE49-F238E27FC236}">
                <a16:creationId xmlns:a16="http://schemas.microsoft.com/office/drawing/2014/main" id="{0ACDD5F4-92AC-4B0C-8A0F-21F17DC3A5F4}"/>
              </a:ext>
            </a:extLst>
          </p:cNvPr>
          <p:cNvGrpSpPr/>
          <p:nvPr/>
        </p:nvGrpSpPr>
        <p:grpSpPr>
          <a:xfrm>
            <a:off x="9605793" y="3313413"/>
            <a:ext cx="2636526" cy="2636526"/>
            <a:chOff x="5108758" y="534572"/>
            <a:chExt cx="2636526" cy="2636526"/>
          </a:xfrm>
          <a:scene3d>
            <a:camera prst="perspectiveLeft">
              <a:rot lat="212007" lon="3893446" rev="21387576"/>
            </a:camera>
            <a:lightRig rig="threePt" dir="t"/>
          </a:scene3d>
        </p:grpSpPr>
        <p:sp>
          <p:nvSpPr>
            <p:cNvPr id="60" name="Oval 20">
              <a:extLst>
                <a:ext uri="{FF2B5EF4-FFF2-40B4-BE49-F238E27FC236}">
                  <a16:creationId xmlns:a16="http://schemas.microsoft.com/office/drawing/2014/main" id="{75E93948-991A-4AAA-BF34-A0163C731317}"/>
                </a:ext>
              </a:extLst>
            </p:cNvPr>
            <p:cNvSpPr/>
            <p:nvPr/>
          </p:nvSpPr>
          <p:spPr>
            <a:xfrm>
              <a:off x="5108758" y="534572"/>
              <a:ext cx="2636526" cy="26365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21">
              <a:extLst>
                <a:ext uri="{FF2B5EF4-FFF2-40B4-BE49-F238E27FC236}">
                  <a16:creationId xmlns:a16="http://schemas.microsoft.com/office/drawing/2014/main" id="{BA088A79-372C-4B26-8410-4B3CD5052BC5}"/>
                </a:ext>
              </a:extLst>
            </p:cNvPr>
            <p:cNvSpPr/>
            <p:nvPr/>
          </p:nvSpPr>
          <p:spPr>
            <a:xfrm>
              <a:off x="5397732" y="823546"/>
              <a:ext cx="2058578" cy="20585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22">
              <a:extLst>
                <a:ext uri="{FF2B5EF4-FFF2-40B4-BE49-F238E27FC236}">
                  <a16:creationId xmlns:a16="http://schemas.microsoft.com/office/drawing/2014/main" id="{9B5C475F-27B4-41CE-971D-1FCF407C2BA1}"/>
                </a:ext>
              </a:extLst>
            </p:cNvPr>
            <p:cNvSpPr/>
            <p:nvPr/>
          </p:nvSpPr>
          <p:spPr>
            <a:xfrm>
              <a:off x="5839840" y="1265654"/>
              <a:ext cx="1174362" cy="11743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23">
              <a:extLst>
                <a:ext uri="{FF2B5EF4-FFF2-40B4-BE49-F238E27FC236}">
                  <a16:creationId xmlns:a16="http://schemas.microsoft.com/office/drawing/2014/main" id="{CA063E46-68F6-4F86-9978-93FD1C10206F}"/>
                </a:ext>
              </a:extLst>
            </p:cNvPr>
            <p:cNvSpPr/>
            <p:nvPr/>
          </p:nvSpPr>
          <p:spPr>
            <a:xfrm>
              <a:off x="6256229" y="1682043"/>
              <a:ext cx="341585" cy="34158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5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/>
          <p:bldP spid="88" grpId="0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/>
          <p:bldP spid="88" grpId="0"/>
          <p:bldP spid="8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080000" y="1631777"/>
            <a:ext cx="352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3- الأمن الاقتصادي 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522403" y="2031888"/>
            <a:ext cx="57773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هو توفير دعائم الانتاج والحكة الاقتصادية السليمة والمحافظة على الثروات الوطنية لتحقيق تنمية مستدامة للمجتمع .</a:t>
            </a:r>
          </a:p>
          <a:p>
            <a:pPr algn="r"/>
            <a:endParaRPr lang="ar-SY" sz="2000" b="1" dirty="0">
              <a:latin typeface="Century Gothic" panose="020B0502020202020204" pitchFamily="34" charset="0"/>
            </a:endParaRP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وتقوم الدولة في هذا الشأن بعدد من السياسات والبرامج , مثل : المحافظة على الممتلكات العامة للدولة وتشجيع الصناعة وتوطينها في المملكة ليكون الاعتماد ذاتياً وتحقيق التوازن في متوسط دخل المواطن لمساعدة ذوي الدخل المتوسط والضعيف , وبرامج الإقراض الميسر من عدد من المؤسسات , مثل : بنك التنمية الاجتماعية . </a:t>
            </a:r>
          </a:p>
          <a:p>
            <a:pPr algn="r"/>
            <a:endParaRPr lang="ar-SY" sz="2000" b="1" dirty="0">
              <a:latin typeface="Century Gothic" panose="020B0502020202020204" pitchFamily="34" charset="0"/>
            </a:endParaRP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وتحقيق رؤيا 2030 هدفاً مهماً في جانب الأمن الاقتصادي بالمشروعات الكبيرة , وما يتصل بها من فرص عمل وتحسين جودة الحياة .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449013" cy="1128959"/>
            <a:chOff x="338813" y="22303"/>
            <a:chExt cx="8449013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437335" cy="1128959"/>
              <a:chOff x="2350491" y="22303"/>
              <a:chExt cx="6437335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642016" y="165530"/>
                <a:ext cx="6145810" cy="847684"/>
                <a:chOff x="4424367" y="1484950"/>
                <a:chExt cx="6145810" cy="847684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424367" y="1809414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مجالات الأمن الوطني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509973" y="4020333"/>
            <a:ext cx="2094157" cy="2659862"/>
            <a:chOff x="6938136" y="1407614"/>
            <a:chExt cx="3319154" cy="3236499"/>
          </a:xfrm>
        </p:grpSpPr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6" y="1462443"/>
              <a:ext cx="3281524" cy="3181670"/>
              <a:chOff x="3582023" y="965841"/>
              <a:chExt cx="4188335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0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3" y="1246152"/>
                <a:ext cx="4188333" cy="378057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29" y="2017575"/>
              <a:ext cx="3057395" cy="2518109"/>
            </a:xfrm>
            <a:prstGeom prst="rect">
              <a:avLst/>
            </a:prstGeom>
          </p:spPr>
        </p:pic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938136" y="1407614"/>
              <a:ext cx="3319154" cy="63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الملك سلمان بن عبد العزيز آل سعود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37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8922973" y="4014766"/>
            <a:ext cx="2094157" cy="2659862"/>
            <a:chOff x="6938136" y="1407614"/>
            <a:chExt cx="3319154" cy="3236499"/>
          </a:xfrm>
        </p:grpSpPr>
        <p:grpSp>
          <p:nvGrpSpPr>
            <p:cNvPr id="38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6" y="1462443"/>
              <a:ext cx="3281524" cy="3181670"/>
              <a:chOff x="3582023" y="965841"/>
              <a:chExt cx="4188335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41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3" y="1246152"/>
                <a:ext cx="4188333" cy="378057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9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2061" y="1970133"/>
              <a:ext cx="2951301" cy="2626538"/>
            </a:xfrm>
            <a:prstGeom prst="rect">
              <a:avLst/>
            </a:prstGeom>
          </p:spPr>
        </p:pic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938136" y="1407614"/>
              <a:ext cx="3319154" cy="63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الملك محمد بن سلمان بن عبد العزيز آل سعود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819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3"/>
              <a:ext cx="6189789" cy="1128959"/>
              <a:chOff x="2350490" y="22303"/>
              <a:chExt cx="6189789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50490" y="165530"/>
                <a:ext cx="6145810" cy="850557"/>
                <a:chOff x="4132841" y="1484950"/>
                <a:chExt cx="6145810" cy="8505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32841" y="1812287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مجالات الأمن الوطني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41">
            <a:extLst>
              <a:ext uri="{FF2B5EF4-FFF2-40B4-BE49-F238E27FC236}">
                <a16:creationId xmlns:a16="http://schemas.microsoft.com/office/drawing/2014/main" id="{D0224907-A9E5-40E0-8137-29D55C155436}"/>
              </a:ext>
            </a:extLst>
          </p:cNvPr>
          <p:cNvGrpSpPr/>
          <p:nvPr/>
        </p:nvGrpSpPr>
        <p:grpSpPr>
          <a:xfrm>
            <a:off x="1191081" y="3450697"/>
            <a:ext cx="9277806" cy="2579807"/>
            <a:chOff x="1091519" y="2137466"/>
            <a:chExt cx="9277806" cy="2579807"/>
          </a:xfrm>
          <a:effectLst/>
        </p:grpSpPr>
        <p:sp>
          <p:nvSpPr>
            <p:cNvPr id="62" name="Isosceles Triangle 19">
              <a:extLst>
                <a:ext uri="{FF2B5EF4-FFF2-40B4-BE49-F238E27FC236}">
                  <a16:creationId xmlns:a16="http://schemas.microsoft.com/office/drawing/2014/main" id="{ABDFF7DE-3909-4DA7-8D08-806829F2B108}"/>
                </a:ext>
              </a:extLst>
            </p:cNvPr>
            <p:cNvSpPr/>
            <p:nvPr/>
          </p:nvSpPr>
          <p:spPr>
            <a:xfrm rot="5400000">
              <a:off x="9679757" y="2780107"/>
              <a:ext cx="118052" cy="1261084"/>
            </a:xfrm>
            <a:prstGeom prst="triangl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41000">
                  <a:schemeClr val="bg1">
                    <a:lumMod val="9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14">
              <a:extLst>
                <a:ext uri="{FF2B5EF4-FFF2-40B4-BE49-F238E27FC236}">
                  <a16:creationId xmlns:a16="http://schemas.microsoft.com/office/drawing/2014/main" id="{3B441DB0-6D1D-4AEA-83D2-8A85691B7DD2}"/>
                </a:ext>
              </a:extLst>
            </p:cNvPr>
            <p:cNvSpPr/>
            <p:nvPr/>
          </p:nvSpPr>
          <p:spPr>
            <a:xfrm rot="18335724">
              <a:off x="1496800" y="2492412"/>
              <a:ext cx="565878" cy="1376439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4">
              <a:extLst>
                <a:ext uri="{FF2B5EF4-FFF2-40B4-BE49-F238E27FC236}">
                  <a16:creationId xmlns:a16="http://schemas.microsoft.com/office/drawing/2014/main" id="{AEE84396-0B61-404E-B843-C690FDF79788}"/>
                </a:ext>
              </a:extLst>
            </p:cNvPr>
            <p:cNvSpPr/>
            <p:nvPr/>
          </p:nvSpPr>
          <p:spPr>
            <a:xfrm>
              <a:off x="1500350" y="3318445"/>
              <a:ext cx="6400800" cy="18441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41000">
                  <a:schemeClr val="bg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7">
              <a:extLst>
                <a:ext uri="{FF2B5EF4-FFF2-40B4-BE49-F238E27FC236}">
                  <a16:creationId xmlns:a16="http://schemas.microsoft.com/office/drawing/2014/main" id="{0E19EE43-525B-4165-BC2E-FA792208C221}"/>
                </a:ext>
              </a:extLst>
            </p:cNvPr>
            <p:cNvSpPr/>
            <p:nvPr/>
          </p:nvSpPr>
          <p:spPr>
            <a:xfrm rot="18955908">
              <a:off x="1468516" y="2137466"/>
              <a:ext cx="833638" cy="1749864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3197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8">
              <a:extLst>
                <a:ext uri="{FF2B5EF4-FFF2-40B4-BE49-F238E27FC236}">
                  <a16:creationId xmlns:a16="http://schemas.microsoft.com/office/drawing/2014/main" id="{33786ED3-E4AF-48F7-B065-E11D15635B10}"/>
                </a:ext>
              </a:extLst>
            </p:cNvPr>
            <p:cNvSpPr/>
            <p:nvPr/>
          </p:nvSpPr>
          <p:spPr>
            <a:xfrm rot="2644092" flipV="1">
              <a:off x="1468517" y="2967409"/>
              <a:ext cx="833638" cy="1749864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3484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Top Corners Rounded 13">
              <a:extLst>
                <a:ext uri="{FF2B5EF4-FFF2-40B4-BE49-F238E27FC236}">
                  <a16:creationId xmlns:a16="http://schemas.microsoft.com/office/drawing/2014/main" id="{2B163307-C6F7-44CB-9406-98BE9CE45E0C}"/>
                </a:ext>
              </a:extLst>
            </p:cNvPr>
            <p:cNvSpPr/>
            <p:nvPr/>
          </p:nvSpPr>
          <p:spPr>
            <a:xfrm flipV="1">
              <a:off x="1366303" y="3091834"/>
              <a:ext cx="1286372" cy="100716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2B2D8"/>
            </a:solidFill>
            <a:ln>
              <a:noFill/>
            </a:ln>
            <a:scene3d>
              <a:camera prst="isometricOffAxis2Top">
                <a:rot lat="18075715" lon="3207254" rev="18741448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6">
              <a:extLst>
                <a:ext uri="{FF2B5EF4-FFF2-40B4-BE49-F238E27FC236}">
                  <a16:creationId xmlns:a16="http://schemas.microsoft.com/office/drawing/2014/main" id="{BFB30248-EF96-4446-BB37-930B700ECD59}"/>
                </a:ext>
              </a:extLst>
            </p:cNvPr>
            <p:cNvSpPr/>
            <p:nvPr/>
          </p:nvSpPr>
          <p:spPr>
            <a:xfrm rot="16200000">
              <a:off x="7598683" y="3270209"/>
              <a:ext cx="479102" cy="280881"/>
            </a:xfrm>
            <a:prstGeom prst="trapezoid">
              <a:avLst>
                <a:gd name="adj" fmla="val 376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17">
              <a:extLst>
                <a:ext uri="{FF2B5EF4-FFF2-40B4-BE49-F238E27FC236}">
                  <a16:creationId xmlns:a16="http://schemas.microsoft.com/office/drawing/2014/main" id="{7CED3A4D-9292-40F9-8C84-76FE97AEBF25}"/>
                </a:ext>
              </a:extLst>
            </p:cNvPr>
            <p:cNvSpPr/>
            <p:nvPr/>
          </p:nvSpPr>
          <p:spPr>
            <a:xfrm>
              <a:off x="7978675" y="3171098"/>
              <a:ext cx="1075881" cy="479103"/>
            </a:xfrm>
            <a:prstGeom prst="rect">
              <a:avLst/>
            </a:prstGeom>
            <a:pattFill prst="openDmnd">
              <a:fgClr>
                <a:schemeClr val="bg1">
                  <a:lumMod val="50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apezoid 18">
              <a:extLst>
                <a:ext uri="{FF2B5EF4-FFF2-40B4-BE49-F238E27FC236}">
                  <a16:creationId xmlns:a16="http://schemas.microsoft.com/office/drawing/2014/main" id="{B049C6AE-BCFD-4B0C-9E41-712D0D02CFAB}"/>
                </a:ext>
              </a:extLst>
            </p:cNvPr>
            <p:cNvSpPr/>
            <p:nvPr/>
          </p:nvSpPr>
          <p:spPr>
            <a:xfrm rot="5400000" flipH="1">
              <a:off x="8955446" y="3262409"/>
              <a:ext cx="479102" cy="280881"/>
            </a:xfrm>
            <a:prstGeom prst="trapezoid">
              <a:avLst>
                <a:gd name="adj" fmla="val 376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32">
            <a:extLst>
              <a:ext uri="{FF2B5EF4-FFF2-40B4-BE49-F238E27FC236}">
                <a16:creationId xmlns:a16="http://schemas.microsoft.com/office/drawing/2014/main" id="{7F8989E1-3F32-455B-8DB4-1A0D19C22EAD}"/>
              </a:ext>
            </a:extLst>
          </p:cNvPr>
          <p:cNvGrpSpPr/>
          <p:nvPr/>
        </p:nvGrpSpPr>
        <p:grpSpPr>
          <a:xfrm>
            <a:off x="3063112" y="3199234"/>
            <a:ext cx="1075882" cy="1431682"/>
            <a:chOff x="4004558" y="1886003"/>
            <a:chExt cx="1075882" cy="1431682"/>
          </a:xfrm>
        </p:grpSpPr>
        <p:sp>
          <p:nvSpPr>
            <p:cNvPr id="72" name="Rectangle: Top Corners Rounded 1">
              <a:extLst>
                <a:ext uri="{FF2B5EF4-FFF2-40B4-BE49-F238E27FC236}">
                  <a16:creationId xmlns:a16="http://schemas.microsoft.com/office/drawing/2014/main" id="{506B784E-6683-41A8-8B6E-73A307C01DE3}"/>
                </a:ext>
              </a:extLst>
            </p:cNvPr>
            <p:cNvSpPr/>
            <p:nvPr/>
          </p:nvSpPr>
          <p:spPr>
            <a:xfrm>
              <a:off x="4004558" y="1886003"/>
              <a:ext cx="1075881" cy="14316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00C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28">
              <a:extLst>
                <a:ext uri="{FF2B5EF4-FFF2-40B4-BE49-F238E27FC236}">
                  <a16:creationId xmlns:a16="http://schemas.microsoft.com/office/drawing/2014/main" id="{073F5166-0281-408B-9137-3386E23D700A}"/>
                </a:ext>
              </a:extLst>
            </p:cNvPr>
            <p:cNvSpPr txBox="1"/>
            <p:nvPr/>
          </p:nvSpPr>
          <p:spPr>
            <a:xfrm>
              <a:off x="4004558" y="2632883"/>
              <a:ext cx="1075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5" name="Group 34">
            <a:extLst>
              <a:ext uri="{FF2B5EF4-FFF2-40B4-BE49-F238E27FC236}">
                <a16:creationId xmlns:a16="http://schemas.microsoft.com/office/drawing/2014/main" id="{97277EF4-A4DD-4156-952E-BD5333697AED}"/>
              </a:ext>
            </a:extLst>
          </p:cNvPr>
          <p:cNvGrpSpPr/>
          <p:nvPr/>
        </p:nvGrpSpPr>
        <p:grpSpPr>
          <a:xfrm>
            <a:off x="5186092" y="3199234"/>
            <a:ext cx="1075882" cy="1431682"/>
            <a:chOff x="6127538" y="1886003"/>
            <a:chExt cx="1075882" cy="1431682"/>
          </a:xfrm>
        </p:grpSpPr>
        <p:sp>
          <p:nvSpPr>
            <p:cNvPr id="76" name="Rectangle: Top Corners Rounded 26">
              <a:extLst>
                <a:ext uri="{FF2B5EF4-FFF2-40B4-BE49-F238E27FC236}">
                  <a16:creationId xmlns:a16="http://schemas.microsoft.com/office/drawing/2014/main" id="{B9CCE4DC-8CD2-4E08-8640-368BC3A756F1}"/>
                </a:ext>
              </a:extLst>
            </p:cNvPr>
            <p:cNvSpPr/>
            <p:nvPr/>
          </p:nvSpPr>
          <p:spPr>
            <a:xfrm>
              <a:off x="6127539" y="1886003"/>
              <a:ext cx="1075881" cy="14316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29">
              <a:extLst>
                <a:ext uri="{FF2B5EF4-FFF2-40B4-BE49-F238E27FC236}">
                  <a16:creationId xmlns:a16="http://schemas.microsoft.com/office/drawing/2014/main" id="{B380A742-87A7-4AEF-A68F-A06F372B6517}"/>
                </a:ext>
              </a:extLst>
            </p:cNvPr>
            <p:cNvSpPr txBox="1"/>
            <p:nvPr/>
          </p:nvSpPr>
          <p:spPr>
            <a:xfrm>
              <a:off x="6127538" y="2658093"/>
              <a:ext cx="1075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33">
            <a:extLst>
              <a:ext uri="{FF2B5EF4-FFF2-40B4-BE49-F238E27FC236}">
                <a16:creationId xmlns:a16="http://schemas.microsoft.com/office/drawing/2014/main" id="{8DE0D8EA-0C7C-4918-A17E-C7EA5D8C2904}"/>
              </a:ext>
            </a:extLst>
          </p:cNvPr>
          <p:cNvGrpSpPr/>
          <p:nvPr/>
        </p:nvGrpSpPr>
        <p:grpSpPr>
          <a:xfrm>
            <a:off x="4138993" y="4807159"/>
            <a:ext cx="1089626" cy="1435608"/>
            <a:chOff x="5080439" y="3493928"/>
            <a:chExt cx="1089626" cy="1435608"/>
          </a:xfrm>
        </p:grpSpPr>
        <p:sp>
          <p:nvSpPr>
            <p:cNvPr id="80" name="Rectangle: Top Corners Rounded 25">
              <a:extLst>
                <a:ext uri="{FF2B5EF4-FFF2-40B4-BE49-F238E27FC236}">
                  <a16:creationId xmlns:a16="http://schemas.microsoft.com/office/drawing/2014/main" id="{A39994B9-9524-462B-B1A9-C9B0930315D8}"/>
                </a:ext>
              </a:extLst>
            </p:cNvPr>
            <p:cNvSpPr/>
            <p:nvPr/>
          </p:nvSpPr>
          <p:spPr>
            <a:xfrm flipV="1">
              <a:off x="5080439" y="3493928"/>
              <a:ext cx="1075881" cy="14356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30">
              <a:extLst>
                <a:ext uri="{FF2B5EF4-FFF2-40B4-BE49-F238E27FC236}">
                  <a16:creationId xmlns:a16="http://schemas.microsoft.com/office/drawing/2014/main" id="{55111DD5-D17D-4D70-9A5D-EA485FF37E9B}"/>
                </a:ext>
              </a:extLst>
            </p:cNvPr>
            <p:cNvSpPr txBox="1"/>
            <p:nvPr/>
          </p:nvSpPr>
          <p:spPr>
            <a:xfrm>
              <a:off x="5094183" y="3835731"/>
              <a:ext cx="1075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7" name="TextBox 36">
            <a:extLst>
              <a:ext uri="{FF2B5EF4-FFF2-40B4-BE49-F238E27FC236}">
                <a16:creationId xmlns:a16="http://schemas.microsoft.com/office/drawing/2014/main" id="{C865C82F-35F9-4CCF-BFEC-1A68FEEB8AC6}"/>
              </a:ext>
            </a:extLst>
          </p:cNvPr>
          <p:cNvSpPr txBox="1"/>
          <p:nvPr/>
        </p:nvSpPr>
        <p:spPr>
          <a:xfrm>
            <a:off x="2489718" y="2187325"/>
            <a:ext cx="2236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latin typeface="Century Gothic" panose="020B0502020202020204" pitchFamily="34" charset="0"/>
              </a:rPr>
              <a:t>تقديم تمويل بدون فائدة و خدمات غير مالية للمشاريع المتناهية الصغر تشجيعا لأصحابها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88" name="TextBox 37">
            <a:extLst>
              <a:ext uri="{FF2B5EF4-FFF2-40B4-BE49-F238E27FC236}">
                <a16:creationId xmlns:a16="http://schemas.microsoft.com/office/drawing/2014/main" id="{DCA47C01-424B-45AB-A788-C46CF6F64FD0}"/>
              </a:ext>
            </a:extLst>
          </p:cNvPr>
          <p:cNvSpPr txBox="1"/>
          <p:nvPr/>
        </p:nvSpPr>
        <p:spPr>
          <a:xfrm>
            <a:off x="4812257" y="2208159"/>
            <a:ext cx="1823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latin typeface="Century Gothic" panose="020B0502020202020204" pitchFamily="34" charset="0"/>
              </a:rPr>
              <a:t>تنمية قطاع المشاريع متناهية الصغر و رعايتها بما يعزز دوره في التنمية الاقتصادية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89" name="TextBox 38">
            <a:extLst>
              <a:ext uri="{FF2B5EF4-FFF2-40B4-BE49-F238E27FC236}">
                <a16:creationId xmlns:a16="http://schemas.microsoft.com/office/drawing/2014/main" id="{65F794A9-7A8A-4B94-9CFA-206855B37E54}"/>
              </a:ext>
            </a:extLst>
          </p:cNvPr>
          <p:cNvSpPr txBox="1"/>
          <p:nvPr/>
        </p:nvSpPr>
        <p:spPr>
          <a:xfrm>
            <a:off x="3097958" y="6236275"/>
            <a:ext cx="3264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latin typeface="Century Gothic" panose="020B0502020202020204" pitchFamily="34" charset="0"/>
              </a:rPr>
              <a:t>تقديم تمويل اجتماعي بدون فوائد لذوي الدخل المحدود من المواطنين لمساعدته في حياتهم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grpSp>
        <p:nvGrpSpPr>
          <p:cNvPr id="91" name="مجموعة 90"/>
          <p:cNvGrpSpPr/>
          <p:nvPr/>
        </p:nvGrpSpPr>
        <p:grpSpPr>
          <a:xfrm>
            <a:off x="3974922" y="1357941"/>
            <a:ext cx="8062344" cy="885453"/>
            <a:chOff x="3955886" y="3294128"/>
            <a:chExt cx="8062344" cy="1340290"/>
          </a:xfrm>
        </p:grpSpPr>
        <p:sp>
          <p:nvSpPr>
            <p:cNvPr id="9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473422" y="954412"/>
              <a:ext cx="1193403" cy="587284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1257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نشاط2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9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955886" y="3541423"/>
              <a:ext cx="5641357" cy="69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يحدد الطلبة أبرز أهداف بنك التنمية الاجتماعية ؟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9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9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24">
            <a:extLst>
              <a:ext uri="{FF2B5EF4-FFF2-40B4-BE49-F238E27FC236}">
                <a16:creationId xmlns:a16="http://schemas.microsoft.com/office/drawing/2014/main" id="{0ACDD5F4-92AC-4B0C-8A0F-21F17DC3A5F4}"/>
              </a:ext>
            </a:extLst>
          </p:cNvPr>
          <p:cNvGrpSpPr/>
          <p:nvPr/>
        </p:nvGrpSpPr>
        <p:grpSpPr>
          <a:xfrm>
            <a:off x="9665125" y="3237192"/>
            <a:ext cx="2636526" cy="2636526"/>
            <a:chOff x="5108758" y="534572"/>
            <a:chExt cx="2636526" cy="2636526"/>
          </a:xfrm>
          <a:scene3d>
            <a:camera prst="perspectiveLeft">
              <a:rot lat="212007" lon="3893446" rev="21387576"/>
            </a:camera>
            <a:lightRig rig="threePt" dir="t"/>
          </a:scene3d>
        </p:grpSpPr>
        <p:sp>
          <p:nvSpPr>
            <p:cNvPr id="60" name="Oval 20">
              <a:extLst>
                <a:ext uri="{FF2B5EF4-FFF2-40B4-BE49-F238E27FC236}">
                  <a16:creationId xmlns:a16="http://schemas.microsoft.com/office/drawing/2014/main" id="{75E93948-991A-4AAA-BF34-A0163C731317}"/>
                </a:ext>
              </a:extLst>
            </p:cNvPr>
            <p:cNvSpPr/>
            <p:nvPr/>
          </p:nvSpPr>
          <p:spPr>
            <a:xfrm>
              <a:off x="5108758" y="534572"/>
              <a:ext cx="2636526" cy="26365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21">
              <a:extLst>
                <a:ext uri="{FF2B5EF4-FFF2-40B4-BE49-F238E27FC236}">
                  <a16:creationId xmlns:a16="http://schemas.microsoft.com/office/drawing/2014/main" id="{BA088A79-372C-4B26-8410-4B3CD5052BC5}"/>
                </a:ext>
              </a:extLst>
            </p:cNvPr>
            <p:cNvSpPr/>
            <p:nvPr/>
          </p:nvSpPr>
          <p:spPr>
            <a:xfrm>
              <a:off x="5397732" y="823546"/>
              <a:ext cx="2058578" cy="20585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22">
              <a:extLst>
                <a:ext uri="{FF2B5EF4-FFF2-40B4-BE49-F238E27FC236}">
                  <a16:creationId xmlns:a16="http://schemas.microsoft.com/office/drawing/2014/main" id="{9B5C475F-27B4-41CE-971D-1FCF407C2BA1}"/>
                </a:ext>
              </a:extLst>
            </p:cNvPr>
            <p:cNvSpPr/>
            <p:nvPr/>
          </p:nvSpPr>
          <p:spPr>
            <a:xfrm>
              <a:off x="5839840" y="1265654"/>
              <a:ext cx="1174362" cy="11743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23">
              <a:extLst>
                <a:ext uri="{FF2B5EF4-FFF2-40B4-BE49-F238E27FC236}">
                  <a16:creationId xmlns:a16="http://schemas.microsoft.com/office/drawing/2014/main" id="{CA063E46-68F6-4F86-9978-93FD1C10206F}"/>
                </a:ext>
              </a:extLst>
            </p:cNvPr>
            <p:cNvSpPr/>
            <p:nvPr/>
          </p:nvSpPr>
          <p:spPr>
            <a:xfrm>
              <a:off x="6256229" y="1682043"/>
              <a:ext cx="341585" cy="34158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403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/>
          <p:bldP spid="88" grpId="0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/>
          <p:bldP spid="88" grpId="0"/>
          <p:bldP spid="89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3324</TotalTime>
  <Words>873</Words>
  <Application>Microsoft Office PowerPoint</Application>
  <PresentationFormat>شاشة عريضة</PresentationFormat>
  <Paragraphs>128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Cooper Black</vt:lpstr>
      <vt:lpstr>Helvetica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1864</cp:revision>
  <dcterms:created xsi:type="dcterms:W3CDTF">2020-11-11T11:02:52Z</dcterms:created>
  <dcterms:modified xsi:type="dcterms:W3CDTF">2021-01-23T13:43:06Z</dcterms:modified>
</cp:coreProperties>
</file>