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443" r:id="rId3"/>
    <p:sldId id="477" r:id="rId4"/>
    <p:sldId id="454" r:id="rId5"/>
    <p:sldId id="438" r:id="rId6"/>
    <p:sldId id="335" r:id="rId7"/>
    <p:sldId id="478" r:id="rId8"/>
    <p:sldId id="479" r:id="rId9"/>
    <p:sldId id="480" r:id="rId10"/>
    <p:sldId id="481" r:id="rId11"/>
    <p:sldId id="369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22"/>
      </p:cViewPr>
      <p:guideLst>
        <p:guide orient="horz" pos="2183"/>
        <p:guide pos="3863"/>
        <p:guide orient="horz"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008730" y="3075057"/>
            <a:ext cx="41745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ترشيد استهلاك الكهرباء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145342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585644" y="457197"/>
            <a:ext cx="4108860" cy="1222155"/>
            <a:chOff x="1437352" y="652951"/>
            <a:chExt cx="410886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1"/>
              <a:ext cx="29007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8" y="1266359"/>
              <a:ext cx="32015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</a:rPr>
                <a:t>نشاط 2:</a:t>
              </a:r>
              <a:endPara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268221" y="2329989"/>
            <a:ext cx="8918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/>
              <a:t>أكتبي أكبر عدد من الفوائد التي تعود على الأفراد و المجتمع من ترشيد استهلاك</a:t>
            </a:r>
            <a:r>
              <a:rPr lang="ar-SY" sz="2400" b="1" dirty="0"/>
              <a:t> الكهرباء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4958" y="3427196"/>
            <a:ext cx="1887979" cy="2636142"/>
            <a:chOff x="10084685" y="2778702"/>
            <a:chExt cx="1887979" cy="263614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4685" y="2778702"/>
              <a:ext cx="1887979" cy="2636142"/>
              <a:chOff x="391983" y="4262071"/>
              <a:chExt cx="1887979" cy="263614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1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91983" y="4651444"/>
                <a:ext cx="1871561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ترشيد استخدام الكهرباء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07242" y="3806831"/>
              <a:ext cx="1110351" cy="1485302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6" y="3139830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420255" y="3234324"/>
            <a:ext cx="4548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/>
              <a:t>تقليل قيمة فواتير الكهرباء</a:t>
            </a:r>
            <a:r>
              <a:rPr lang="ar-SY" sz="2800" dirty="0"/>
              <a:t> .</a:t>
            </a:r>
          </a:p>
        </p:txBody>
      </p: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6" y="3927321"/>
            <a:ext cx="1834212" cy="635091"/>
            <a:chOff x="1431941" y="2643418"/>
            <a:chExt cx="1834212" cy="635091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04707" y="3916065"/>
            <a:ext cx="786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/>
              <a:t>عدم انقطاع الكهرباء</a:t>
            </a:r>
            <a:r>
              <a:rPr lang="ar-SY" sz="2800" dirty="0"/>
              <a:t> .</a:t>
            </a:r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961735" y="4714812"/>
            <a:ext cx="1701843" cy="635091"/>
            <a:chOff x="1431941" y="2643418"/>
            <a:chExt cx="1701843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898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04707" y="4703556"/>
            <a:ext cx="786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/>
              <a:t>التقليل من استهلاك الطاقة لتوليد الكهرباء</a:t>
            </a:r>
            <a:r>
              <a:rPr lang="ar-SY" sz="2800" dirty="0"/>
              <a:t> .</a:t>
            </a:r>
          </a:p>
        </p:txBody>
      </p:sp>
      <p:grpSp>
        <p:nvGrpSpPr>
          <p:cNvPr id="4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6" y="5502303"/>
            <a:ext cx="1834212" cy="635091"/>
            <a:chOff x="1431941" y="2643418"/>
            <a:chExt cx="1834212" cy="635091"/>
          </a:xfrm>
        </p:grpSpPr>
        <p:sp>
          <p:nvSpPr>
            <p:cNvPr id="47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04707" y="5678702"/>
            <a:ext cx="786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/>
              <a:t>تنمية اقتصاد الدولة و توفير مبالغ إضافية لقطاعات أخرى</a:t>
            </a:r>
            <a:r>
              <a:rPr lang="ar-SY" sz="28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64376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2" grpId="0"/>
      <p:bldP spid="37" grpId="0"/>
      <p:bldP spid="42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3618411" y="0"/>
            <a:ext cx="4955178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/>
              <a:t>ترشيد استهلاك الكهرباء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2903465" y="2025753"/>
            <a:ext cx="8782275" cy="957329"/>
            <a:chOff x="1437354" y="1240014"/>
            <a:chExt cx="8326850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4" y="1240014"/>
              <a:ext cx="832685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2086702" y="1541129"/>
              <a:ext cx="6999631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توفر لنا في معيشتنا الراحة في كل شيء بل و في كل مكان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2676234" y="3000865"/>
            <a:ext cx="9009505" cy="916690"/>
            <a:chOff x="1437355" y="2358628"/>
            <a:chExt cx="8028427" cy="58321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5" y="2358628"/>
              <a:ext cx="7875798" cy="5789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2014402" y="2648124"/>
              <a:ext cx="7451380" cy="293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تسعى بلادنا إلى إنتاج كميات ضخمة من الكهرباء عبر مشروع الطاقة الشمسية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2723830" y="4152327"/>
            <a:ext cx="8950452" cy="853150"/>
            <a:chOff x="789851" y="3438753"/>
            <a:chExt cx="8950452" cy="85315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89851" y="3438753"/>
              <a:ext cx="8826768" cy="81953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396741" y="3830238"/>
              <a:ext cx="83435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إن دوام هذه النعمة يكون بشكر الله تعالى و ذلك بالمحافظة عليها و صيانتها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98D449BE-C379-4208-AABA-A06040C31689}"/>
              </a:ext>
            </a:extLst>
          </p:cNvPr>
          <p:cNvSpPr txBox="1"/>
          <p:nvPr/>
        </p:nvSpPr>
        <p:spPr>
          <a:xfrm flipH="1">
            <a:off x="7259401" y="5480847"/>
            <a:ext cx="3778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احمل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2847515" y="1143289"/>
            <a:ext cx="8826767" cy="966530"/>
            <a:chOff x="1437353" y="1240017"/>
            <a:chExt cx="8633937" cy="64119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1240017"/>
              <a:ext cx="8633937" cy="64119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030985" y="1531759"/>
              <a:ext cx="7985577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الكهرباء من نعم الله العظيمة التي امتنَّ بها علينا حتى أصبحت من أساسيات حياتنا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47210" y="933138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67392" y="1853910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1178074" y="2783084"/>
            <a:ext cx="59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1038176" y="3910915"/>
            <a:ext cx="685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71905" y="3461635"/>
            <a:ext cx="1884145" cy="2660757"/>
            <a:chOff x="395817" y="4292848"/>
            <a:chExt cx="1884145" cy="2660757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ترشيد الاستهلاك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404015" y="4706836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ترشيد استخدام الكهرباء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42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49" grpId="0"/>
      <p:bldP spid="81" grpId="0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62239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457198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07421" y="1266359"/>
              <a:ext cx="3750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3200" b="1" dirty="0">
                  <a:solidFill>
                    <a:schemeClr val="bg1"/>
                  </a:solidFill>
                </a:rPr>
                <a:t>ترشيد استهلاك الكهرباء</a:t>
              </a:r>
              <a:endPara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257523" y="2780433"/>
            <a:ext cx="6766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b="1" dirty="0"/>
              <a:t>قال الله تعالى : (</a:t>
            </a:r>
            <a:r>
              <a:rPr lang="ar-SA" sz="2800" b="1" dirty="0">
                <a:solidFill>
                  <a:srgbClr val="00B050"/>
                </a:solidFill>
              </a:rPr>
              <a:t>وَ لَا تُسْرِفُوا إِنَّهُ لا يُحِبُّ الْمُسْرِفيْنَ </a:t>
            </a:r>
            <a:r>
              <a:rPr lang="ar-SA" sz="2800" b="1" dirty="0"/>
              <a:t>)</a:t>
            </a: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4959" y="3427199"/>
            <a:ext cx="1887979" cy="2636143"/>
            <a:chOff x="10084686" y="2778705"/>
            <a:chExt cx="1887979" cy="2636143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4686" y="2778705"/>
              <a:ext cx="1887979" cy="2636143"/>
              <a:chOff x="391983" y="4262072"/>
              <a:chExt cx="1887979" cy="263614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91983" y="4651446"/>
                <a:ext cx="1871561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ترشيد استخدام الكهرباء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55800" y="3799676"/>
              <a:ext cx="1155029" cy="1545067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6" y="3616884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509736" y="3839921"/>
            <a:ext cx="8602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dirty="0"/>
              <a:t>الكهرباء نعمة أنعم الله بها علينا فلنحافظ عليها بترشيد استخدامها .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71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E8934CCF-644C-4F3D-B2B2-0A9F61E98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9412"/>
            <a:ext cx="12192000" cy="8615487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4A9B035-4367-461F-8DB4-974B9C8E609B}"/>
              </a:ext>
            </a:extLst>
          </p:cNvPr>
          <p:cNvSpPr/>
          <p:nvPr/>
        </p:nvSpPr>
        <p:spPr>
          <a:xfrm>
            <a:off x="2181736" y="118049"/>
            <a:ext cx="7211918" cy="4550490"/>
          </a:xfrm>
          <a:custGeom>
            <a:avLst/>
            <a:gdLst>
              <a:gd name="connsiteX0" fmla="*/ 3945440 w 7211918"/>
              <a:gd name="connsiteY0" fmla="*/ 0 h 4550490"/>
              <a:gd name="connsiteX1" fmla="*/ 5329342 w 7211918"/>
              <a:gd name="connsiteY1" fmla="*/ 550177 h 4550490"/>
              <a:gd name="connsiteX2" fmla="*/ 5408370 w 7211918"/>
              <a:gd name="connsiteY2" fmla="*/ 633633 h 4550490"/>
              <a:gd name="connsiteX3" fmla="*/ 5454892 w 7211918"/>
              <a:gd name="connsiteY3" fmla="*/ 635888 h 4550490"/>
              <a:gd name="connsiteX4" fmla="*/ 7211918 w 7211918"/>
              <a:gd name="connsiteY4" fmla="*/ 2504611 h 4550490"/>
              <a:gd name="connsiteX5" fmla="*/ 5254786 w 7211918"/>
              <a:gd name="connsiteY5" fmla="*/ 4383032 h 4550490"/>
              <a:gd name="connsiteX6" fmla="*/ 3870885 w 7211918"/>
              <a:gd name="connsiteY6" fmla="*/ 3832855 h 4550490"/>
              <a:gd name="connsiteX7" fmla="*/ 3791856 w 7211918"/>
              <a:gd name="connsiteY7" fmla="*/ 3749399 h 4550490"/>
              <a:gd name="connsiteX8" fmla="*/ 3745335 w 7211918"/>
              <a:gd name="connsiteY8" fmla="*/ 3747144 h 4550490"/>
              <a:gd name="connsiteX9" fmla="*/ 3579586 w 7211918"/>
              <a:gd name="connsiteY9" fmla="*/ 3722865 h 4550490"/>
              <a:gd name="connsiteX10" fmla="*/ 3467350 w 7211918"/>
              <a:gd name="connsiteY10" fmla="*/ 3866919 h 4550490"/>
              <a:gd name="connsiteX11" fmla="*/ 1957132 w 7211918"/>
              <a:gd name="connsiteY11" fmla="*/ 4550490 h 4550490"/>
              <a:gd name="connsiteX12" fmla="*/ 0 w 7211918"/>
              <a:gd name="connsiteY12" fmla="*/ 2672069 h 4550490"/>
              <a:gd name="connsiteX13" fmla="*/ 1957132 w 7211918"/>
              <a:gd name="connsiteY13" fmla="*/ 793648 h 4550490"/>
              <a:gd name="connsiteX14" fmla="*/ 2157238 w 7211918"/>
              <a:gd name="connsiteY14" fmla="*/ 803346 h 4550490"/>
              <a:gd name="connsiteX15" fmla="*/ 2322987 w 7211918"/>
              <a:gd name="connsiteY15" fmla="*/ 827625 h 4550490"/>
              <a:gd name="connsiteX16" fmla="*/ 2435222 w 7211918"/>
              <a:gd name="connsiteY16" fmla="*/ 683571 h 4550490"/>
              <a:gd name="connsiteX17" fmla="*/ 3945440 w 7211918"/>
              <a:gd name="connsiteY17" fmla="*/ 0 h 455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11918" h="4550490">
                <a:moveTo>
                  <a:pt x="3945440" y="0"/>
                </a:moveTo>
                <a:cubicBezTo>
                  <a:pt x="4485887" y="0"/>
                  <a:pt x="4975170" y="210250"/>
                  <a:pt x="5329342" y="550177"/>
                </a:cubicBezTo>
                <a:lnTo>
                  <a:pt x="5408370" y="633633"/>
                </a:lnTo>
                <a:lnTo>
                  <a:pt x="5454892" y="635888"/>
                </a:lnTo>
                <a:cubicBezTo>
                  <a:pt x="6441787" y="732082"/>
                  <a:pt x="7211918" y="1532027"/>
                  <a:pt x="7211918" y="2504611"/>
                </a:cubicBezTo>
                <a:cubicBezTo>
                  <a:pt x="7211918" y="3542034"/>
                  <a:pt x="6335680" y="4383032"/>
                  <a:pt x="5254786" y="4383032"/>
                </a:cubicBezTo>
                <a:cubicBezTo>
                  <a:pt x="4714339" y="4383032"/>
                  <a:pt x="4225056" y="4172783"/>
                  <a:pt x="3870885" y="3832855"/>
                </a:cubicBezTo>
                <a:lnTo>
                  <a:pt x="3791856" y="3749399"/>
                </a:lnTo>
                <a:lnTo>
                  <a:pt x="3745335" y="3747144"/>
                </a:lnTo>
                <a:lnTo>
                  <a:pt x="3579586" y="3722865"/>
                </a:lnTo>
                <a:lnTo>
                  <a:pt x="3467350" y="3866919"/>
                </a:lnTo>
                <a:cubicBezTo>
                  <a:pt x="3108384" y="4284393"/>
                  <a:pt x="2565135" y="4550490"/>
                  <a:pt x="1957132" y="4550490"/>
                </a:cubicBezTo>
                <a:cubicBezTo>
                  <a:pt x="876238" y="4550490"/>
                  <a:pt x="0" y="3709492"/>
                  <a:pt x="0" y="2672069"/>
                </a:cubicBezTo>
                <a:cubicBezTo>
                  <a:pt x="0" y="1634646"/>
                  <a:pt x="876238" y="793648"/>
                  <a:pt x="1957132" y="793648"/>
                </a:cubicBezTo>
                <a:cubicBezTo>
                  <a:pt x="2024688" y="793648"/>
                  <a:pt x="2091445" y="796933"/>
                  <a:pt x="2157238" y="803346"/>
                </a:cubicBezTo>
                <a:lnTo>
                  <a:pt x="2322987" y="827625"/>
                </a:lnTo>
                <a:lnTo>
                  <a:pt x="2435222" y="683571"/>
                </a:lnTo>
                <a:cubicBezTo>
                  <a:pt x="2794189" y="266097"/>
                  <a:pt x="3337437" y="0"/>
                  <a:pt x="3945440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52C549-C83F-4424-8009-11AAD2102274}"/>
              </a:ext>
            </a:extLst>
          </p:cNvPr>
          <p:cNvSpPr/>
          <p:nvPr/>
        </p:nvSpPr>
        <p:spPr>
          <a:xfrm flipH="1">
            <a:off x="8021956" y="1512464"/>
            <a:ext cx="1091491" cy="815801"/>
          </a:xfrm>
          <a:custGeom>
            <a:avLst/>
            <a:gdLst>
              <a:gd name="connsiteX0" fmla="*/ 361078 w 3587261"/>
              <a:gd name="connsiteY0" fmla="*/ 0 h 2166424"/>
              <a:gd name="connsiteX1" fmla="*/ 2846356 w 3587261"/>
              <a:gd name="connsiteY1" fmla="*/ 0 h 2166424"/>
              <a:gd name="connsiteX2" fmla="*/ 2846366 w 3587261"/>
              <a:gd name="connsiteY2" fmla="*/ 1 h 2166424"/>
              <a:gd name="connsiteX3" fmla="*/ 3290683 w 3587261"/>
              <a:gd name="connsiteY3" fmla="*/ 1 h 2166424"/>
              <a:gd name="connsiteX4" fmla="*/ 3587261 w 3587261"/>
              <a:gd name="connsiteY4" fmla="*/ 296579 h 2166424"/>
              <a:gd name="connsiteX5" fmla="*/ 3587261 w 3587261"/>
              <a:gd name="connsiteY5" fmla="*/ 1145363 h 2166424"/>
              <a:gd name="connsiteX6" fmla="*/ 3290683 w 3587261"/>
              <a:gd name="connsiteY6" fmla="*/ 1441941 h 2166424"/>
              <a:gd name="connsiteX7" fmla="*/ 1464196 w 3587261"/>
              <a:gd name="connsiteY7" fmla="*/ 1441941 h 2166424"/>
              <a:gd name="connsiteX8" fmla="*/ 1404425 w 3587261"/>
              <a:gd name="connsiteY8" fmla="*/ 1435916 h 2166424"/>
              <a:gd name="connsiteX9" fmla="*/ 1401170 w 3587261"/>
              <a:gd name="connsiteY9" fmla="*/ 1434905 h 2166424"/>
              <a:gd name="connsiteX10" fmla="*/ 1202787 w 3587261"/>
              <a:gd name="connsiteY10" fmla="*/ 1434905 h 2166424"/>
              <a:gd name="connsiteX11" fmla="*/ 815926 w 3587261"/>
              <a:gd name="connsiteY11" fmla="*/ 1821766 h 2166424"/>
              <a:gd name="connsiteX12" fmla="*/ 986490 w 3587261"/>
              <a:gd name="connsiteY12" fmla="*/ 2142557 h 2166424"/>
              <a:gd name="connsiteX13" fmla="*/ 1030461 w 3587261"/>
              <a:gd name="connsiteY13" fmla="*/ 2166424 h 2166424"/>
              <a:gd name="connsiteX14" fmla="*/ 361078 w 3587261"/>
              <a:gd name="connsiteY14" fmla="*/ 2166424 h 2166424"/>
              <a:gd name="connsiteX15" fmla="*/ 0 w 3587261"/>
              <a:gd name="connsiteY15" fmla="*/ 1805346 h 2166424"/>
              <a:gd name="connsiteX16" fmla="*/ 0 w 3587261"/>
              <a:gd name="connsiteY16" fmla="*/ 361078 h 2166424"/>
              <a:gd name="connsiteX17" fmla="*/ 361078 w 3587261"/>
              <a:gd name="connsiteY17" fmla="*/ 0 h 216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7261" h="2166424">
                <a:moveTo>
                  <a:pt x="361078" y="0"/>
                </a:moveTo>
                <a:lnTo>
                  <a:pt x="2846356" y="0"/>
                </a:lnTo>
                <a:lnTo>
                  <a:pt x="2846366" y="1"/>
                </a:lnTo>
                <a:lnTo>
                  <a:pt x="3290683" y="1"/>
                </a:lnTo>
                <a:cubicBezTo>
                  <a:pt x="3454479" y="1"/>
                  <a:pt x="3587261" y="132783"/>
                  <a:pt x="3587261" y="296579"/>
                </a:cubicBezTo>
                <a:lnTo>
                  <a:pt x="3587261" y="1145363"/>
                </a:lnTo>
                <a:cubicBezTo>
                  <a:pt x="3587261" y="1309159"/>
                  <a:pt x="3454479" y="1441941"/>
                  <a:pt x="3290683" y="1441941"/>
                </a:cubicBezTo>
                <a:lnTo>
                  <a:pt x="1464196" y="1441941"/>
                </a:lnTo>
                <a:cubicBezTo>
                  <a:pt x="1443722" y="1441941"/>
                  <a:pt x="1423732" y="1439866"/>
                  <a:pt x="1404425" y="1435916"/>
                </a:cubicBezTo>
                <a:lnTo>
                  <a:pt x="1401170" y="1434905"/>
                </a:lnTo>
                <a:lnTo>
                  <a:pt x="1202787" y="1434905"/>
                </a:lnTo>
                <a:cubicBezTo>
                  <a:pt x="989130" y="1434905"/>
                  <a:pt x="815926" y="1608109"/>
                  <a:pt x="815926" y="1821766"/>
                </a:cubicBezTo>
                <a:cubicBezTo>
                  <a:pt x="815926" y="1955302"/>
                  <a:pt x="883584" y="2073035"/>
                  <a:pt x="986490" y="2142557"/>
                </a:cubicBezTo>
                <a:lnTo>
                  <a:pt x="1030461" y="2166424"/>
                </a:lnTo>
                <a:lnTo>
                  <a:pt x="361078" y="2166424"/>
                </a:lnTo>
                <a:cubicBezTo>
                  <a:pt x="161660" y="2166424"/>
                  <a:pt x="0" y="2004764"/>
                  <a:pt x="0" y="1805346"/>
                </a:cubicBezTo>
                <a:lnTo>
                  <a:pt x="0" y="361078"/>
                </a:lnTo>
                <a:cubicBezTo>
                  <a:pt x="0" y="161660"/>
                  <a:pt x="161660" y="0"/>
                  <a:pt x="361078" y="0"/>
                </a:cubicBezTo>
                <a:close/>
              </a:path>
            </a:pathLst>
          </a:cu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46560F-4FA5-44B2-B759-322114DAFCDB}"/>
              </a:ext>
            </a:extLst>
          </p:cNvPr>
          <p:cNvSpPr/>
          <p:nvPr/>
        </p:nvSpPr>
        <p:spPr>
          <a:xfrm flipH="1">
            <a:off x="3031660" y="1124697"/>
            <a:ext cx="1145345" cy="856052"/>
          </a:xfrm>
          <a:custGeom>
            <a:avLst/>
            <a:gdLst>
              <a:gd name="connsiteX0" fmla="*/ 361078 w 3587261"/>
              <a:gd name="connsiteY0" fmla="*/ 0 h 2166424"/>
              <a:gd name="connsiteX1" fmla="*/ 2846356 w 3587261"/>
              <a:gd name="connsiteY1" fmla="*/ 0 h 2166424"/>
              <a:gd name="connsiteX2" fmla="*/ 2846366 w 3587261"/>
              <a:gd name="connsiteY2" fmla="*/ 1 h 2166424"/>
              <a:gd name="connsiteX3" fmla="*/ 3290683 w 3587261"/>
              <a:gd name="connsiteY3" fmla="*/ 1 h 2166424"/>
              <a:gd name="connsiteX4" fmla="*/ 3587261 w 3587261"/>
              <a:gd name="connsiteY4" fmla="*/ 296579 h 2166424"/>
              <a:gd name="connsiteX5" fmla="*/ 3587261 w 3587261"/>
              <a:gd name="connsiteY5" fmla="*/ 1145363 h 2166424"/>
              <a:gd name="connsiteX6" fmla="*/ 3290683 w 3587261"/>
              <a:gd name="connsiteY6" fmla="*/ 1441941 h 2166424"/>
              <a:gd name="connsiteX7" fmla="*/ 1464196 w 3587261"/>
              <a:gd name="connsiteY7" fmla="*/ 1441941 h 2166424"/>
              <a:gd name="connsiteX8" fmla="*/ 1404425 w 3587261"/>
              <a:gd name="connsiteY8" fmla="*/ 1435916 h 2166424"/>
              <a:gd name="connsiteX9" fmla="*/ 1401170 w 3587261"/>
              <a:gd name="connsiteY9" fmla="*/ 1434905 h 2166424"/>
              <a:gd name="connsiteX10" fmla="*/ 1202787 w 3587261"/>
              <a:gd name="connsiteY10" fmla="*/ 1434905 h 2166424"/>
              <a:gd name="connsiteX11" fmla="*/ 815926 w 3587261"/>
              <a:gd name="connsiteY11" fmla="*/ 1821766 h 2166424"/>
              <a:gd name="connsiteX12" fmla="*/ 986490 w 3587261"/>
              <a:gd name="connsiteY12" fmla="*/ 2142557 h 2166424"/>
              <a:gd name="connsiteX13" fmla="*/ 1030461 w 3587261"/>
              <a:gd name="connsiteY13" fmla="*/ 2166424 h 2166424"/>
              <a:gd name="connsiteX14" fmla="*/ 361078 w 3587261"/>
              <a:gd name="connsiteY14" fmla="*/ 2166424 h 2166424"/>
              <a:gd name="connsiteX15" fmla="*/ 0 w 3587261"/>
              <a:gd name="connsiteY15" fmla="*/ 1805346 h 2166424"/>
              <a:gd name="connsiteX16" fmla="*/ 0 w 3587261"/>
              <a:gd name="connsiteY16" fmla="*/ 361078 h 2166424"/>
              <a:gd name="connsiteX17" fmla="*/ 361078 w 3587261"/>
              <a:gd name="connsiteY17" fmla="*/ 0 h 216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7261" h="2166424">
                <a:moveTo>
                  <a:pt x="361078" y="0"/>
                </a:moveTo>
                <a:lnTo>
                  <a:pt x="2846356" y="0"/>
                </a:lnTo>
                <a:lnTo>
                  <a:pt x="2846366" y="1"/>
                </a:lnTo>
                <a:lnTo>
                  <a:pt x="3290683" y="1"/>
                </a:lnTo>
                <a:cubicBezTo>
                  <a:pt x="3454479" y="1"/>
                  <a:pt x="3587261" y="132783"/>
                  <a:pt x="3587261" y="296579"/>
                </a:cubicBezTo>
                <a:lnTo>
                  <a:pt x="3587261" y="1145363"/>
                </a:lnTo>
                <a:cubicBezTo>
                  <a:pt x="3587261" y="1309159"/>
                  <a:pt x="3454479" y="1441941"/>
                  <a:pt x="3290683" y="1441941"/>
                </a:cubicBezTo>
                <a:lnTo>
                  <a:pt x="1464196" y="1441941"/>
                </a:lnTo>
                <a:cubicBezTo>
                  <a:pt x="1443722" y="1441941"/>
                  <a:pt x="1423732" y="1439866"/>
                  <a:pt x="1404425" y="1435916"/>
                </a:cubicBezTo>
                <a:lnTo>
                  <a:pt x="1401170" y="1434905"/>
                </a:lnTo>
                <a:lnTo>
                  <a:pt x="1202787" y="1434905"/>
                </a:lnTo>
                <a:cubicBezTo>
                  <a:pt x="989130" y="1434905"/>
                  <a:pt x="815926" y="1608109"/>
                  <a:pt x="815926" y="1821766"/>
                </a:cubicBezTo>
                <a:cubicBezTo>
                  <a:pt x="815926" y="1955302"/>
                  <a:pt x="883584" y="2073035"/>
                  <a:pt x="986490" y="2142557"/>
                </a:cubicBezTo>
                <a:lnTo>
                  <a:pt x="1030461" y="2166424"/>
                </a:lnTo>
                <a:lnTo>
                  <a:pt x="361078" y="2166424"/>
                </a:lnTo>
                <a:cubicBezTo>
                  <a:pt x="161660" y="2166424"/>
                  <a:pt x="0" y="2004764"/>
                  <a:pt x="0" y="1805346"/>
                </a:cubicBezTo>
                <a:lnTo>
                  <a:pt x="0" y="361078"/>
                </a:lnTo>
                <a:cubicBezTo>
                  <a:pt x="0" y="161660"/>
                  <a:pt x="161660" y="0"/>
                  <a:pt x="361078" y="0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756FFFF-E2F1-40B9-A1B7-5ED9FC0F92F5}"/>
              </a:ext>
            </a:extLst>
          </p:cNvPr>
          <p:cNvSpPr/>
          <p:nvPr/>
        </p:nvSpPr>
        <p:spPr>
          <a:xfrm flipH="1">
            <a:off x="7813671" y="3701680"/>
            <a:ext cx="668857" cy="499916"/>
          </a:xfrm>
          <a:custGeom>
            <a:avLst/>
            <a:gdLst>
              <a:gd name="connsiteX0" fmla="*/ 361078 w 3587261"/>
              <a:gd name="connsiteY0" fmla="*/ 0 h 2166424"/>
              <a:gd name="connsiteX1" fmla="*/ 2846356 w 3587261"/>
              <a:gd name="connsiteY1" fmla="*/ 0 h 2166424"/>
              <a:gd name="connsiteX2" fmla="*/ 2846366 w 3587261"/>
              <a:gd name="connsiteY2" fmla="*/ 1 h 2166424"/>
              <a:gd name="connsiteX3" fmla="*/ 3290683 w 3587261"/>
              <a:gd name="connsiteY3" fmla="*/ 1 h 2166424"/>
              <a:gd name="connsiteX4" fmla="*/ 3587261 w 3587261"/>
              <a:gd name="connsiteY4" fmla="*/ 296579 h 2166424"/>
              <a:gd name="connsiteX5" fmla="*/ 3587261 w 3587261"/>
              <a:gd name="connsiteY5" fmla="*/ 1145363 h 2166424"/>
              <a:gd name="connsiteX6" fmla="*/ 3290683 w 3587261"/>
              <a:gd name="connsiteY6" fmla="*/ 1441941 h 2166424"/>
              <a:gd name="connsiteX7" fmla="*/ 1464196 w 3587261"/>
              <a:gd name="connsiteY7" fmla="*/ 1441941 h 2166424"/>
              <a:gd name="connsiteX8" fmla="*/ 1404425 w 3587261"/>
              <a:gd name="connsiteY8" fmla="*/ 1435916 h 2166424"/>
              <a:gd name="connsiteX9" fmla="*/ 1401170 w 3587261"/>
              <a:gd name="connsiteY9" fmla="*/ 1434905 h 2166424"/>
              <a:gd name="connsiteX10" fmla="*/ 1202787 w 3587261"/>
              <a:gd name="connsiteY10" fmla="*/ 1434905 h 2166424"/>
              <a:gd name="connsiteX11" fmla="*/ 815926 w 3587261"/>
              <a:gd name="connsiteY11" fmla="*/ 1821766 h 2166424"/>
              <a:gd name="connsiteX12" fmla="*/ 986490 w 3587261"/>
              <a:gd name="connsiteY12" fmla="*/ 2142557 h 2166424"/>
              <a:gd name="connsiteX13" fmla="*/ 1030461 w 3587261"/>
              <a:gd name="connsiteY13" fmla="*/ 2166424 h 2166424"/>
              <a:gd name="connsiteX14" fmla="*/ 361078 w 3587261"/>
              <a:gd name="connsiteY14" fmla="*/ 2166424 h 2166424"/>
              <a:gd name="connsiteX15" fmla="*/ 0 w 3587261"/>
              <a:gd name="connsiteY15" fmla="*/ 1805346 h 2166424"/>
              <a:gd name="connsiteX16" fmla="*/ 0 w 3587261"/>
              <a:gd name="connsiteY16" fmla="*/ 361078 h 2166424"/>
              <a:gd name="connsiteX17" fmla="*/ 361078 w 3587261"/>
              <a:gd name="connsiteY17" fmla="*/ 0 h 216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7261" h="2166424">
                <a:moveTo>
                  <a:pt x="361078" y="0"/>
                </a:moveTo>
                <a:lnTo>
                  <a:pt x="2846356" y="0"/>
                </a:lnTo>
                <a:lnTo>
                  <a:pt x="2846366" y="1"/>
                </a:lnTo>
                <a:lnTo>
                  <a:pt x="3290683" y="1"/>
                </a:lnTo>
                <a:cubicBezTo>
                  <a:pt x="3454479" y="1"/>
                  <a:pt x="3587261" y="132783"/>
                  <a:pt x="3587261" y="296579"/>
                </a:cubicBezTo>
                <a:lnTo>
                  <a:pt x="3587261" y="1145363"/>
                </a:lnTo>
                <a:cubicBezTo>
                  <a:pt x="3587261" y="1309159"/>
                  <a:pt x="3454479" y="1441941"/>
                  <a:pt x="3290683" y="1441941"/>
                </a:cubicBezTo>
                <a:lnTo>
                  <a:pt x="1464196" y="1441941"/>
                </a:lnTo>
                <a:cubicBezTo>
                  <a:pt x="1443722" y="1441941"/>
                  <a:pt x="1423732" y="1439866"/>
                  <a:pt x="1404425" y="1435916"/>
                </a:cubicBezTo>
                <a:lnTo>
                  <a:pt x="1401170" y="1434905"/>
                </a:lnTo>
                <a:lnTo>
                  <a:pt x="1202787" y="1434905"/>
                </a:lnTo>
                <a:cubicBezTo>
                  <a:pt x="989130" y="1434905"/>
                  <a:pt x="815926" y="1608109"/>
                  <a:pt x="815926" y="1821766"/>
                </a:cubicBezTo>
                <a:cubicBezTo>
                  <a:pt x="815926" y="1955302"/>
                  <a:pt x="883584" y="2073035"/>
                  <a:pt x="986490" y="2142557"/>
                </a:cubicBezTo>
                <a:lnTo>
                  <a:pt x="1030461" y="2166424"/>
                </a:lnTo>
                <a:lnTo>
                  <a:pt x="361078" y="2166424"/>
                </a:lnTo>
                <a:cubicBezTo>
                  <a:pt x="161660" y="2166424"/>
                  <a:pt x="0" y="2004764"/>
                  <a:pt x="0" y="1805346"/>
                </a:cubicBezTo>
                <a:lnTo>
                  <a:pt x="0" y="361078"/>
                </a:lnTo>
                <a:cubicBezTo>
                  <a:pt x="0" y="161660"/>
                  <a:pt x="161660" y="0"/>
                  <a:pt x="361078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CA20A6F-E60D-438B-999C-78A825448A44}"/>
              </a:ext>
            </a:extLst>
          </p:cNvPr>
          <p:cNvGrpSpPr/>
          <p:nvPr/>
        </p:nvGrpSpPr>
        <p:grpSpPr>
          <a:xfrm>
            <a:off x="4338497" y="534572"/>
            <a:ext cx="3606795" cy="2546252"/>
            <a:chOff x="4338497" y="534572"/>
            <a:chExt cx="3606795" cy="254625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C9AB9CD-839A-44E4-8046-6DC38B5C352F}"/>
                </a:ext>
              </a:extLst>
            </p:cNvPr>
            <p:cNvSpPr/>
            <p:nvPr/>
          </p:nvSpPr>
          <p:spPr>
            <a:xfrm>
              <a:off x="4443046" y="534572"/>
              <a:ext cx="3406726" cy="2546252"/>
            </a:xfrm>
            <a:custGeom>
              <a:avLst/>
              <a:gdLst>
                <a:gd name="connsiteX0" fmla="*/ 361078 w 3587261"/>
                <a:gd name="connsiteY0" fmla="*/ 0 h 2166424"/>
                <a:gd name="connsiteX1" fmla="*/ 2846356 w 3587261"/>
                <a:gd name="connsiteY1" fmla="*/ 0 h 2166424"/>
                <a:gd name="connsiteX2" fmla="*/ 2846366 w 3587261"/>
                <a:gd name="connsiteY2" fmla="*/ 1 h 2166424"/>
                <a:gd name="connsiteX3" fmla="*/ 3290683 w 3587261"/>
                <a:gd name="connsiteY3" fmla="*/ 1 h 2166424"/>
                <a:gd name="connsiteX4" fmla="*/ 3587261 w 3587261"/>
                <a:gd name="connsiteY4" fmla="*/ 296579 h 2166424"/>
                <a:gd name="connsiteX5" fmla="*/ 3587261 w 3587261"/>
                <a:gd name="connsiteY5" fmla="*/ 1145363 h 2166424"/>
                <a:gd name="connsiteX6" fmla="*/ 3290683 w 3587261"/>
                <a:gd name="connsiteY6" fmla="*/ 1441941 h 2166424"/>
                <a:gd name="connsiteX7" fmla="*/ 1464196 w 3587261"/>
                <a:gd name="connsiteY7" fmla="*/ 1441941 h 2166424"/>
                <a:gd name="connsiteX8" fmla="*/ 1404425 w 3587261"/>
                <a:gd name="connsiteY8" fmla="*/ 1435916 h 2166424"/>
                <a:gd name="connsiteX9" fmla="*/ 1401170 w 3587261"/>
                <a:gd name="connsiteY9" fmla="*/ 1434905 h 2166424"/>
                <a:gd name="connsiteX10" fmla="*/ 1202787 w 3587261"/>
                <a:gd name="connsiteY10" fmla="*/ 1434905 h 2166424"/>
                <a:gd name="connsiteX11" fmla="*/ 815926 w 3587261"/>
                <a:gd name="connsiteY11" fmla="*/ 1821766 h 2166424"/>
                <a:gd name="connsiteX12" fmla="*/ 986490 w 3587261"/>
                <a:gd name="connsiteY12" fmla="*/ 2142557 h 2166424"/>
                <a:gd name="connsiteX13" fmla="*/ 1030461 w 3587261"/>
                <a:gd name="connsiteY13" fmla="*/ 2166424 h 2166424"/>
                <a:gd name="connsiteX14" fmla="*/ 361078 w 3587261"/>
                <a:gd name="connsiteY14" fmla="*/ 2166424 h 2166424"/>
                <a:gd name="connsiteX15" fmla="*/ 0 w 3587261"/>
                <a:gd name="connsiteY15" fmla="*/ 1805346 h 2166424"/>
                <a:gd name="connsiteX16" fmla="*/ 0 w 3587261"/>
                <a:gd name="connsiteY16" fmla="*/ 361078 h 2166424"/>
                <a:gd name="connsiteX17" fmla="*/ 361078 w 3587261"/>
                <a:gd name="connsiteY17" fmla="*/ 0 h 21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87261" h="2166424">
                  <a:moveTo>
                    <a:pt x="361078" y="0"/>
                  </a:moveTo>
                  <a:lnTo>
                    <a:pt x="2846356" y="0"/>
                  </a:lnTo>
                  <a:lnTo>
                    <a:pt x="2846366" y="1"/>
                  </a:lnTo>
                  <a:lnTo>
                    <a:pt x="3290683" y="1"/>
                  </a:lnTo>
                  <a:cubicBezTo>
                    <a:pt x="3454479" y="1"/>
                    <a:pt x="3587261" y="132783"/>
                    <a:pt x="3587261" y="296579"/>
                  </a:cubicBezTo>
                  <a:lnTo>
                    <a:pt x="3587261" y="1145363"/>
                  </a:lnTo>
                  <a:cubicBezTo>
                    <a:pt x="3587261" y="1309159"/>
                    <a:pt x="3454479" y="1441941"/>
                    <a:pt x="3290683" y="1441941"/>
                  </a:cubicBezTo>
                  <a:lnTo>
                    <a:pt x="1464196" y="1441941"/>
                  </a:lnTo>
                  <a:cubicBezTo>
                    <a:pt x="1443722" y="1441941"/>
                    <a:pt x="1423732" y="1439866"/>
                    <a:pt x="1404425" y="1435916"/>
                  </a:cubicBezTo>
                  <a:lnTo>
                    <a:pt x="1401170" y="1434905"/>
                  </a:lnTo>
                  <a:lnTo>
                    <a:pt x="1202787" y="1434905"/>
                  </a:lnTo>
                  <a:cubicBezTo>
                    <a:pt x="989130" y="1434905"/>
                    <a:pt x="815926" y="1608109"/>
                    <a:pt x="815926" y="1821766"/>
                  </a:cubicBezTo>
                  <a:cubicBezTo>
                    <a:pt x="815926" y="1955302"/>
                    <a:pt x="883584" y="2073035"/>
                    <a:pt x="986490" y="2142557"/>
                  </a:cubicBezTo>
                  <a:lnTo>
                    <a:pt x="1030461" y="2166424"/>
                  </a:lnTo>
                  <a:lnTo>
                    <a:pt x="361078" y="2166424"/>
                  </a:lnTo>
                  <a:cubicBezTo>
                    <a:pt x="161660" y="2166424"/>
                    <a:pt x="0" y="2004764"/>
                    <a:pt x="0" y="1805346"/>
                  </a:cubicBezTo>
                  <a:lnTo>
                    <a:pt x="0" y="361078"/>
                  </a:lnTo>
                  <a:cubicBezTo>
                    <a:pt x="0" y="161660"/>
                    <a:pt x="161660" y="0"/>
                    <a:pt x="361078" y="0"/>
                  </a:cubicBezTo>
                  <a:close/>
                </a:path>
              </a:pathLst>
            </a:cu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3503AC6-6D62-4E65-9D00-914AC45AC514}"/>
                </a:ext>
              </a:extLst>
            </p:cNvPr>
            <p:cNvSpPr txBox="1"/>
            <p:nvPr/>
          </p:nvSpPr>
          <p:spPr>
            <a:xfrm>
              <a:off x="4493553" y="640003"/>
              <a:ext cx="7953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040B22-7C3F-4CD7-9574-3A202C482F99}"/>
                </a:ext>
              </a:extLst>
            </p:cNvPr>
            <p:cNvSpPr txBox="1"/>
            <p:nvPr/>
          </p:nvSpPr>
          <p:spPr>
            <a:xfrm>
              <a:off x="4338497" y="878809"/>
              <a:ext cx="34751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استخدم الإنسان أشكال عديدة للضوء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E167114-3B7E-4CAB-A96F-84D094C83F86}"/>
                </a:ext>
              </a:extLst>
            </p:cNvPr>
            <p:cNvSpPr txBox="1"/>
            <p:nvPr/>
          </p:nvSpPr>
          <p:spPr>
            <a:xfrm>
              <a:off x="4421225" y="1800351"/>
              <a:ext cx="3524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/>
                <a:t>مثل :                            </a:t>
              </a:r>
              <a:endParaRPr lang="en-US" sz="2400" b="1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95EAF5B-94F2-41A1-8A8C-98FA60442AA8}"/>
              </a:ext>
            </a:extLst>
          </p:cNvPr>
          <p:cNvGrpSpPr/>
          <p:nvPr/>
        </p:nvGrpSpPr>
        <p:grpSpPr>
          <a:xfrm>
            <a:off x="7001710" y="2500783"/>
            <a:ext cx="2111737" cy="1550839"/>
            <a:chOff x="7001710" y="2500783"/>
            <a:chExt cx="2111737" cy="1550839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33EAB65-7568-4FA1-8BC4-11173751FEE1}"/>
                </a:ext>
              </a:extLst>
            </p:cNvPr>
            <p:cNvSpPr/>
            <p:nvPr/>
          </p:nvSpPr>
          <p:spPr>
            <a:xfrm>
              <a:off x="7118179" y="2560321"/>
              <a:ext cx="1995268" cy="1491301"/>
            </a:xfrm>
            <a:custGeom>
              <a:avLst/>
              <a:gdLst>
                <a:gd name="connsiteX0" fmla="*/ 361078 w 3587261"/>
                <a:gd name="connsiteY0" fmla="*/ 0 h 2166424"/>
                <a:gd name="connsiteX1" fmla="*/ 2846356 w 3587261"/>
                <a:gd name="connsiteY1" fmla="*/ 0 h 2166424"/>
                <a:gd name="connsiteX2" fmla="*/ 2846366 w 3587261"/>
                <a:gd name="connsiteY2" fmla="*/ 1 h 2166424"/>
                <a:gd name="connsiteX3" fmla="*/ 3290683 w 3587261"/>
                <a:gd name="connsiteY3" fmla="*/ 1 h 2166424"/>
                <a:gd name="connsiteX4" fmla="*/ 3587261 w 3587261"/>
                <a:gd name="connsiteY4" fmla="*/ 296579 h 2166424"/>
                <a:gd name="connsiteX5" fmla="*/ 3587261 w 3587261"/>
                <a:gd name="connsiteY5" fmla="*/ 1145363 h 2166424"/>
                <a:gd name="connsiteX6" fmla="*/ 3290683 w 3587261"/>
                <a:gd name="connsiteY6" fmla="*/ 1441941 h 2166424"/>
                <a:gd name="connsiteX7" fmla="*/ 1464196 w 3587261"/>
                <a:gd name="connsiteY7" fmla="*/ 1441941 h 2166424"/>
                <a:gd name="connsiteX8" fmla="*/ 1404425 w 3587261"/>
                <a:gd name="connsiteY8" fmla="*/ 1435916 h 2166424"/>
                <a:gd name="connsiteX9" fmla="*/ 1401170 w 3587261"/>
                <a:gd name="connsiteY9" fmla="*/ 1434905 h 2166424"/>
                <a:gd name="connsiteX10" fmla="*/ 1202787 w 3587261"/>
                <a:gd name="connsiteY10" fmla="*/ 1434905 h 2166424"/>
                <a:gd name="connsiteX11" fmla="*/ 815926 w 3587261"/>
                <a:gd name="connsiteY11" fmla="*/ 1821766 h 2166424"/>
                <a:gd name="connsiteX12" fmla="*/ 986490 w 3587261"/>
                <a:gd name="connsiteY12" fmla="*/ 2142557 h 2166424"/>
                <a:gd name="connsiteX13" fmla="*/ 1030461 w 3587261"/>
                <a:gd name="connsiteY13" fmla="*/ 2166424 h 2166424"/>
                <a:gd name="connsiteX14" fmla="*/ 361078 w 3587261"/>
                <a:gd name="connsiteY14" fmla="*/ 2166424 h 2166424"/>
                <a:gd name="connsiteX15" fmla="*/ 0 w 3587261"/>
                <a:gd name="connsiteY15" fmla="*/ 1805346 h 2166424"/>
                <a:gd name="connsiteX16" fmla="*/ 0 w 3587261"/>
                <a:gd name="connsiteY16" fmla="*/ 361078 h 2166424"/>
                <a:gd name="connsiteX17" fmla="*/ 361078 w 3587261"/>
                <a:gd name="connsiteY17" fmla="*/ 0 h 21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87261" h="2166424">
                  <a:moveTo>
                    <a:pt x="361078" y="0"/>
                  </a:moveTo>
                  <a:lnTo>
                    <a:pt x="2846356" y="0"/>
                  </a:lnTo>
                  <a:lnTo>
                    <a:pt x="2846366" y="1"/>
                  </a:lnTo>
                  <a:lnTo>
                    <a:pt x="3290683" y="1"/>
                  </a:lnTo>
                  <a:cubicBezTo>
                    <a:pt x="3454479" y="1"/>
                    <a:pt x="3587261" y="132783"/>
                    <a:pt x="3587261" y="296579"/>
                  </a:cubicBezTo>
                  <a:lnTo>
                    <a:pt x="3587261" y="1145363"/>
                  </a:lnTo>
                  <a:cubicBezTo>
                    <a:pt x="3587261" y="1309159"/>
                    <a:pt x="3454479" y="1441941"/>
                    <a:pt x="3290683" y="1441941"/>
                  </a:cubicBezTo>
                  <a:lnTo>
                    <a:pt x="1464196" y="1441941"/>
                  </a:lnTo>
                  <a:cubicBezTo>
                    <a:pt x="1443722" y="1441941"/>
                    <a:pt x="1423732" y="1439866"/>
                    <a:pt x="1404425" y="1435916"/>
                  </a:cubicBezTo>
                  <a:lnTo>
                    <a:pt x="1401170" y="1434905"/>
                  </a:lnTo>
                  <a:lnTo>
                    <a:pt x="1202787" y="1434905"/>
                  </a:lnTo>
                  <a:cubicBezTo>
                    <a:pt x="989130" y="1434905"/>
                    <a:pt x="815926" y="1608109"/>
                    <a:pt x="815926" y="1821766"/>
                  </a:cubicBezTo>
                  <a:cubicBezTo>
                    <a:pt x="815926" y="1955302"/>
                    <a:pt x="883584" y="2073035"/>
                    <a:pt x="986490" y="2142557"/>
                  </a:cubicBezTo>
                  <a:lnTo>
                    <a:pt x="1030461" y="2166424"/>
                  </a:lnTo>
                  <a:lnTo>
                    <a:pt x="361078" y="2166424"/>
                  </a:lnTo>
                  <a:cubicBezTo>
                    <a:pt x="161660" y="2166424"/>
                    <a:pt x="0" y="2004764"/>
                    <a:pt x="0" y="1805346"/>
                  </a:cubicBezTo>
                  <a:lnTo>
                    <a:pt x="0" y="361078"/>
                  </a:lnTo>
                  <a:cubicBezTo>
                    <a:pt x="0" y="161660"/>
                    <a:pt x="161660" y="0"/>
                    <a:pt x="361078" y="0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40C2120-BFAC-4A8F-B5D4-E4E9C1EF15C9}"/>
                </a:ext>
              </a:extLst>
            </p:cNvPr>
            <p:cNvSpPr txBox="1"/>
            <p:nvPr/>
          </p:nvSpPr>
          <p:spPr>
            <a:xfrm>
              <a:off x="7276435" y="2500783"/>
              <a:ext cx="6688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38D3461-7216-4AFC-8CB9-0B155AC8B7F6}"/>
                </a:ext>
              </a:extLst>
            </p:cNvPr>
            <p:cNvSpPr txBox="1"/>
            <p:nvPr/>
          </p:nvSpPr>
          <p:spPr>
            <a:xfrm>
              <a:off x="7513616" y="2500783"/>
              <a:ext cx="15872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5AE94B7-8643-42A1-84A4-C5EBFBB991CA}"/>
                </a:ext>
              </a:extLst>
            </p:cNvPr>
            <p:cNvSpPr txBox="1"/>
            <p:nvPr/>
          </p:nvSpPr>
          <p:spPr>
            <a:xfrm>
              <a:off x="7001710" y="2778350"/>
              <a:ext cx="20991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النار – الشموع </a:t>
              </a:r>
              <a:endParaRPr lang="en-US" sz="2800" b="1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26DA3-EC55-42E5-9BD6-ECB8C3538E90}"/>
              </a:ext>
            </a:extLst>
          </p:cNvPr>
          <p:cNvGrpSpPr/>
          <p:nvPr/>
        </p:nvGrpSpPr>
        <p:grpSpPr>
          <a:xfrm>
            <a:off x="2181737" y="2135946"/>
            <a:ext cx="2003202" cy="1491301"/>
            <a:chOff x="2181737" y="2135946"/>
            <a:chExt cx="2003202" cy="149130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1A679D-F41A-4794-83BE-83CC7ABF07C7}"/>
                </a:ext>
              </a:extLst>
            </p:cNvPr>
            <p:cNvSpPr/>
            <p:nvPr/>
          </p:nvSpPr>
          <p:spPr>
            <a:xfrm>
              <a:off x="2181737" y="2135946"/>
              <a:ext cx="1995268" cy="1491301"/>
            </a:xfrm>
            <a:custGeom>
              <a:avLst/>
              <a:gdLst>
                <a:gd name="connsiteX0" fmla="*/ 361078 w 3587261"/>
                <a:gd name="connsiteY0" fmla="*/ 0 h 2166424"/>
                <a:gd name="connsiteX1" fmla="*/ 2846356 w 3587261"/>
                <a:gd name="connsiteY1" fmla="*/ 0 h 2166424"/>
                <a:gd name="connsiteX2" fmla="*/ 2846366 w 3587261"/>
                <a:gd name="connsiteY2" fmla="*/ 1 h 2166424"/>
                <a:gd name="connsiteX3" fmla="*/ 3290683 w 3587261"/>
                <a:gd name="connsiteY3" fmla="*/ 1 h 2166424"/>
                <a:gd name="connsiteX4" fmla="*/ 3587261 w 3587261"/>
                <a:gd name="connsiteY4" fmla="*/ 296579 h 2166424"/>
                <a:gd name="connsiteX5" fmla="*/ 3587261 w 3587261"/>
                <a:gd name="connsiteY5" fmla="*/ 1145363 h 2166424"/>
                <a:gd name="connsiteX6" fmla="*/ 3290683 w 3587261"/>
                <a:gd name="connsiteY6" fmla="*/ 1441941 h 2166424"/>
                <a:gd name="connsiteX7" fmla="*/ 1464196 w 3587261"/>
                <a:gd name="connsiteY7" fmla="*/ 1441941 h 2166424"/>
                <a:gd name="connsiteX8" fmla="*/ 1404425 w 3587261"/>
                <a:gd name="connsiteY8" fmla="*/ 1435916 h 2166424"/>
                <a:gd name="connsiteX9" fmla="*/ 1401170 w 3587261"/>
                <a:gd name="connsiteY9" fmla="*/ 1434905 h 2166424"/>
                <a:gd name="connsiteX10" fmla="*/ 1202787 w 3587261"/>
                <a:gd name="connsiteY10" fmla="*/ 1434905 h 2166424"/>
                <a:gd name="connsiteX11" fmla="*/ 815926 w 3587261"/>
                <a:gd name="connsiteY11" fmla="*/ 1821766 h 2166424"/>
                <a:gd name="connsiteX12" fmla="*/ 986490 w 3587261"/>
                <a:gd name="connsiteY12" fmla="*/ 2142557 h 2166424"/>
                <a:gd name="connsiteX13" fmla="*/ 1030461 w 3587261"/>
                <a:gd name="connsiteY13" fmla="*/ 2166424 h 2166424"/>
                <a:gd name="connsiteX14" fmla="*/ 361078 w 3587261"/>
                <a:gd name="connsiteY14" fmla="*/ 2166424 h 2166424"/>
                <a:gd name="connsiteX15" fmla="*/ 0 w 3587261"/>
                <a:gd name="connsiteY15" fmla="*/ 1805346 h 2166424"/>
                <a:gd name="connsiteX16" fmla="*/ 0 w 3587261"/>
                <a:gd name="connsiteY16" fmla="*/ 361078 h 2166424"/>
                <a:gd name="connsiteX17" fmla="*/ 361078 w 3587261"/>
                <a:gd name="connsiteY17" fmla="*/ 0 h 21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87261" h="2166424">
                  <a:moveTo>
                    <a:pt x="361078" y="0"/>
                  </a:moveTo>
                  <a:lnTo>
                    <a:pt x="2846356" y="0"/>
                  </a:lnTo>
                  <a:lnTo>
                    <a:pt x="2846366" y="1"/>
                  </a:lnTo>
                  <a:lnTo>
                    <a:pt x="3290683" y="1"/>
                  </a:lnTo>
                  <a:cubicBezTo>
                    <a:pt x="3454479" y="1"/>
                    <a:pt x="3587261" y="132783"/>
                    <a:pt x="3587261" y="296579"/>
                  </a:cubicBezTo>
                  <a:lnTo>
                    <a:pt x="3587261" y="1145363"/>
                  </a:lnTo>
                  <a:cubicBezTo>
                    <a:pt x="3587261" y="1309159"/>
                    <a:pt x="3454479" y="1441941"/>
                    <a:pt x="3290683" y="1441941"/>
                  </a:cubicBezTo>
                  <a:lnTo>
                    <a:pt x="1464196" y="1441941"/>
                  </a:lnTo>
                  <a:cubicBezTo>
                    <a:pt x="1443722" y="1441941"/>
                    <a:pt x="1423732" y="1439866"/>
                    <a:pt x="1404425" y="1435916"/>
                  </a:cubicBezTo>
                  <a:lnTo>
                    <a:pt x="1401170" y="1434905"/>
                  </a:lnTo>
                  <a:lnTo>
                    <a:pt x="1202787" y="1434905"/>
                  </a:lnTo>
                  <a:cubicBezTo>
                    <a:pt x="989130" y="1434905"/>
                    <a:pt x="815926" y="1608109"/>
                    <a:pt x="815926" y="1821766"/>
                  </a:cubicBezTo>
                  <a:cubicBezTo>
                    <a:pt x="815926" y="1955302"/>
                    <a:pt x="883584" y="2073035"/>
                    <a:pt x="986490" y="2142557"/>
                  </a:cubicBezTo>
                  <a:lnTo>
                    <a:pt x="1030461" y="2166424"/>
                  </a:lnTo>
                  <a:lnTo>
                    <a:pt x="361078" y="2166424"/>
                  </a:lnTo>
                  <a:cubicBezTo>
                    <a:pt x="161660" y="2166424"/>
                    <a:pt x="0" y="2004764"/>
                    <a:pt x="0" y="1805346"/>
                  </a:cubicBezTo>
                  <a:lnTo>
                    <a:pt x="0" y="361078"/>
                  </a:lnTo>
                  <a:cubicBezTo>
                    <a:pt x="0" y="161660"/>
                    <a:pt x="161660" y="0"/>
                    <a:pt x="361078" y="0"/>
                  </a:cubicBez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D6D44C0-EBE1-4EC5-9DBD-215056A2C648}"/>
                </a:ext>
              </a:extLst>
            </p:cNvPr>
            <p:cNvSpPr txBox="1"/>
            <p:nvPr/>
          </p:nvSpPr>
          <p:spPr>
            <a:xfrm>
              <a:off x="2250678" y="2198284"/>
              <a:ext cx="6688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89312F-6EB0-4544-A2E5-20718B6F4CC9}"/>
                </a:ext>
              </a:extLst>
            </p:cNvPr>
            <p:cNvSpPr txBox="1"/>
            <p:nvPr/>
          </p:nvSpPr>
          <p:spPr>
            <a:xfrm>
              <a:off x="2585107" y="2219375"/>
              <a:ext cx="15872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09FAF1E-FA7F-4771-A2C0-B1DB220ABB7E}"/>
                </a:ext>
              </a:extLst>
            </p:cNvPr>
            <p:cNvSpPr txBox="1"/>
            <p:nvPr/>
          </p:nvSpPr>
          <p:spPr>
            <a:xfrm>
              <a:off x="2619365" y="2487315"/>
              <a:ext cx="15655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الفانوس</a:t>
              </a:r>
              <a:endParaRPr lang="en-US" sz="2800" b="1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F454537-1470-4DFF-B2B2-7B807833C32C}"/>
              </a:ext>
            </a:extLst>
          </p:cNvPr>
          <p:cNvGrpSpPr/>
          <p:nvPr/>
        </p:nvGrpSpPr>
        <p:grpSpPr>
          <a:xfrm>
            <a:off x="2767940" y="3256591"/>
            <a:ext cx="2035005" cy="1537103"/>
            <a:chOff x="2767940" y="3256591"/>
            <a:chExt cx="2035005" cy="153710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85642EF-662E-45DF-B5C4-506970FD4D14}"/>
                </a:ext>
              </a:extLst>
            </p:cNvPr>
            <p:cNvSpPr/>
            <p:nvPr/>
          </p:nvSpPr>
          <p:spPr>
            <a:xfrm flipH="1">
              <a:off x="2807677" y="3302393"/>
              <a:ext cx="1995268" cy="1491301"/>
            </a:xfrm>
            <a:custGeom>
              <a:avLst/>
              <a:gdLst>
                <a:gd name="connsiteX0" fmla="*/ 361078 w 3587261"/>
                <a:gd name="connsiteY0" fmla="*/ 0 h 2166424"/>
                <a:gd name="connsiteX1" fmla="*/ 2846356 w 3587261"/>
                <a:gd name="connsiteY1" fmla="*/ 0 h 2166424"/>
                <a:gd name="connsiteX2" fmla="*/ 2846366 w 3587261"/>
                <a:gd name="connsiteY2" fmla="*/ 1 h 2166424"/>
                <a:gd name="connsiteX3" fmla="*/ 3290683 w 3587261"/>
                <a:gd name="connsiteY3" fmla="*/ 1 h 2166424"/>
                <a:gd name="connsiteX4" fmla="*/ 3587261 w 3587261"/>
                <a:gd name="connsiteY4" fmla="*/ 296579 h 2166424"/>
                <a:gd name="connsiteX5" fmla="*/ 3587261 w 3587261"/>
                <a:gd name="connsiteY5" fmla="*/ 1145363 h 2166424"/>
                <a:gd name="connsiteX6" fmla="*/ 3290683 w 3587261"/>
                <a:gd name="connsiteY6" fmla="*/ 1441941 h 2166424"/>
                <a:gd name="connsiteX7" fmla="*/ 1464196 w 3587261"/>
                <a:gd name="connsiteY7" fmla="*/ 1441941 h 2166424"/>
                <a:gd name="connsiteX8" fmla="*/ 1404425 w 3587261"/>
                <a:gd name="connsiteY8" fmla="*/ 1435916 h 2166424"/>
                <a:gd name="connsiteX9" fmla="*/ 1401170 w 3587261"/>
                <a:gd name="connsiteY9" fmla="*/ 1434905 h 2166424"/>
                <a:gd name="connsiteX10" fmla="*/ 1202787 w 3587261"/>
                <a:gd name="connsiteY10" fmla="*/ 1434905 h 2166424"/>
                <a:gd name="connsiteX11" fmla="*/ 815926 w 3587261"/>
                <a:gd name="connsiteY11" fmla="*/ 1821766 h 2166424"/>
                <a:gd name="connsiteX12" fmla="*/ 986490 w 3587261"/>
                <a:gd name="connsiteY12" fmla="*/ 2142557 h 2166424"/>
                <a:gd name="connsiteX13" fmla="*/ 1030461 w 3587261"/>
                <a:gd name="connsiteY13" fmla="*/ 2166424 h 2166424"/>
                <a:gd name="connsiteX14" fmla="*/ 361078 w 3587261"/>
                <a:gd name="connsiteY14" fmla="*/ 2166424 h 2166424"/>
                <a:gd name="connsiteX15" fmla="*/ 0 w 3587261"/>
                <a:gd name="connsiteY15" fmla="*/ 1805346 h 2166424"/>
                <a:gd name="connsiteX16" fmla="*/ 0 w 3587261"/>
                <a:gd name="connsiteY16" fmla="*/ 361078 h 2166424"/>
                <a:gd name="connsiteX17" fmla="*/ 361078 w 3587261"/>
                <a:gd name="connsiteY17" fmla="*/ 0 h 21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87261" h="2166424">
                  <a:moveTo>
                    <a:pt x="361078" y="0"/>
                  </a:moveTo>
                  <a:lnTo>
                    <a:pt x="2846356" y="0"/>
                  </a:lnTo>
                  <a:lnTo>
                    <a:pt x="2846366" y="1"/>
                  </a:lnTo>
                  <a:lnTo>
                    <a:pt x="3290683" y="1"/>
                  </a:lnTo>
                  <a:cubicBezTo>
                    <a:pt x="3454479" y="1"/>
                    <a:pt x="3587261" y="132783"/>
                    <a:pt x="3587261" y="296579"/>
                  </a:cubicBezTo>
                  <a:lnTo>
                    <a:pt x="3587261" y="1145363"/>
                  </a:lnTo>
                  <a:cubicBezTo>
                    <a:pt x="3587261" y="1309159"/>
                    <a:pt x="3454479" y="1441941"/>
                    <a:pt x="3290683" y="1441941"/>
                  </a:cubicBezTo>
                  <a:lnTo>
                    <a:pt x="1464196" y="1441941"/>
                  </a:lnTo>
                  <a:cubicBezTo>
                    <a:pt x="1443722" y="1441941"/>
                    <a:pt x="1423732" y="1439866"/>
                    <a:pt x="1404425" y="1435916"/>
                  </a:cubicBezTo>
                  <a:lnTo>
                    <a:pt x="1401170" y="1434905"/>
                  </a:lnTo>
                  <a:lnTo>
                    <a:pt x="1202787" y="1434905"/>
                  </a:lnTo>
                  <a:cubicBezTo>
                    <a:pt x="989130" y="1434905"/>
                    <a:pt x="815926" y="1608109"/>
                    <a:pt x="815926" y="1821766"/>
                  </a:cubicBezTo>
                  <a:cubicBezTo>
                    <a:pt x="815926" y="1955302"/>
                    <a:pt x="883584" y="2073035"/>
                    <a:pt x="986490" y="2142557"/>
                  </a:cubicBezTo>
                  <a:lnTo>
                    <a:pt x="1030461" y="2166424"/>
                  </a:lnTo>
                  <a:lnTo>
                    <a:pt x="361078" y="2166424"/>
                  </a:lnTo>
                  <a:cubicBezTo>
                    <a:pt x="161660" y="2166424"/>
                    <a:pt x="0" y="2004764"/>
                    <a:pt x="0" y="1805346"/>
                  </a:cubicBezTo>
                  <a:lnTo>
                    <a:pt x="0" y="361078"/>
                  </a:lnTo>
                  <a:cubicBezTo>
                    <a:pt x="0" y="161660"/>
                    <a:pt x="161660" y="0"/>
                    <a:pt x="361078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4A48528-7734-4CF1-A9F5-B7BA09209B74}"/>
                </a:ext>
              </a:extLst>
            </p:cNvPr>
            <p:cNvSpPr txBox="1"/>
            <p:nvPr/>
          </p:nvSpPr>
          <p:spPr>
            <a:xfrm>
              <a:off x="2814637" y="3256591"/>
              <a:ext cx="6688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011042-AEAB-4618-972D-2DAEC88A1DEA}"/>
                </a:ext>
              </a:extLst>
            </p:cNvPr>
            <p:cNvSpPr txBox="1"/>
            <p:nvPr/>
          </p:nvSpPr>
          <p:spPr>
            <a:xfrm>
              <a:off x="3215725" y="3358846"/>
              <a:ext cx="15872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26DB9E-3C8A-4767-82D0-FB81A3A4FC08}"/>
                </a:ext>
              </a:extLst>
            </p:cNvPr>
            <p:cNvSpPr txBox="1"/>
            <p:nvPr/>
          </p:nvSpPr>
          <p:spPr>
            <a:xfrm>
              <a:off x="2767940" y="3666042"/>
              <a:ext cx="2035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المصباح الكهربائي</a:t>
              </a:r>
              <a:endParaRPr lang="en-US" sz="2400" b="1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B20C1BE-485D-49E0-B186-224F90B01BBE}"/>
              </a:ext>
            </a:extLst>
          </p:cNvPr>
          <p:cNvGrpSpPr/>
          <p:nvPr/>
        </p:nvGrpSpPr>
        <p:grpSpPr>
          <a:xfrm>
            <a:off x="5162843" y="2560321"/>
            <a:ext cx="2790269" cy="4297680"/>
            <a:chOff x="5162843" y="2560321"/>
            <a:chExt cx="2790269" cy="4297680"/>
          </a:xfrm>
        </p:grpSpPr>
        <p:sp>
          <p:nvSpPr>
            <p:cNvPr id="7" name="Rectangle: Top Corners Rounded 6">
              <a:extLst>
                <a:ext uri="{FF2B5EF4-FFF2-40B4-BE49-F238E27FC236}">
                  <a16:creationId xmlns:a16="http://schemas.microsoft.com/office/drawing/2014/main" id="{9A032334-2C10-4EAE-BD7C-30691D3FB900}"/>
                </a:ext>
              </a:extLst>
            </p:cNvPr>
            <p:cNvSpPr/>
            <p:nvPr/>
          </p:nvSpPr>
          <p:spPr>
            <a:xfrm>
              <a:off x="5162843" y="2560321"/>
              <a:ext cx="2154847" cy="4297680"/>
            </a:xfrm>
            <a:custGeom>
              <a:avLst/>
              <a:gdLst>
                <a:gd name="connsiteX0" fmla="*/ 264947 w 1589650"/>
                <a:gd name="connsiteY0" fmla="*/ 0 h 4058529"/>
                <a:gd name="connsiteX1" fmla="*/ 1324703 w 1589650"/>
                <a:gd name="connsiteY1" fmla="*/ 0 h 4058529"/>
                <a:gd name="connsiteX2" fmla="*/ 1589650 w 1589650"/>
                <a:gd name="connsiteY2" fmla="*/ 264947 h 4058529"/>
                <a:gd name="connsiteX3" fmla="*/ 1589650 w 1589650"/>
                <a:gd name="connsiteY3" fmla="*/ 4058529 h 4058529"/>
                <a:gd name="connsiteX4" fmla="*/ 1589650 w 1589650"/>
                <a:gd name="connsiteY4" fmla="*/ 4058529 h 4058529"/>
                <a:gd name="connsiteX5" fmla="*/ 0 w 1589650"/>
                <a:gd name="connsiteY5" fmla="*/ 4058529 h 4058529"/>
                <a:gd name="connsiteX6" fmla="*/ 0 w 1589650"/>
                <a:gd name="connsiteY6" fmla="*/ 4058529 h 4058529"/>
                <a:gd name="connsiteX7" fmla="*/ 0 w 1589650"/>
                <a:gd name="connsiteY7" fmla="*/ 264947 h 4058529"/>
                <a:gd name="connsiteX8" fmla="*/ 264947 w 1589650"/>
                <a:gd name="connsiteY8" fmla="*/ 0 h 4058529"/>
                <a:gd name="connsiteX0" fmla="*/ 381211 w 1705914"/>
                <a:gd name="connsiteY0" fmla="*/ 0 h 4058529"/>
                <a:gd name="connsiteX1" fmla="*/ 1440967 w 1705914"/>
                <a:gd name="connsiteY1" fmla="*/ 0 h 4058529"/>
                <a:gd name="connsiteX2" fmla="*/ 1705914 w 1705914"/>
                <a:gd name="connsiteY2" fmla="*/ 264947 h 4058529"/>
                <a:gd name="connsiteX3" fmla="*/ 1705914 w 1705914"/>
                <a:gd name="connsiteY3" fmla="*/ 4058529 h 4058529"/>
                <a:gd name="connsiteX4" fmla="*/ 1705914 w 1705914"/>
                <a:gd name="connsiteY4" fmla="*/ 4058529 h 4058529"/>
                <a:gd name="connsiteX5" fmla="*/ 116264 w 1705914"/>
                <a:gd name="connsiteY5" fmla="*/ 4058529 h 4058529"/>
                <a:gd name="connsiteX6" fmla="*/ 0 w 1705914"/>
                <a:gd name="connsiteY6" fmla="*/ 4058529 h 4058529"/>
                <a:gd name="connsiteX7" fmla="*/ 116264 w 1705914"/>
                <a:gd name="connsiteY7" fmla="*/ 264947 h 4058529"/>
                <a:gd name="connsiteX8" fmla="*/ 381211 w 1705914"/>
                <a:gd name="connsiteY8" fmla="*/ 0 h 4058529"/>
                <a:gd name="connsiteX0" fmla="*/ 462910 w 1787613"/>
                <a:gd name="connsiteY0" fmla="*/ 0 h 4058529"/>
                <a:gd name="connsiteX1" fmla="*/ 1522666 w 1787613"/>
                <a:gd name="connsiteY1" fmla="*/ 0 h 4058529"/>
                <a:gd name="connsiteX2" fmla="*/ 1787613 w 1787613"/>
                <a:gd name="connsiteY2" fmla="*/ 264947 h 4058529"/>
                <a:gd name="connsiteX3" fmla="*/ 1787613 w 1787613"/>
                <a:gd name="connsiteY3" fmla="*/ 4058529 h 4058529"/>
                <a:gd name="connsiteX4" fmla="*/ 1787613 w 1787613"/>
                <a:gd name="connsiteY4" fmla="*/ 4058529 h 4058529"/>
                <a:gd name="connsiteX5" fmla="*/ 197963 w 1787613"/>
                <a:gd name="connsiteY5" fmla="*/ 4058529 h 4058529"/>
                <a:gd name="connsiteX6" fmla="*/ 0 w 1787613"/>
                <a:gd name="connsiteY6" fmla="*/ 4058529 h 4058529"/>
                <a:gd name="connsiteX7" fmla="*/ 197963 w 1787613"/>
                <a:gd name="connsiteY7" fmla="*/ 264947 h 4058529"/>
                <a:gd name="connsiteX8" fmla="*/ 462910 w 1787613"/>
                <a:gd name="connsiteY8" fmla="*/ 0 h 4058529"/>
                <a:gd name="connsiteX0" fmla="*/ 462910 w 1919588"/>
                <a:gd name="connsiteY0" fmla="*/ 0 h 4058529"/>
                <a:gd name="connsiteX1" fmla="*/ 1522666 w 1919588"/>
                <a:gd name="connsiteY1" fmla="*/ 0 h 4058529"/>
                <a:gd name="connsiteX2" fmla="*/ 1787613 w 1919588"/>
                <a:gd name="connsiteY2" fmla="*/ 264947 h 4058529"/>
                <a:gd name="connsiteX3" fmla="*/ 1787613 w 1919588"/>
                <a:gd name="connsiteY3" fmla="*/ 4058529 h 4058529"/>
                <a:gd name="connsiteX4" fmla="*/ 1919588 w 1919588"/>
                <a:gd name="connsiteY4" fmla="*/ 4055387 h 4058529"/>
                <a:gd name="connsiteX5" fmla="*/ 197963 w 1919588"/>
                <a:gd name="connsiteY5" fmla="*/ 4058529 h 4058529"/>
                <a:gd name="connsiteX6" fmla="*/ 0 w 1919588"/>
                <a:gd name="connsiteY6" fmla="*/ 4058529 h 4058529"/>
                <a:gd name="connsiteX7" fmla="*/ 197963 w 1919588"/>
                <a:gd name="connsiteY7" fmla="*/ 264947 h 4058529"/>
                <a:gd name="connsiteX8" fmla="*/ 462910 w 1919588"/>
                <a:gd name="connsiteY8" fmla="*/ 0 h 4058529"/>
                <a:gd name="connsiteX0" fmla="*/ 462910 w 1787613"/>
                <a:gd name="connsiteY0" fmla="*/ 0 h 4058529"/>
                <a:gd name="connsiteX1" fmla="*/ 1522666 w 1787613"/>
                <a:gd name="connsiteY1" fmla="*/ 0 h 4058529"/>
                <a:gd name="connsiteX2" fmla="*/ 1787613 w 1787613"/>
                <a:gd name="connsiteY2" fmla="*/ 264947 h 4058529"/>
                <a:gd name="connsiteX3" fmla="*/ 1787613 w 1787613"/>
                <a:gd name="connsiteY3" fmla="*/ 4058529 h 4058529"/>
                <a:gd name="connsiteX4" fmla="*/ 197963 w 1787613"/>
                <a:gd name="connsiteY4" fmla="*/ 4058529 h 4058529"/>
                <a:gd name="connsiteX5" fmla="*/ 0 w 1787613"/>
                <a:gd name="connsiteY5" fmla="*/ 4058529 h 4058529"/>
                <a:gd name="connsiteX6" fmla="*/ 197963 w 1787613"/>
                <a:gd name="connsiteY6" fmla="*/ 264947 h 4058529"/>
                <a:gd name="connsiteX7" fmla="*/ 462910 w 1787613"/>
                <a:gd name="connsiteY7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197963 w 1951011"/>
                <a:gd name="connsiteY4" fmla="*/ 4058529 h 4058529"/>
                <a:gd name="connsiteX5" fmla="*/ 0 w 1951011"/>
                <a:gd name="connsiteY5" fmla="*/ 4058529 h 4058529"/>
                <a:gd name="connsiteX6" fmla="*/ 197963 w 1951011"/>
                <a:gd name="connsiteY6" fmla="*/ 264947 h 4058529"/>
                <a:gd name="connsiteX7" fmla="*/ 462910 w 1951011"/>
                <a:gd name="connsiteY7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702061 w 2190162"/>
                <a:gd name="connsiteY0" fmla="*/ 0 h 4058529"/>
                <a:gd name="connsiteX1" fmla="*/ 1761817 w 2190162"/>
                <a:gd name="connsiteY1" fmla="*/ 0 h 4058529"/>
                <a:gd name="connsiteX2" fmla="*/ 2026764 w 2190162"/>
                <a:gd name="connsiteY2" fmla="*/ 264947 h 4058529"/>
                <a:gd name="connsiteX3" fmla="*/ 2190162 w 2190162"/>
                <a:gd name="connsiteY3" fmla="*/ 4058529 h 4058529"/>
                <a:gd name="connsiteX4" fmla="*/ 0 w 2190162"/>
                <a:gd name="connsiteY4" fmla="*/ 4030394 h 4058529"/>
                <a:gd name="connsiteX5" fmla="*/ 437114 w 2190162"/>
                <a:gd name="connsiteY5" fmla="*/ 264947 h 4058529"/>
                <a:gd name="connsiteX6" fmla="*/ 702061 w 2190162"/>
                <a:gd name="connsiteY6" fmla="*/ 0 h 4058529"/>
                <a:gd name="connsiteX0" fmla="*/ 702061 w 2190162"/>
                <a:gd name="connsiteY0" fmla="*/ 0 h 4058529"/>
                <a:gd name="connsiteX1" fmla="*/ 1761817 w 2190162"/>
                <a:gd name="connsiteY1" fmla="*/ 0 h 4058529"/>
                <a:gd name="connsiteX2" fmla="*/ 2026764 w 2190162"/>
                <a:gd name="connsiteY2" fmla="*/ 264947 h 4058529"/>
                <a:gd name="connsiteX3" fmla="*/ 2190162 w 2190162"/>
                <a:gd name="connsiteY3" fmla="*/ 4058529 h 4058529"/>
                <a:gd name="connsiteX4" fmla="*/ 0 w 2190162"/>
                <a:gd name="connsiteY4" fmla="*/ 4030394 h 4058529"/>
                <a:gd name="connsiteX5" fmla="*/ 437114 w 2190162"/>
                <a:gd name="connsiteY5" fmla="*/ 264947 h 4058529"/>
                <a:gd name="connsiteX6" fmla="*/ 702061 w 2190162"/>
                <a:gd name="connsiteY6" fmla="*/ 0 h 4058529"/>
                <a:gd name="connsiteX0" fmla="*/ 702061 w 2443381"/>
                <a:gd name="connsiteY0" fmla="*/ 0 h 4072597"/>
                <a:gd name="connsiteX1" fmla="*/ 1761817 w 2443381"/>
                <a:gd name="connsiteY1" fmla="*/ 0 h 4072597"/>
                <a:gd name="connsiteX2" fmla="*/ 2026764 w 2443381"/>
                <a:gd name="connsiteY2" fmla="*/ 264947 h 4072597"/>
                <a:gd name="connsiteX3" fmla="*/ 2443381 w 2443381"/>
                <a:gd name="connsiteY3" fmla="*/ 4072597 h 4072597"/>
                <a:gd name="connsiteX4" fmla="*/ 0 w 2443381"/>
                <a:gd name="connsiteY4" fmla="*/ 4030394 h 4072597"/>
                <a:gd name="connsiteX5" fmla="*/ 437114 w 2443381"/>
                <a:gd name="connsiteY5" fmla="*/ 264947 h 4072597"/>
                <a:gd name="connsiteX6" fmla="*/ 702061 w 2443381"/>
                <a:gd name="connsiteY6" fmla="*/ 0 h 4072597"/>
                <a:gd name="connsiteX0" fmla="*/ 702061 w 2443381"/>
                <a:gd name="connsiteY0" fmla="*/ 0 h 4072597"/>
                <a:gd name="connsiteX1" fmla="*/ 1761817 w 2443381"/>
                <a:gd name="connsiteY1" fmla="*/ 0 h 4072597"/>
                <a:gd name="connsiteX2" fmla="*/ 2026764 w 2443381"/>
                <a:gd name="connsiteY2" fmla="*/ 264947 h 4072597"/>
                <a:gd name="connsiteX3" fmla="*/ 2443381 w 2443381"/>
                <a:gd name="connsiteY3" fmla="*/ 4072597 h 4072597"/>
                <a:gd name="connsiteX4" fmla="*/ 0 w 2443381"/>
                <a:gd name="connsiteY4" fmla="*/ 4030394 h 4072597"/>
                <a:gd name="connsiteX5" fmla="*/ 437114 w 2443381"/>
                <a:gd name="connsiteY5" fmla="*/ 264947 h 4072597"/>
                <a:gd name="connsiteX6" fmla="*/ 702061 w 2443381"/>
                <a:gd name="connsiteY6" fmla="*/ 0 h 4072597"/>
                <a:gd name="connsiteX0" fmla="*/ 702061 w 2443381"/>
                <a:gd name="connsiteY0" fmla="*/ 0 h 4072597"/>
                <a:gd name="connsiteX1" fmla="*/ 1761817 w 2443381"/>
                <a:gd name="connsiteY1" fmla="*/ 0 h 4072597"/>
                <a:gd name="connsiteX2" fmla="*/ 2026764 w 2443381"/>
                <a:gd name="connsiteY2" fmla="*/ 264947 h 4072597"/>
                <a:gd name="connsiteX3" fmla="*/ 2443381 w 2443381"/>
                <a:gd name="connsiteY3" fmla="*/ 4072597 h 4072597"/>
                <a:gd name="connsiteX4" fmla="*/ 0 w 2443381"/>
                <a:gd name="connsiteY4" fmla="*/ 4030394 h 4072597"/>
                <a:gd name="connsiteX5" fmla="*/ 437114 w 2443381"/>
                <a:gd name="connsiteY5" fmla="*/ 264947 h 4072597"/>
                <a:gd name="connsiteX6" fmla="*/ 702061 w 2443381"/>
                <a:gd name="connsiteY6" fmla="*/ 0 h 4072597"/>
                <a:gd name="connsiteX0" fmla="*/ 702061 w 2443381"/>
                <a:gd name="connsiteY0" fmla="*/ 0 h 4072597"/>
                <a:gd name="connsiteX1" fmla="*/ 1761817 w 2443381"/>
                <a:gd name="connsiteY1" fmla="*/ 0 h 4072597"/>
                <a:gd name="connsiteX2" fmla="*/ 2026764 w 2443381"/>
                <a:gd name="connsiteY2" fmla="*/ 264947 h 4072597"/>
                <a:gd name="connsiteX3" fmla="*/ 2443381 w 2443381"/>
                <a:gd name="connsiteY3" fmla="*/ 4072597 h 4072597"/>
                <a:gd name="connsiteX4" fmla="*/ 0 w 2443381"/>
                <a:gd name="connsiteY4" fmla="*/ 4070387 h 4072597"/>
                <a:gd name="connsiteX5" fmla="*/ 437114 w 2443381"/>
                <a:gd name="connsiteY5" fmla="*/ 264947 h 4072597"/>
                <a:gd name="connsiteX6" fmla="*/ 702061 w 2443381"/>
                <a:gd name="connsiteY6" fmla="*/ 0 h 4072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3381" h="4072597">
                  <a:moveTo>
                    <a:pt x="702061" y="0"/>
                  </a:moveTo>
                  <a:lnTo>
                    <a:pt x="1761817" y="0"/>
                  </a:lnTo>
                  <a:cubicBezTo>
                    <a:pt x="1908143" y="0"/>
                    <a:pt x="2026764" y="118621"/>
                    <a:pt x="2026764" y="264947"/>
                  </a:cubicBezTo>
                  <a:cubicBezTo>
                    <a:pt x="2081230" y="1529474"/>
                    <a:pt x="1826209" y="3933486"/>
                    <a:pt x="2443381" y="4072597"/>
                  </a:cubicBezTo>
                  <a:lnTo>
                    <a:pt x="0" y="4070387"/>
                  </a:lnTo>
                  <a:cubicBezTo>
                    <a:pt x="647113" y="3903140"/>
                    <a:pt x="437114" y="1529474"/>
                    <a:pt x="437114" y="264947"/>
                  </a:cubicBezTo>
                  <a:cubicBezTo>
                    <a:pt x="437114" y="118621"/>
                    <a:pt x="555735" y="0"/>
                    <a:pt x="702061" y="0"/>
                  </a:cubicBezTo>
                  <a:close/>
                </a:path>
              </a:pathLst>
            </a:custGeom>
            <a:solidFill>
              <a:srgbClr val="8548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2FF0C424-E8BF-4930-BF3A-E1CE5A600038}"/>
                </a:ext>
              </a:extLst>
            </p:cNvPr>
            <p:cNvSpPr/>
            <p:nvPr/>
          </p:nvSpPr>
          <p:spPr>
            <a:xfrm rot="2898612">
              <a:off x="7055062" y="4099425"/>
              <a:ext cx="304800" cy="1491301"/>
            </a:xfrm>
            <a:prstGeom prst="triangle">
              <a:avLst/>
            </a:prstGeom>
            <a:solidFill>
              <a:srgbClr val="8548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F35217D-948D-4494-BE02-B92BC559DDD5}"/>
                </a:ext>
              </a:extLst>
            </p:cNvPr>
            <p:cNvSpPr/>
            <p:nvPr/>
          </p:nvSpPr>
          <p:spPr>
            <a:xfrm rot="19589931">
              <a:off x="5406668" y="3544965"/>
              <a:ext cx="247783" cy="813347"/>
            </a:xfrm>
            <a:prstGeom prst="triangle">
              <a:avLst/>
            </a:prstGeom>
            <a:solidFill>
              <a:srgbClr val="8548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154FD23-9E70-464F-9F45-E9EE4E79E67D}"/>
                </a:ext>
              </a:extLst>
            </p:cNvPr>
            <p:cNvSpPr txBox="1"/>
            <p:nvPr/>
          </p:nvSpPr>
          <p:spPr>
            <a:xfrm>
              <a:off x="5885550" y="3777177"/>
              <a:ext cx="800219" cy="286061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endParaRPr lang="en-US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1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9559396" y="4453244"/>
            <a:ext cx="1599331" cy="3563327"/>
            <a:chOff x="7919946" y="-1165699"/>
            <a:chExt cx="4442325" cy="5906180"/>
          </a:xfrm>
        </p:grpSpPr>
        <p:grpSp>
          <p:nvGrpSpPr>
            <p:cNvPr id="5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55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6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58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57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49020" y="1960644"/>
              <a:ext cx="3391184" cy="1912605"/>
            </a:xfrm>
            <a:prstGeom prst="rect">
              <a:avLst/>
            </a:prstGeom>
          </p:spPr>
        </p:pic>
        <p:sp>
          <p:nvSpPr>
            <p:cNvPr id="54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2" y="3873249"/>
              <a:ext cx="4203331" cy="867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النار</a:t>
              </a:r>
            </a:p>
          </p:txBody>
        </p:sp>
      </p:grpSp>
      <p:grpSp>
        <p:nvGrpSpPr>
          <p:cNvPr id="61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39572" y="-152445"/>
            <a:ext cx="1591967" cy="3109699"/>
            <a:chOff x="7919944" y="-1165699"/>
            <a:chExt cx="4442327" cy="5627751"/>
          </a:xfrm>
        </p:grpSpPr>
        <p:grpSp>
          <p:nvGrpSpPr>
            <p:cNvPr id="6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65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6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68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67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9432" y="1920212"/>
              <a:ext cx="3333469" cy="2189188"/>
            </a:xfrm>
            <a:prstGeom prst="rect">
              <a:avLst/>
            </a:prstGeom>
          </p:spPr>
        </p:pic>
        <p:sp>
          <p:nvSpPr>
            <p:cNvPr id="64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7919944" y="1169488"/>
              <a:ext cx="4283756" cy="835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شموع</a:t>
              </a:r>
            </a:p>
          </p:txBody>
        </p:sp>
      </p:grpSp>
      <p:grpSp>
        <p:nvGrpSpPr>
          <p:cNvPr id="71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239572" y="4359136"/>
            <a:ext cx="1790378" cy="3804228"/>
            <a:chOff x="7919946" y="-1165699"/>
            <a:chExt cx="4442325" cy="6145401"/>
          </a:xfrm>
        </p:grpSpPr>
        <p:grpSp>
          <p:nvGrpSpPr>
            <p:cNvPr id="7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75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6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78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77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553246" y="1766428"/>
              <a:ext cx="3158903" cy="2428280"/>
            </a:xfrm>
            <a:prstGeom prst="rect">
              <a:avLst/>
            </a:prstGeom>
          </p:spPr>
        </p:pic>
        <p:sp>
          <p:nvSpPr>
            <p:cNvPr id="74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7977729" y="4233922"/>
              <a:ext cx="4203331" cy="745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الفانوس</a:t>
              </a:r>
            </a:p>
          </p:txBody>
        </p:sp>
      </p:grpSp>
      <p:grpSp>
        <p:nvGrpSpPr>
          <p:cNvPr id="101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9415918" y="-99164"/>
            <a:ext cx="2045282" cy="3109699"/>
            <a:chOff x="7340449" y="-1165699"/>
            <a:chExt cx="5707286" cy="5627751"/>
          </a:xfrm>
        </p:grpSpPr>
        <p:grpSp>
          <p:nvGrpSpPr>
            <p:cNvPr id="10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105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6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08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0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107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265297" y="1823789"/>
              <a:ext cx="3857596" cy="2218066"/>
            </a:xfrm>
            <a:prstGeom prst="rect">
              <a:avLst/>
            </a:prstGeom>
          </p:spPr>
        </p:pic>
        <p:sp>
          <p:nvSpPr>
            <p:cNvPr id="104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7340449" y="1407551"/>
              <a:ext cx="5707286" cy="724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المصباح الكهربائي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685" y="2738811"/>
            <a:ext cx="1134847" cy="180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88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17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17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6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64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69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15" grpId="0" animBg="1"/>
          <p:bldP spid="16" grpId="0" animBg="1"/>
          <p:bldP spid="1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17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17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15" grpId="0" animBg="1"/>
          <p:bldP spid="16" grpId="0" animBg="1"/>
          <p:bldP spid="18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145342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457198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7" y="1266359"/>
              <a:ext cx="3750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</a:rPr>
                <a:t>أهمية </a:t>
              </a:r>
              <a:r>
                <a:rPr lang="ar-SA" sz="3200" b="1" dirty="0">
                  <a:solidFill>
                    <a:schemeClr val="bg1"/>
                  </a:solidFill>
                </a:rPr>
                <a:t>الكهرباء</a:t>
              </a:r>
              <a:endPara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202189" y="2303379"/>
            <a:ext cx="6766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b="1" dirty="0"/>
              <a:t>ما أهمية الكهرباء في حياتنا؟ وضحي ذلك ؟</a:t>
            </a:r>
            <a:br>
              <a:rPr lang="en-US" sz="2800" b="1" dirty="0"/>
            </a:b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4958" y="3427196"/>
            <a:ext cx="1887979" cy="2636142"/>
            <a:chOff x="10084685" y="2778702"/>
            <a:chExt cx="1887979" cy="263614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4685" y="2778702"/>
              <a:ext cx="1887979" cy="2636142"/>
              <a:chOff x="391983" y="4262071"/>
              <a:chExt cx="1887979" cy="263614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1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91983" y="4651444"/>
                <a:ext cx="1871561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ترشيد استخدام الكهرباء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31602" y="3782778"/>
              <a:ext cx="1191766" cy="159420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6" y="3139830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04707" y="3128574"/>
            <a:ext cx="7864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/>
              <a:t>ا</a:t>
            </a:r>
            <a:r>
              <a:rPr lang="ar-SA" sz="2800" dirty="0"/>
              <a:t>لكهرباء مهمة جداً في حياتنا نستخدمها في :</a:t>
            </a:r>
            <a:br>
              <a:rPr lang="ar-SA" sz="2800" dirty="0"/>
            </a:br>
            <a:r>
              <a:rPr lang="ar-SA" sz="2800" dirty="0"/>
              <a:t>الإضاءة  </a:t>
            </a:r>
            <a:r>
              <a:rPr lang="ar-SY" sz="2800" dirty="0"/>
              <a:t>,</a:t>
            </a:r>
            <a:r>
              <a:rPr lang="ar-SA" sz="2800" dirty="0"/>
              <a:t>التبريد </a:t>
            </a:r>
            <a:r>
              <a:rPr lang="ar-SY" sz="2800" dirty="0"/>
              <a:t>,</a:t>
            </a:r>
            <a:r>
              <a:rPr lang="ar-SA" sz="2800" dirty="0"/>
              <a:t>  التدفئة </a:t>
            </a:r>
            <a:r>
              <a:rPr lang="ar-SY" sz="2800" dirty="0"/>
              <a:t>,</a:t>
            </a:r>
            <a:r>
              <a:rPr lang="ar-SA" sz="2800" dirty="0"/>
              <a:t> تشغيل الأجهزة</a:t>
            </a:r>
          </a:p>
        </p:txBody>
      </p:sp>
    </p:spTree>
    <p:extLst>
      <p:ext uri="{BB962C8B-B14F-4D97-AF65-F5344CB8AC3E}">
        <p14:creationId xmlns:p14="http://schemas.microsoft.com/office/powerpoint/2010/main" val="35782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0A69CA6-0AE7-456D-A77C-CF07985CFE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537BE35B-DCBD-4A3C-9F0C-E9F756843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000B127F-4264-4A60-B63B-31FF2DCE9554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07D8BA1D-A6DB-449B-9FD3-73BDC313F2F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E826C6C-1009-4EB8-8424-0CEA89D7B2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145342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585644" y="457197"/>
            <a:ext cx="4108860" cy="1222155"/>
            <a:chOff x="1437352" y="652951"/>
            <a:chExt cx="410886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1"/>
              <a:ext cx="29007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8" y="1266359"/>
              <a:ext cx="32015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</a:rPr>
                <a:t>نشاط 1:</a:t>
              </a:r>
              <a:endPara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854849" y="2338421"/>
            <a:ext cx="5132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/>
              <a:t>تخيلي الحياة بلا كهرباء ، صفي ذلك ؟</a:t>
            </a:r>
            <a:r>
              <a:rPr lang="ar-SY" sz="2800" b="1" dirty="0"/>
              <a:t>    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4958" y="3427196"/>
            <a:ext cx="1887979" cy="2636142"/>
            <a:chOff x="10084685" y="2778702"/>
            <a:chExt cx="1887979" cy="263614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4685" y="2778702"/>
              <a:ext cx="1887979" cy="2636142"/>
              <a:chOff x="391983" y="4262071"/>
              <a:chExt cx="1887979" cy="263614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1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91983" y="4651444"/>
                <a:ext cx="1871561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ترشيد استخدام الكهرباء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06151" y="3880749"/>
              <a:ext cx="1050594" cy="140536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6" y="3139830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04707" y="3128574"/>
            <a:ext cx="78643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/>
              <a:t>ستكون صعبة لأننا لن نستطيع الرؤية بسهولة في المساء و الأجهزة لن تعمل  و لن يكون هناك تطور .</a:t>
            </a:r>
          </a:p>
          <a:p>
            <a:pPr algn="r"/>
            <a:r>
              <a:rPr lang="ar-SY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297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145342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073957" y="457196"/>
            <a:ext cx="3620547" cy="1222155"/>
            <a:chOff x="1437352" y="652950"/>
            <a:chExt cx="362054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0"/>
              <a:ext cx="3620547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9" y="1266359"/>
              <a:ext cx="27132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dirty="0">
                  <a:solidFill>
                    <a:schemeClr val="bg1"/>
                  </a:solidFill>
                </a:rPr>
                <a:t>ترشيد الكهرباء</a:t>
              </a:r>
              <a:endPara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7" y="2338421"/>
            <a:ext cx="88287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وقت الذروة </a:t>
            </a:r>
            <a:r>
              <a:rPr lang="ar-SA" sz="2800" dirty="0"/>
              <a:t>: هو الوقت الذي يزداد فيه استعمال الكهرباء و خاصة ما بين الساعة الواحدة ظهراً و الساعة الخامسة مساءً</a:t>
            </a:r>
            <a:r>
              <a:rPr lang="ar-SY" sz="2800" dirty="0"/>
              <a:t>               </a:t>
            </a:r>
            <a:br>
              <a:rPr lang="en-US" sz="2800" dirty="0"/>
            </a:br>
            <a:endParaRPr lang="ar-SY" sz="2800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4958" y="3427196"/>
            <a:ext cx="1887979" cy="2636142"/>
            <a:chOff x="10084685" y="2778702"/>
            <a:chExt cx="1887979" cy="263614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4685" y="2778702"/>
              <a:ext cx="1887979" cy="2636142"/>
              <a:chOff x="391983" y="4262071"/>
              <a:chExt cx="1887979" cy="263614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1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91983" y="4651444"/>
                <a:ext cx="1871561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ترشيد استخدام الكهرباء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62752" y="3877170"/>
              <a:ext cx="1045274" cy="139825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6" y="3139830"/>
            <a:ext cx="1834212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863831" y="3398685"/>
            <a:ext cx="61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/>
              <a:t>استخدام أقل قدر ممكن من الكهرباء عند الحاجة .</a:t>
            </a:r>
          </a:p>
        </p:txBody>
      </p: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4223688"/>
            <a:ext cx="1834212" cy="635091"/>
            <a:chOff x="1431941" y="2643418"/>
            <a:chExt cx="1834212" cy="635091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441731" y="4482543"/>
            <a:ext cx="5558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/>
              <a:t>الكهرباء نعمة كبيرة يجب المحافظة عليها .</a:t>
            </a:r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7" y="5285983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490282" y="5544838"/>
            <a:ext cx="8478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/>
              <a:t>الاقتصاد في استهلاك الكهرباء دليل وعي المواطنين و اهتمامهم</a:t>
            </a:r>
          </a:p>
        </p:txBody>
      </p:sp>
    </p:spTree>
    <p:extLst>
      <p:ext uri="{BB962C8B-B14F-4D97-AF65-F5344CB8AC3E}">
        <p14:creationId xmlns:p14="http://schemas.microsoft.com/office/powerpoint/2010/main" val="219380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2" grpId="0"/>
      <p:bldP spid="37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84230" y="2145342"/>
            <a:ext cx="1810274" cy="689728"/>
            <a:chOff x="1431941" y="2588781"/>
            <a:chExt cx="1810274" cy="68972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91329" y="2588781"/>
              <a:ext cx="1650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898860" y="457196"/>
            <a:ext cx="3795644" cy="1222155"/>
            <a:chOff x="1437352" y="652950"/>
            <a:chExt cx="3795644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0"/>
              <a:ext cx="3620547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95201"/>
              <a:ext cx="3213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</a:rPr>
                <a:t>الهدف من الترشيد :</a:t>
              </a:r>
              <a:endPara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695323" y="2342628"/>
            <a:ext cx="7386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/>
              <a:t>تخفيف الأحمال الزائدة على محطات الكهرباء وهذا يؤدي إلى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4958" y="3427196"/>
            <a:ext cx="1887979" cy="2636142"/>
            <a:chOff x="10084685" y="2778702"/>
            <a:chExt cx="1887979" cy="263614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4685" y="2778702"/>
              <a:ext cx="1887979" cy="2636142"/>
              <a:chOff x="391983" y="4262071"/>
              <a:chExt cx="1887979" cy="263614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1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91983" y="4651444"/>
                <a:ext cx="1871561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ترشيد استخدام الكهرباء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30885" y="3873454"/>
              <a:ext cx="1222940" cy="14463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795228" y="3005139"/>
            <a:ext cx="868350" cy="635091"/>
            <a:chOff x="1431941" y="2643418"/>
            <a:chExt cx="868350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56580" y="2671223"/>
              <a:ext cx="843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164625" y="3030690"/>
            <a:ext cx="6766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dirty="0"/>
              <a:t>عدم انقطاع التيار الكهربائي                                  </a:t>
            </a:r>
          </a:p>
          <a:p>
            <a:pPr algn="ctr"/>
            <a:r>
              <a:rPr lang="ar-SY" sz="2800" dirty="0"/>
              <a:t>وصول التيار الكهربائي إلى مشتركين جدد                 </a:t>
            </a:r>
          </a:p>
        </p:txBody>
      </p: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969785" y="4213384"/>
            <a:ext cx="1724719" cy="699620"/>
            <a:chOff x="1431941" y="2578889"/>
            <a:chExt cx="1724719" cy="699620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05774" y="2578889"/>
              <a:ext cx="16508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329884" y="4403569"/>
            <a:ext cx="2864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/>
              <a:t>الابتعاد عن الإسراف</a:t>
            </a:r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969785" y="5203552"/>
            <a:ext cx="1675525" cy="668842"/>
            <a:chOff x="1431941" y="2609667"/>
            <a:chExt cx="1675525" cy="668842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56580" y="2609667"/>
              <a:ext cx="1650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53719" y="5407017"/>
            <a:ext cx="4297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/>
              <a:t>التقليل من تكلفة  فاتورة الكهرباء    </a:t>
            </a:r>
            <a:r>
              <a:rPr lang="en-US" sz="2800" b="1" dirty="0"/>
              <a:t>  </a:t>
            </a:r>
            <a:endParaRPr lang="ar-SY" sz="2800" b="1" dirty="0"/>
          </a:p>
        </p:txBody>
      </p:sp>
    </p:spTree>
    <p:extLst>
      <p:ext uri="{BB962C8B-B14F-4D97-AF65-F5344CB8AC3E}">
        <p14:creationId xmlns:p14="http://schemas.microsoft.com/office/powerpoint/2010/main" val="365644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2" grpId="0"/>
      <p:bldP spid="37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369</Words>
  <Application>Microsoft Office PowerPoint</Application>
  <PresentationFormat>شاشة عريضة</PresentationFormat>
  <Paragraphs>118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Economica</vt:lpstr>
      <vt:lpstr>Open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886</cp:revision>
  <dcterms:created xsi:type="dcterms:W3CDTF">2020-10-10T04:32:51Z</dcterms:created>
  <dcterms:modified xsi:type="dcterms:W3CDTF">2021-01-23T20:57:30Z</dcterms:modified>
</cp:coreProperties>
</file>