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6" r:id="rId2"/>
    <p:sldId id="347" r:id="rId3"/>
    <p:sldId id="34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4"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3280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472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609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92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901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0350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3757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575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256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474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17/06/1442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752242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2.emf"/><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pic>
        <p:nvPicPr>
          <p:cNvPr id="17" name="Picture 16"/>
          <p:cNvPicPr>
            <a:picLocks noChangeAspect="1"/>
          </p:cNvPicPr>
          <p:nvPr/>
        </p:nvPicPr>
        <p:blipFill>
          <a:blip r:embed="rId5"/>
          <a:stretch>
            <a:fillRect/>
          </a:stretch>
        </p:blipFill>
        <p:spPr>
          <a:xfrm>
            <a:off x="2952750" y="529212"/>
            <a:ext cx="6191250" cy="5809968"/>
          </a:xfrm>
          <a:prstGeom prst="rect">
            <a:avLst/>
          </a:prstGeom>
        </p:spPr>
      </p:pic>
    </p:spTree>
    <p:custDataLst>
      <p:tags r:id="rId1"/>
    </p:custDataLst>
    <p:extLst>
      <p:ext uri="{BB962C8B-B14F-4D97-AF65-F5344CB8AC3E}">
        <p14:creationId xmlns:p14="http://schemas.microsoft.com/office/powerpoint/2010/main" val="4065578816"/>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heel(1)">
                                      <p:cBhvr>
                                        <p:cTn id="1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57150" y="525481"/>
            <a:ext cx="9144000" cy="5017464"/>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3. أستفيد من المراجع الآتية:</a:t>
            </a:r>
            <a:endParaRPr lang="en-US" sz="14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أشهر المخترعين والاختراعات العظيمة في تاريخ البشرية: عاطف محمد، دار اللطائف القاهرة.</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أشهر المخترعين ومخترعاتهم: فيتشر برات، ترجمة محمد عبد الفتاح، دار المعارف.</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أشهر العباقرة في التاريخ: عاطف عمارة، المركز العربي.</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بوابة إسهامات العلماء المسلمين.</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2000" b="1" dirty="0">
                <a:solidFill>
                  <a:prstClr val="black"/>
                </a:solidFill>
                <a:latin typeface="Cambria" panose="02040503050406030204" pitchFamily="18" charset="0"/>
                <a:ea typeface="Cambria" panose="02040503050406030204" pitchFamily="18" charset="0"/>
              </a:rPr>
              <a:t>(الإنترنت).</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4. أكتب سيرة المخترع أو المكتشف بصورتها الأولية، ثم أكتبها بعد التصحيح والمراجعة بصورتها النهائية وأضمنها ملف تعلمي.</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2000" b="1" dirty="0">
                <a:solidFill>
                  <a:prstClr val="black"/>
                </a:solidFill>
                <a:latin typeface="Cambria" panose="02040503050406030204" pitchFamily="18" charset="0"/>
                <a:ea typeface="Cambria" panose="02040503050406030204" pitchFamily="18" charset="0"/>
              </a:rPr>
              <a:t> </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2000" b="1" dirty="0">
                <a:solidFill>
                  <a:prstClr val="black"/>
                </a:solidFill>
                <a:latin typeface="Cambria" panose="02040503050406030204" pitchFamily="18" charset="0"/>
                <a:ea typeface="Cambria" panose="02040503050406030204" pitchFamily="18" charset="0"/>
              </a:rPr>
              <a:t>أنشئت جائزة خادم الحرمين الشريفين؛ لتكريم المخترعين والموهوبين عام 1431هـ، وتهدف إلى الإسهام في تطوير مجالات العلوم والتقنية في المملكة، وتشجيع المخترعين والموهوبين المتميزين في المجالات العلمية والتقنية والإنتاج الفكري.</a:t>
            </a:r>
            <a:endParaRPr lang="en-US" sz="1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Tree>
    <p:custDataLst>
      <p:tags r:id="rId1"/>
    </p:custDataLst>
    <p:extLst>
      <p:ext uri="{BB962C8B-B14F-4D97-AF65-F5344CB8AC3E}">
        <p14:creationId xmlns:p14="http://schemas.microsoft.com/office/powerpoint/2010/main" val="235567750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707185"/>
            <a:ext cx="9144000" cy="5657574"/>
          </a:xfrm>
          <a:prstGeom prst="rect">
            <a:avLst/>
          </a:prstGeom>
        </p:spPr>
        <p:txBody>
          <a:bodyPr wrap="square">
            <a:spAutoFit/>
          </a:bodyPr>
          <a:lstStyle/>
          <a:p>
            <a:pPr algn="r" rtl="1">
              <a:lnSpc>
                <a:spcPct val="115000"/>
              </a:lnSpc>
            </a:pPr>
            <a:r>
              <a:rPr lang="ar-EG" sz="1600" b="1" dirty="0">
                <a:solidFill>
                  <a:prstClr val="black"/>
                </a:solidFill>
                <a:latin typeface="Arial" panose="020B0604020202020204" pitchFamily="34" charset="0"/>
                <a:ea typeface="Arial" panose="020B0604020202020204" pitchFamily="34" charset="0"/>
              </a:rPr>
              <a:t> أتواصل شفهيا:</a:t>
            </a:r>
            <a:endParaRPr lang="en-US" sz="11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1600" b="1" dirty="0">
                <a:solidFill>
                  <a:prstClr val="black"/>
                </a:solidFill>
                <a:latin typeface="Arial" panose="020B0604020202020204" pitchFamily="34" charset="0"/>
                <a:ea typeface="Arial" panose="020B0604020202020204" pitchFamily="34" charset="0"/>
              </a:rPr>
              <a:t>(تقديم عرض شفهي عن سيرة مخترع/ مكتشف).</a:t>
            </a:r>
            <a:endParaRPr lang="en-US" sz="1100" b="1" dirty="0">
              <a:solidFill>
                <a:prstClr val="black"/>
              </a:solidFill>
              <a:latin typeface="Arial" panose="020B0604020202020204" pitchFamily="34" charset="0"/>
              <a:ea typeface="Arial" panose="020B0604020202020204" pitchFamily="34" charset="0"/>
            </a:endParaRPr>
          </a:p>
          <a:p>
            <a:pPr marL="342900" indent="-342900" algn="r" rtl="1">
              <a:lnSpc>
                <a:spcPct val="115000"/>
              </a:lnSpc>
              <a:buFont typeface="Symbol" panose="05050102010706020507" pitchFamily="18" charset="2"/>
              <a:buChar char=""/>
            </a:pPr>
            <a:r>
              <a:rPr lang="ar-EG" sz="1600" b="1" dirty="0">
                <a:solidFill>
                  <a:prstClr val="black"/>
                </a:solidFill>
                <a:latin typeface="Cambria" panose="02040503050406030204" pitchFamily="18" charset="0"/>
                <a:ea typeface="Cambria" panose="02040503050406030204" pitchFamily="18" charset="0"/>
              </a:rPr>
              <a:t>أقدم عرضا شفهيا عن سيرة المخترع أو المكتشف الذي سبق أن كتبت عنه.</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1600" b="1" dirty="0">
                <a:solidFill>
                  <a:prstClr val="black"/>
                </a:solidFill>
                <a:latin typeface="Cambria" panose="02040503050406030204" pitchFamily="18" charset="0"/>
                <a:ea typeface="Cambria" panose="02040503050406030204" pitchFamily="18" charset="0"/>
              </a:rPr>
              <a:t>أرسم خريطة سيرته، وأستعين بها عند عرضي الشفهي.</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1600" b="1" dirty="0">
                <a:solidFill>
                  <a:prstClr val="black"/>
                </a:solidFill>
                <a:latin typeface="Cambria" panose="02040503050406030204" pitchFamily="18" charset="0"/>
                <a:ea typeface="Cambria" panose="02040503050406030204" pitchFamily="18" charset="0"/>
              </a:rPr>
              <a:t>أدعم عرضي بالصور والرسوم المناسبة.</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342900" indent="-342900" algn="r" rtl="1">
              <a:lnSpc>
                <a:spcPct val="115000"/>
              </a:lnSpc>
              <a:buFont typeface="Symbol" panose="05050102010706020507" pitchFamily="18" charset="2"/>
              <a:buChar char=""/>
            </a:pPr>
            <a:r>
              <a:rPr lang="ar-EG" sz="1600" b="1" dirty="0">
                <a:solidFill>
                  <a:prstClr val="black"/>
                </a:solidFill>
                <a:latin typeface="Cambria" panose="02040503050406030204" pitchFamily="18" charset="0"/>
                <a:ea typeface="Cambria" panose="02040503050406030204" pitchFamily="18" charset="0"/>
              </a:rPr>
              <a:t>أتدرب على العرض في منزلي، وألقيه أمام المرآه، أو أمام أحد أفراد أسرتي.</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1600" b="1" dirty="0">
                <a:solidFill>
                  <a:prstClr val="black"/>
                </a:solidFill>
                <a:latin typeface="Cambria" panose="02040503050406030204" pitchFamily="18" charset="0"/>
                <a:ea typeface="Cambria" panose="02040503050406030204" pitchFamily="18" charset="0"/>
              </a:rPr>
              <a:t> </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ctr" rtl="1">
              <a:lnSpc>
                <a:spcPct val="115000"/>
              </a:lnSpc>
            </a:pPr>
            <a:r>
              <a:rPr lang="ar-EG" sz="1600" b="1" dirty="0">
                <a:solidFill>
                  <a:prstClr val="black"/>
                </a:solidFill>
                <a:latin typeface="Cambria" panose="02040503050406030204" pitchFamily="18" charset="0"/>
                <a:ea typeface="Cambria" panose="02040503050406030204" pitchFamily="18" charset="0"/>
              </a:rPr>
              <a:t>نموذج</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1600" b="1" dirty="0">
                <a:solidFill>
                  <a:prstClr val="black"/>
                </a:solidFill>
                <a:latin typeface="Cambria" panose="02040503050406030204" pitchFamily="18" charset="0"/>
                <a:ea typeface="Cambria" panose="02040503050406030204" pitchFamily="18" charset="0"/>
              </a:rPr>
              <a:t>زملائي الأعزاء</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1600" b="1" dirty="0">
                <a:solidFill>
                  <a:prstClr val="black"/>
                </a:solidFill>
                <a:latin typeface="Cambria" panose="02040503050406030204" pitchFamily="18" charset="0"/>
                <a:ea typeface="Cambria" panose="02040503050406030204" pitchFamily="18" charset="0"/>
              </a:rPr>
              <a:t>سأحدثكم عن طبيب يعد من أعظم أطباء عصره، وأحد مؤسسي علم الكيمياء الحديثة؛ إنه العالم الطبيب أبو بكر محمد ابن زكريا الرازي المولود سنة 250هـ بمدينة الري بإيران حاليا، وهذه رسمة له حصلت عليها من (الإنترنت).</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1600" b="1" dirty="0">
                <a:solidFill>
                  <a:prstClr val="black"/>
                </a:solidFill>
                <a:latin typeface="Cambria" panose="02040503050406030204" pitchFamily="18" charset="0"/>
                <a:ea typeface="Cambria" panose="02040503050406030204" pitchFamily="18" charset="0"/>
              </a:rPr>
              <a:t>عرف الرازي منذ صغره بقوة الذاكرة، فكان يحفظ كل ما يقرؤه أو يسمعه بسرعة.</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1600" b="1" dirty="0">
                <a:solidFill>
                  <a:prstClr val="black"/>
                </a:solidFill>
                <a:latin typeface="Cambria" panose="02040503050406030204" pitchFamily="18" charset="0"/>
                <a:ea typeface="Cambria" panose="02040503050406030204" pitchFamily="18" charset="0"/>
              </a:rPr>
              <a:t>لما بلغ الثلاثين من عمره رحل إلى مدينة بغداد، وهناك درس الطب حتى أتقنه، ثم عاد إلى مدينته وعين رئيسا لمستشفى الري.</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1600" b="1" dirty="0">
                <a:solidFill>
                  <a:prstClr val="black"/>
                </a:solidFill>
                <a:latin typeface="Cambria" panose="02040503050406030204" pitchFamily="18" charset="0"/>
                <a:ea typeface="Cambria" panose="02040503050406030204" pitchFamily="18" charset="0"/>
              </a:rPr>
              <a:t>ومضت السنون وأصبح الرازي شيخا للأطباء في زمانه، وقدم للبشرية خدمات عظيمة، فهو أول من ابتكر خيوط الجراحة، وأول من كان يعمل تجاربه عن الأدوية على الحيوان، وأول من فرق بين الحصبة والجدري وأول من أدخل التركيبات الكيميائية في الأدوية.</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pPr>
            <a:r>
              <a:rPr lang="ar-EG" sz="1600" b="1" dirty="0">
                <a:solidFill>
                  <a:prstClr val="black"/>
                </a:solidFill>
                <a:latin typeface="Cambria" panose="02040503050406030204" pitchFamily="18" charset="0"/>
                <a:ea typeface="Cambria" panose="02040503050406030204" pitchFamily="18" charset="0"/>
              </a:rPr>
              <a:t>ومن أشهر مؤلفاته كتاب (الحاوي) وقد توفي بعد أن جاوز الستين بقليل سنة 313هـ فرحمه الله، وجزاه خيرا على ما قدم من خدمات للبشرية في مجال الطب.</a:t>
            </a:r>
            <a:endParaRPr lang="en-US" sz="11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457200" algn="r" rtl="1">
              <a:lnSpc>
                <a:spcPct val="115000"/>
              </a:lnSpc>
              <a:spcAft>
                <a:spcPts val="1000"/>
              </a:spcAft>
            </a:pPr>
            <a:r>
              <a:rPr lang="ar-EG" sz="1600" b="1" dirty="0">
                <a:solidFill>
                  <a:prstClr val="black"/>
                </a:solidFill>
                <a:latin typeface="Cambria" panose="02040503050406030204" pitchFamily="18" charset="0"/>
                <a:ea typeface="Cambria" panose="02040503050406030204" pitchFamily="18" charset="0"/>
              </a:rPr>
              <a:t> </a:t>
            </a:r>
            <a:endParaRPr lang="ar-EG" sz="1600" b="1" dirty="0">
              <a:solidFill>
                <a:prstClr val="black"/>
              </a:solidFill>
            </a:endParaRPr>
          </a:p>
        </p:txBody>
      </p:sp>
    </p:spTree>
    <p:custDataLst>
      <p:tags r:id="rId1"/>
    </p:custDataLst>
    <p:extLst>
      <p:ext uri="{BB962C8B-B14F-4D97-AF65-F5344CB8AC3E}">
        <p14:creationId xmlns:p14="http://schemas.microsoft.com/office/powerpoint/2010/main" val="147459439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352</Words>
  <Application>Microsoft Office PowerPoint</Application>
  <PresentationFormat>عرض على الشاشة (4:3)</PresentationFormat>
  <Paragraphs>41</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Cambria</vt:lpstr>
      <vt:lpstr>Symbol</vt:lpstr>
      <vt:lpstr>1_نسق Office</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14</cp:revision>
  <dcterms:created xsi:type="dcterms:W3CDTF">2019-12-24T06:38:04Z</dcterms:created>
  <dcterms:modified xsi:type="dcterms:W3CDTF">2021-01-29T23:33:01Z</dcterms:modified>
</cp:coreProperties>
</file>