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66" r:id="rId4"/>
    <p:sldId id="465" r:id="rId5"/>
    <p:sldId id="463" r:id="rId6"/>
    <p:sldId id="438" r:id="rId7"/>
    <p:sldId id="437" r:id="rId8"/>
    <p:sldId id="451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34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1416"/>
      </p:cViewPr>
      <p:guideLst>
        <p:guide orient="horz" pos="2183"/>
        <p:guide pos="3840"/>
        <p:guide orient="horz" pos="1534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89820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2487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رحمة النبي محمد صلى الله عليه و سلم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82180"/>
            <a:chOff x="538318" y="1529365"/>
            <a:chExt cx="2658769" cy="11061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29365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170159" y="1942553"/>
              <a:ext cx="1386020" cy="692930"/>
              <a:chOff x="3681798" y="5400344"/>
              <a:chExt cx="1386020" cy="69293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00344"/>
                <a:ext cx="114785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81798" y="5625296"/>
                <a:ext cx="1386020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رحمة النبي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686629" y="173608"/>
            <a:ext cx="6371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رحمة النبي صلى الله عليه و سلم </a:t>
            </a:r>
          </a:p>
        </p:txBody>
      </p:sp>
      <p:sp>
        <p:nvSpPr>
          <p:cNvPr id="52" name="Rectangle: Top Corners Rounded 5">
            <a:extLst>
              <a:ext uri="{FF2B5EF4-FFF2-40B4-BE49-F238E27FC236}">
                <a16:creationId xmlns:a16="http://schemas.microsoft.com/office/drawing/2014/main" id="{2D8283D6-0FFC-43FA-B5DB-DC395D8FADC5}"/>
              </a:ext>
            </a:extLst>
          </p:cNvPr>
          <p:cNvSpPr/>
          <p:nvPr/>
        </p:nvSpPr>
        <p:spPr>
          <a:xfrm rot="16200000">
            <a:off x="7789891" y="2980445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Top Corners Rounded 11">
            <a:extLst>
              <a:ext uri="{FF2B5EF4-FFF2-40B4-BE49-F238E27FC236}">
                <a16:creationId xmlns:a16="http://schemas.microsoft.com/office/drawing/2014/main" id="{8BA80A45-03F2-47D3-8045-CDD2AB663D5E}"/>
              </a:ext>
            </a:extLst>
          </p:cNvPr>
          <p:cNvSpPr/>
          <p:nvPr/>
        </p:nvSpPr>
        <p:spPr>
          <a:xfrm rot="5400000">
            <a:off x="4908979" y="658355"/>
            <a:ext cx="3723861" cy="6574961"/>
          </a:xfrm>
          <a:prstGeom prst="round2SameRect">
            <a:avLst/>
          </a:prstGeom>
          <a:solidFill>
            <a:srgbClr val="FC7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3">
            <a:extLst>
              <a:ext uri="{FF2B5EF4-FFF2-40B4-BE49-F238E27FC236}">
                <a16:creationId xmlns:a16="http://schemas.microsoft.com/office/drawing/2014/main" id="{BEB9C61B-6E27-4402-80D2-D1B43853B48A}"/>
              </a:ext>
            </a:extLst>
          </p:cNvPr>
          <p:cNvGrpSpPr/>
          <p:nvPr/>
        </p:nvGrpSpPr>
        <p:grpSpPr>
          <a:xfrm>
            <a:off x="3561268" y="2704847"/>
            <a:ext cx="5601177" cy="2132419"/>
            <a:chOff x="3426358" y="2188011"/>
            <a:chExt cx="5601177" cy="2132419"/>
          </a:xfrm>
        </p:grpSpPr>
        <p:sp>
          <p:nvSpPr>
            <p:cNvPr id="55" name="TextBox 22">
              <a:extLst>
                <a:ext uri="{FF2B5EF4-FFF2-40B4-BE49-F238E27FC236}">
                  <a16:creationId xmlns:a16="http://schemas.microsoft.com/office/drawing/2014/main" id="{AFBD125B-DA58-49B2-AD57-71058FC9CD59}"/>
                </a:ext>
              </a:extLst>
            </p:cNvPr>
            <p:cNvSpPr txBox="1"/>
            <p:nvPr/>
          </p:nvSpPr>
          <p:spPr>
            <a:xfrm>
              <a:off x="3438221" y="2935435"/>
              <a:ext cx="558931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ووصفَ رسالتهُ بأنها رحمةٌ لجميعِ الخلقِ :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&lt; </a:t>
              </a:r>
              <a:r>
                <a:rPr lang="ar-SY" sz="2400" b="1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وَ مَا أَرْسَلْنَاكَ إِلَّا رَحْمَةً لِلعَالَمِينَ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&gt;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وشملت رحمتهُ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صلى الله عليه و سلم</a:t>
              </a:r>
              <a:r>
                <a:rPr lang="ar-SY" sz="2000" b="1" dirty="0">
                  <a:solidFill>
                    <a:schemeClr val="bg1"/>
                  </a:solidFill>
                </a:rPr>
                <a:t> المؤمنَ والكافرَ، الرجالَ والنساءَ الكبارَ والصغارَ، الإنسانَ والحيوان</a:t>
              </a:r>
              <a:endParaRPr lang="ar-SY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4" name="TextBox 24">
              <a:extLst>
                <a:ext uri="{FF2B5EF4-FFF2-40B4-BE49-F238E27FC236}">
                  <a16:creationId xmlns:a16="http://schemas.microsoft.com/office/drawing/2014/main" id="{DBFA1A46-0093-403C-924A-CE483F8BA982}"/>
                </a:ext>
              </a:extLst>
            </p:cNvPr>
            <p:cNvSpPr txBox="1"/>
            <p:nvPr/>
          </p:nvSpPr>
          <p:spPr>
            <a:xfrm>
              <a:off x="3426358" y="2188011"/>
              <a:ext cx="558931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وصفَ اللهُ النبيَّ محمدًا بأنهُ رحيمٌ بالمؤمنينَ </a:t>
              </a:r>
              <a:r>
                <a:rPr lang="ar-SY" sz="2000" b="1" dirty="0">
                  <a:solidFill>
                    <a:schemeClr val="bg1"/>
                  </a:solidFill>
                </a:rPr>
                <a:t>بأنهُ رحيمٌ بالمؤمنينَ :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و&lt;َ </a:t>
              </a:r>
              <a:r>
                <a:rPr lang="ar-SY" sz="2400" b="1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بِالمُؤمنيْنَ رَؤُوفٌ رَحِيمٌ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&gt;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5" name="Rectangle: Top Corners Rounded 5">
            <a:extLst>
              <a:ext uri="{FF2B5EF4-FFF2-40B4-BE49-F238E27FC236}">
                <a16:creationId xmlns:a16="http://schemas.microsoft.com/office/drawing/2014/main" id="{81056A79-863E-4043-9E7B-BBD3C5FBFC79}"/>
              </a:ext>
            </a:extLst>
          </p:cNvPr>
          <p:cNvSpPr/>
          <p:nvPr/>
        </p:nvSpPr>
        <p:spPr>
          <a:xfrm rot="16200000">
            <a:off x="7599365" y="3236280"/>
            <a:ext cx="3836589" cy="1419109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Top Corners Rounded 5">
            <a:extLst>
              <a:ext uri="{FF2B5EF4-FFF2-40B4-BE49-F238E27FC236}">
                <a16:creationId xmlns:a16="http://schemas.microsoft.com/office/drawing/2014/main" id="{AE07B253-E77B-4535-9327-87E18CB5FA16}"/>
              </a:ext>
            </a:extLst>
          </p:cNvPr>
          <p:cNvSpPr/>
          <p:nvPr/>
        </p:nvSpPr>
        <p:spPr>
          <a:xfrm rot="16200000">
            <a:off x="7681241" y="2898333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DF6C03"/>
              </a:gs>
              <a:gs pos="30000">
                <a:srgbClr val="FC7F12"/>
              </a:gs>
              <a:gs pos="57000">
                <a:srgbClr val="FEB06A"/>
              </a:gs>
              <a:gs pos="100000">
                <a:srgbClr val="DF6C0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29">
            <a:extLst>
              <a:ext uri="{FF2B5EF4-FFF2-40B4-BE49-F238E27FC236}">
                <a16:creationId xmlns:a16="http://schemas.microsoft.com/office/drawing/2014/main" id="{8781FCBC-9023-40A1-B2A2-7878D5F5FBBE}"/>
              </a:ext>
            </a:extLst>
          </p:cNvPr>
          <p:cNvSpPr/>
          <p:nvPr/>
        </p:nvSpPr>
        <p:spPr>
          <a:xfrm rot="16200000">
            <a:off x="9589511" y="4827878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75" grpId="0" animBg="1"/>
      <p:bldP spid="76" grpId="0" animBg="1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2115365" cy="599528"/>
              <a:chOff x="3344104" y="5466316"/>
              <a:chExt cx="2115365" cy="59952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94909"/>
                <a:ext cx="211536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رحمة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703393" y="533495"/>
            <a:ext cx="462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صورٌ من رحمة النَّبيِّ صلى الله عليه و سلم  </a:t>
            </a:r>
          </a:p>
        </p:txBody>
      </p:sp>
      <p:sp>
        <p:nvSpPr>
          <p:cNvPr id="25" name="Rectangle: Top Corners Rounded 5">
            <a:extLst>
              <a:ext uri="{FF2B5EF4-FFF2-40B4-BE49-F238E27FC236}">
                <a16:creationId xmlns:a16="http://schemas.microsoft.com/office/drawing/2014/main" id="{F33E6C08-280C-4996-8CD3-A9132773F110}"/>
              </a:ext>
            </a:extLst>
          </p:cNvPr>
          <p:cNvSpPr/>
          <p:nvPr/>
        </p:nvSpPr>
        <p:spPr>
          <a:xfrm rot="16200000">
            <a:off x="7186216" y="3488656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Top Corners Rounded 4">
            <a:extLst>
              <a:ext uri="{FF2B5EF4-FFF2-40B4-BE49-F238E27FC236}">
                <a16:creationId xmlns:a16="http://schemas.microsoft.com/office/drawing/2014/main" id="{ED744356-803B-43FB-92B9-24B510678F9F}"/>
              </a:ext>
            </a:extLst>
          </p:cNvPr>
          <p:cNvSpPr/>
          <p:nvPr/>
        </p:nvSpPr>
        <p:spPr>
          <a:xfrm rot="5400000">
            <a:off x="4523824" y="1101986"/>
            <a:ext cx="3723861" cy="5949796"/>
          </a:xfrm>
          <a:prstGeom prst="round2Same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Top Corners Rounded 5">
            <a:extLst>
              <a:ext uri="{FF2B5EF4-FFF2-40B4-BE49-F238E27FC236}">
                <a16:creationId xmlns:a16="http://schemas.microsoft.com/office/drawing/2014/main" id="{12130774-2B13-4381-B8C1-770E41F86FC4}"/>
              </a:ext>
            </a:extLst>
          </p:cNvPr>
          <p:cNvSpPr/>
          <p:nvPr/>
        </p:nvSpPr>
        <p:spPr>
          <a:xfrm rot="16200000">
            <a:off x="6787684" y="3545022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3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BF5A38D7-DF2C-43E1-96A3-11B17E8B8BC7}"/>
              </a:ext>
            </a:extLst>
          </p:cNvPr>
          <p:cNvSpPr/>
          <p:nvPr/>
        </p:nvSpPr>
        <p:spPr>
          <a:xfrm rot="16200000">
            <a:off x="6983503" y="3046963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6">
            <a:extLst>
              <a:ext uri="{FF2B5EF4-FFF2-40B4-BE49-F238E27FC236}">
                <a16:creationId xmlns:a16="http://schemas.microsoft.com/office/drawing/2014/main" id="{4D9C1FF5-AA0E-48F2-A342-7CE18DC9F3EE}"/>
              </a:ext>
            </a:extLst>
          </p:cNvPr>
          <p:cNvSpPr txBox="1"/>
          <p:nvPr/>
        </p:nvSpPr>
        <p:spPr>
          <a:xfrm>
            <a:off x="3410856" y="2538715"/>
            <a:ext cx="5067335" cy="267765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7030A0"/>
                </a:solidFill>
              </a:rPr>
              <a:t>رحمتهُ </a:t>
            </a:r>
            <a:r>
              <a:rPr lang="ar-SY" sz="2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صلى الله عليه و سلم</a:t>
            </a:r>
            <a:r>
              <a:rPr lang="ar-SY" sz="2400" b="1" dirty="0">
                <a:solidFill>
                  <a:srgbClr val="7030A0"/>
                </a:solidFill>
              </a:rPr>
              <a:t> بالعيال والأولاد</a:t>
            </a:r>
          </a:p>
          <a:p>
            <a:pPr algn="r"/>
            <a:endParaRPr lang="ar-SY" sz="2400" b="1" dirty="0">
              <a:solidFill>
                <a:schemeClr val="bg1"/>
              </a:solidFill>
            </a:endParaRPr>
          </a:p>
          <a:p>
            <a:pPr algn="r"/>
            <a:r>
              <a:rPr lang="ar-SY" sz="2400" b="1" dirty="0">
                <a:solidFill>
                  <a:schemeClr val="bg1"/>
                </a:solidFill>
              </a:rPr>
              <a:t>عن أنسِ بن مالكٍ أنَّ النَّبيّ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صلى الله عليه و سلم </a:t>
            </a:r>
            <a:r>
              <a:rPr lang="ar-SY" sz="2400" b="1" dirty="0">
                <a:solidFill>
                  <a:schemeClr val="bg1"/>
                </a:solidFill>
              </a:rPr>
              <a:t>قالَ : </a:t>
            </a:r>
          </a:p>
          <a:p>
            <a:pPr algn="r"/>
            <a:r>
              <a:rPr lang="ar-SY" sz="2400" b="1" dirty="0">
                <a:solidFill>
                  <a:srgbClr val="7030A0"/>
                </a:solidFill>
              </a:rPr>
              <a:t>«إنِّي لأدخلُ في الصلاةِ وأنا أُريدُ إطالتها فأسمعُ بُكاءَ الصبيِّ فأتجوزُ في صلاتي مما أعلمُ من شدةِ وَجْدِ أمهِ من بُكائه»</a:t>
            </a:r>
          </a:p>
        </p:txBody>
      </p:sp>
      <p:grpSp>
        <p:nvGrpSpPr>
          <p:cNvPr id="40" name="Group 1">
            <a:extLst>
              <a:ext uri="{FF2B5EF4-FFF2-40B4-BE49-F238E27FC236}">
                <a16:creationId xmlns:a16="http://schemas.microsoft.com/office/drawing/2014/main" id="{79AC13E3-5507-4C78-AB73-CE3F2C68598D}"/>
              </a:ext>
            </a:extLst>
          </p:cNvPr>
          <p:cNvGrpSpPr/>
          <p:nvPr/>
        </p:nvGrpSpPr>
        <p:grpSpPr>
          <a:xfrm>
            <a:off x="3768408" y="4824872"/>
            <a:ext cx="4578723" cy="926206"/>
            <a:chOff x="1" y="3546521"/>
            <a:chExt cx="3594651" cy="926206"/>
          </a:xfrm>
        </p:grpSpPr>
        <p:sp>
          <p:nvSpPr>
            <p:cNvPr id="41" name="TextBox 18">
              <a:extLst>
                <a:ext uri="{FF2B5EF4-FFF2-40B4-BE49-F238E27FC236}">
                  <a16:creationId xmlns:a16="http://schemas.microsoft.com/office/drawing/2014/main" id="{57D658B2-A7BD-4AF5-BA0A-9D6AD070F419}"/>
                </a:ext>
              </a:extLst>
            </p:cNvPr>
            <p:cNvSpPr txBox="1"/>
            <p:nvPr/>
          </p:nvSpPr>
          <p:spPr>
            <a:xfrm>
              <a:off x="1" y="4072617"/>
              <a:ext cx="2572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17">
              <a:extLst>
                <a:ext uri="{FF2B5EF4-FFF2-40B4-BE49-F238E27FC236}">
                  <a16:creationId xmlns:a16="http://schemas.microsoft.com/office/drawing/2014/main" id="{D405F4BF-F4AA-4C12-B6DE-CB35020E0916}"/>
                </a:ext>
              </a:extLst>
            </p:cNvPr>
            <p:cNvSpPr txBox="1"/>
            <p:nvPr/>
          </p:nvSpPr>
          <p:spPr>
            <a:xfrm>
              <a:off x="1" y="3546521"/>
              <a:ext cx="35946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ar-SY" sz="2400" b="1" dirty="0"/>
            </a:p>
          </p:txBody>
        </p:sp>
      </p:grpSp>
      <p:sp>
        <p:nvSpPr>
          <p:cNvPr id="47" name="Freeform: Shape 30">
            <a:extLst>
              <a:ext uri="{FF2B5EF4-FFF2-40B4-BE49-F238E27FC236}">
                <a16:creationId xmlns:a16="http://schemas.microsoft.com/office/drawing/2014/main" id="{581A68D6-02B2-423D-995C-74AE460576FC}"/>
              </a:ext>
            </a:extLst>
          </p:cNvPr>
          <p:cNvSpPr/>
          <p:nvPr/>
        </p:nvSpPr>
        <p:spPr>
          <a:xfrm rot="16200000">
            <a:off x="8896184" y="4965544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3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4" grpId="0" animBg="1"/>
      <p:bldP spid="39" grpId="0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4" y="2008525"/>
              <a:ext cx="1677827" cy="608830"/>
              <a:chOff x="3450043" y="5466316"/>
              <a:chExt cx="1677827" cy="60883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3" y="5804211"/>
                <a:ext cx="1677827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رحمة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286280" y="193116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رحمة</a:t>
            </a:r>
            <a:r>
              <a:rPr lang="ar-SY" sz="2800" b="1" dirty="0">
                <a:solidFill>
                  <a:srgbClr val="00B0F0"/>
                </a:solidFill>
                <a:latin typeface="Oswald" panose="02000503000000000000" pitchFamily="2" charset="0"/>
              </a:rPr>
              <a:t> النَّبيِّ صلى الله عليه و سلم</a:t>
            </a:r>
            <a:endParaRPr lang="en-US" sz="2800" b="1" dirty="0">
              <a:solidFill>
                <a:srgbClr val="00B0F0"/>
              </a:solidFill>
              <a:latin typeface="Oswald" panose="02000503000000000000" pitchFamily="2" charset="0"/>
            </a:endParaRPr>
          </a:p>
        </p:txBody>
      </p:sp>
      <p:sp>
        <p:nvSpPr>
          <p:cNvPr id="23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8743017" y="3383234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5339438" y="175989"/>
            <a:ext cx="3723861" cy="7464909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3408657" y="2128113"/>
            <a:ext cx="6671082" cy="2769989"/>
            <a:chOff x="409667" y="2815491"/>
            <a:chExt cx="6671082" cy="2769989"/>
          </a:xfrm>
        </p:grpSpPr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409667" y="5123815"/>
              <a:ext cx="6671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C00000"/>
                  </a:solidFill>
                </a:rPr>
                <a:t>ارجعوا إلى أهليكم فعلِّموهم ومُرُوهم وصَلُّوا كما رأيتموني أصلي</a:t>
              </a:r>
              <a:r>
                <a:rPr lang="ar-SY" sz="2400" b="1" dirty="0"/>
                <a:t>»</a:t>
              </a:r>
              <a:endParaRPr lang="en-US" sz="24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748762" y="2815491"/>
              <a:ext cx="609621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رحمتهُ صلى الله عليه و سلّم بالشباب:</a:t>
              </a:r>
            </a:p>
            <a:p>
              <a:pPr algn="r"/>
              <a:endParaRPr lang="ar-SY" sz="2400" dirty="0"/>
            </a:p>
            <a:p>
              <a:pPr algn="r"/>
              <a:r>
                <a:rPr lang="ar-SY" sz="2400" dirty="0"/>
                <a:t>عن أبي سليمانَ مالكِ بنِ الحُوَيْرثِ قالَ: « أَتَينا النبيَّ ونحن شَبَبَةٌ مُتقارِبُونَ، فأقمْنا عندَهُ عشرينَ ليلةً، فظنَّ أنّا اشتقْنا إلى أهلِنا، وسأَلَنا عمَّنْ تَرَكْنا في أهلِنا؟ فأخبرناهُ وكان رقيقًا رحيمًا، فقال :</a:t>
              </a:r>
              <a:endParaRPr lang="ar-SY" sz="2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8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8389210" y="3349168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8555636" y="2860939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10464429" y="4773412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0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8" grpId="0" animBg="1"/>
      <p:bldP spid="30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71176"/>
              <a:chOff x="3366041" y="5466316"/>
              <a:chExt cx="2027104" cy="57117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رحمة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173295" y="0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رحمتهُ بالحيوان </a:t>
            </a:r>
            <a:r>
              <a:rPr lang="ar-SY" sz="2800" b="1" dirty="0">
                <a:latin typeface="Century Gothic" panose="020B0502020202020204" pitchFamily="34" charset="0"/>
              </a:rPr>
              <a:t>صلى الله عليه و سلم  </a:t>
            </a:r>
          </a:p>
        </p:txBody>
      </p:sp>
      <p:sp>
        <p:nvSpPr>
          <p:cNvPr id="17" name="Oval 57">
            <a:extLst>
              <a:ext uri="{FF2B5EF4-FFF2-40B4-BE49-F238E27FC236}">
                <a16:creationId xmlns:a16="http://schemas.microsoft.com/office/drawing/2014/main" id="{E025209F-A410-46B8-AF7F-9A54E5B9CE58}"/>
              </a:ext>
            </a:extLst>
          </p:cNvPr>
          <p:cNvSpPr/>
          <p:nvPr/>
        </p:nvSpPr>
        <p:spPr>
          <a:xfrm rot="223389">
            <a:off x="8109782" y="6281093"/>
            <a:ext cx="2231305" cy="729275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0"/>
                  <a:lumMod val="0"/>
                </a:schemeClr>
              </a:gs>
              <a:gs pos="16000">
                <a:schemeClr val="tx1">
                  <a:alpha val="56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3740432" y="1138964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3824112" y="1554588"/>
            <a:ext cx="3560375" cy="4654829"/>
            <a:chOff x="1608574" y="1525696"/>
            <a:chExt cx="3560375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9469" y="2099219"/>
              <a:ext cx="2165142" cy="1758689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695105" y="4038932"/>
              <a:ext cx="345777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مرَّ رسولُ اللهِ ببعيرٍ قد لصقَ ظهرهُ ببطنهِ – من الجوعِ - فقالَ:</a:t>
              </a:r>
            </a:p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« اتقوا الله في هذهِ البهائم المعجمة</a:t>
              </a:r>
              <a:r>
                <a:rPr lang="ar-SY" sz="2000" dirty="0">
                  <a:solidFill>
                    <a:srgbClr val="00B050"/>
                  </a:solidFill>
                </a:rPr>
                <a:t> </a:t>
              </a:r>
              <a:r>
                <a:rPr lang="ar-SY" sz="2000" b="1" dirty="0">
                  <a:solidFill>
                    <a:srgbClr val="00B050"/>
                  </a:solidFill>
                </a:rPr>
                <a:t>فاركبوها صالحةً وكلوها صالحةً »</a:t>
              </a:r>
              <a:endParaRPr lang="en-US" sz="2000" b="1" dirty="0">
                <a:solidFill>
                  <a:srgbClr val="00B05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08574" y="5381219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54">
            <a:extLst>
              <a:ext uri="{FF2B5EF4-FFF2-40B4-BE49-F238E27FC236}">
                <a16:creationId xmlns:a16="http://schemas.microsoft.com/office/drawing/2014/main" id="{6B685B81-679C-48AF-B53D-082A9AA37A5B}"/>
              </a:ext>
            </a:extLst>
          </p:cNvPr>
          <p:cNvGrpSpPr/>
          <p:nvPr/>
        </p:nvGrpSpPr>
        <p:grpSpPr>
          <a:xfrm>
            <a:off x="7339692" y="974042"/>
            <a:ext cx="1893858" cy="5671689"/>
            <a:chOff x="5152289" y="635661"/>
            <a:chExt cx="1893858" cy="5671689"/>
          </a:xfrm>
        </p:grpSpPr>
        <p:sp>
          <p:nvSpPr>
            <p:cNvPr id="26" name="Isosceles Triangle 43">
              <a:extLst>
                <a:ext uri="{FF2B5EF4-FFF2-40B4-BE49-F238E27FC236}">
                  <a16:creationId xmlns:a16="http://schemas.microsoft.com/office/drawing/2014/main" id="{242F6318-9E20-4723-B87A-FAF1B89E5E26}"/>
                </a:ext>
              </a:extLst>
            </p:cNvPr>
            <p:cNvSpPr/>
            <p:nvPr/>
          </p:nvSpPr>
          <p:spPr>
            <a:xfrm>
              <a:off x="5645180" y="809124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8">
              <a:extLst>
                <a:ext uri="{FF2B5EF4-FFF2-40B4-BE49-F238E27FC236}">
                  <a16:creationId xmlns:a16="http://schemas.microsoft.com/office/drawing/2014/main" id="{D27F2B2E-C1BF-40D7-9B40-C63566BEF475}"/>
                </a:ext>
              </a:extLst>
            </p:cNvPr>
            <p:cNvSpPr/>
            <p:nvPr/>
          </p:nvSpPr>
          <p:spPr>
            <a:xfrm flipH="1" flipV="1">
              <a:off x="5181014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87000">
                  <a:srgbClr val="E4E4E4"/>
                </a:gs>
                <a:gs pos="95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E8AF7D65-9B16-485F-8C04-FBDC785FF509}"/>
                </a:ext>
              </a:extLst>
            </p:cNvPr>
            <p:cNvSpPr txBox="1"/>
            <p:nvPr/>
          </p:nvSpPr>
          <p:spPr>
            <a:xfrm>
              <a:off x="5819236" y="1687850"/>
              <a:ext cx="730116" cy="646331"/>
            </a:xfrm>
            <a:prstGeom prst="rect">
              <a:avLst/>
            </a:prstGeom>
            <a:noFill/>
            <a:scene3d>
              <a:camera prst="obliqueBottomLef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0070C0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30" name="Graphic 28">
              <a:extLst>
                <a:ext uri="{FF2B5EF4-FFF2-40B4-BE49-F238E27FC236}">
                  <a16:creationId xmlns:a16="http://schemas.microsoft.com/office/drawing/2014/main" id="{DBE31538-8306-4C00-B149-3FCBF1D12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7949" y="4453370"/>
              <a:ext cx="1522538" cy="123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1" name="TextBox 37">
              <a:extLst>
                <a:ext uri="{FF2B5EF4-FFF2-40B4-BE49-F238E27FC236}">
                  <a16:creationId xmlns:a16="http://schemas.microsoft.com/office/drawing/2014/main" id="{B20F191D-C590-42CB-9B7B-B384C3B1AB82}"/>
                </a:ext>
              </a:extLst>
            </p:cNvPr>
            <p:cNvSpPr txBox="1"/>
            <p:nvPr/>
          </p:nvSpPr>
          <p:spPr>
            <a:xfrm>
              <a:off x="5152289" y="2144394"/>
              <a:ext cx="189385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/>
                <a:t>ورأى قريةَ نملٍ قد حرقناها، فقال :</a:t>
              </a:r>
            </a:p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«من حرقَ هذه؟</a:t>
              </a:r>
            </a:p>
            <a:p>
              <a:pPr algn="r"/>
              <a:r>
                <a:rPr lang="ar-SY" sz="2000" dirty="0"/>
                <a:t>قُلنا: نحنُ، قالَ :</a:t>
              </a:r>
            </a:p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«إنَّهُ لا ينبغي أن يعذبَ بالنارِ إلا ربُّ النارِ »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2" name="Arrow: Down 40">
              <a:extLst>
                <a:ext uri="{FF2B5EF4-FFF2-40B4-BE49-F238E27FC236}">
                  <a16:creationId xmlns:a16="http://schemas.microsoft.com/office/drawing/2014/main" id="{435B7F5B-8970-4850-96C1-01EB60B80996}"/>
                </a:ext>
              </a:extLst>
            </p:cNvPr>
            <p:cNvSpPr/>
            <p:nvPr/>
          </p:nvSpPr>
          <p:spPr>
            <a:xfrm rot="20612401">
              <a:off x="5703917" y="777705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46">
              <a:extLst>
                <a:ext uri="{FF2B5EF4-FFF2-40B4-BE49-F238E27FC236}">
                  <a16:creationId xmlns:a16="http://schemas.microsoft.com/office/drawing/2014/main" id="{91093B9E-2199-41E1-9019-2E41B2DE5C76}"/>
                </a:ext>
              </a:extLst>
            </p:cNvPr>
            <p:cNvSpPr txBox="1"/>
            <p:nvPr/>
          </p:nvSpPr>
          <p:spPr>
            <a:xfrm>
              <a:off x="5314172" y="4545051"/>
              <a:ext cx="1723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47">
              <a:extLst>
                <a:ext uri="{FF2B5EF4-FFF2-40B4-BE49-F238E27FC236}">
                  <a16:creationId xmlns:a16="http://schemas.microsoft.com/office/drawing/2014/main" id="{1C8710E3-6E97-4687-8814-AC005D80E97F}"/>
                </a:ext>
              </a:extLst>
            </p:cNvPr>
            <p:cNvSpPr txBox="1"/>
            <p:nvPr/>
          </p:nvSpPr>
          <p:spPr>
            <a:xfrm>
              <a:off x="5435773" y="4468107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55">
            <a:extLst>
              <a:ext uri="{FF2B5EF4-FFF2-40B4-BE49-F238E27FC236}">
                <a16:creationId xmlns:a16="http://schemas.microsoft.com/office/drawing/2014/main" id="{4C17E16B-363F-437E-95D7-FB4FCA395015}"/>
              </a:ext>
            </a:extLst>
          </p:cNvPr>
          <p:cNvGrpSpPr/>
          <p:nvPr/>
        </p:nvGrpSpPr>
        <p:grpSpPr>
          <a:xfrm>
            <a:off x="9133651" y="974042"/>
            <a:ext cx="3133492" cy="5671689"/>
            <a:chOff x="6946248" y="635661"/>
            <a:chExt cx="3133492" cy="5671689"/>
          </a:xfrm>
        </p:grpSpPr>
        <p:sp>
          <p:nvSpPr>
            <p:cNvPr id="36" name="Isosceles Triangle 44">
              <a:extLst>
                <a:ext uri="{FF2B5EF4-FFF2-40B4-BE49-F238E27FC236}">
                  <a16:creationId xmlns:a16="http://schemas.microsoft.com/office/drawing/2014/main" id="{AC7F803F-1E14-424B-ABE5-3EBBF4A61737}"/>
                </a:ext>
              </a:extLst>
            </p:cNvPr>
            <p:cNvSpPr/>
            <p:nvPr/>
          </p:nvSpPr>
          <p:spPr>
            <a:xfrm>
              <a:off x="8316451" y="906795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19">
              <a:extLst>
                <a:ext uri="{FF2B5EF4-FFF2-40B4-BE49-F238E27FC236}">
                  <a16:creationId xmlns:a16="http://schemas.microsoft.com/office/drawing/2014/main" id="{4EB96BDA-1E7F-4C23-A205-2DBC57A01208}"/>
                </a:ext>
              </a:extLst>
            </p:cNvPr>
            <p:cNvSpPr/>
            <p:nvPr/>
          </p:nvSpPr>
          <p:spPr>
            <a:xfrm flipV="1">
              <a:off x="7038032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96000">
                  <a:srgbClr val="E4E4E4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2">
              <a:extLst>
                <a:ext uri="{FF2B5EF4-FFF2-40B4-BE49-F238E27FC236}">
                  <a16:creationId xmlns:a16="http://schemas.microsoft.com/office/drawing/2014/main" id="{A9727EAA-0DB7-4DB0-8A84-37666C0A8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1607" y="4727391"/>
              <a:ext cx="1400919" cy="1112645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  <p:sp>
          <p:nvSpPr>
            <p:cNvPr id="39" name="TextBox 34">
              <a:extLst>
                <a:ext uri="{FF2B5EF4-FFF2-40B4-BE49-F238E27FC236}">
                  <a16:creationId xmlns:a16="http://schemas.microsoft.com/office/drawing/2014/main" id="{7CB5920D-8157-4556-8D42-BD37E179732D}"/>
                </a:ext>
              </a:extLst>
            </p:cNvPr>
            <p:cNvSpPr txBox="1"/>
            <p:nvPr/>
          </p:nvSpPr>
          <p:spPr>
            <a:xfrm>
              <a:off x="7663457" y="1687850"/>
              <a:ext cx="730116" cy="646331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CC33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0" name="Arrow: Down 41">
              <a:extLst>
                <a:ext uri="{FF2B5EF4-FFF2-40B4-BE49-F238E27FC236}">
                  <a16:creationId xmlns:a16="http://schemas.microsoft.com/office/drawing/2014/main" id="{F4631028-988A-4DAF-ADC4-EFEE62789B8D}"/>
                </a:ext>
              </a:extLst>
            </p:cNvPr>
            <p:cNvSpPr/>
            <p:nvPr/>
          </p:nvSpPr>
          <p:spPr>
            <a:xfrm rot="1369543">
              <a:off x="7901645" y="805659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8">
              <a:extLst>
                <a:ext uri="{FF2B5EF4-FFF2-40B4-BE49-F238E27FC236}">
                  <a16:creationId xmlns:a16="http://schemas.microsoft.com/office/drawing/2014/main" id="{8B0FF019-3E8A-4BF1-9F40-BC63E21AFC61}"/>
                </a:ext>
              </a:extLst>
            </p:cNvPr>
            <p:cNvSpPr txBox="1"/>
            <p:nvPr/>
          </p:nvSpPr>
          <p:spPr>
            <a:xfrm>
              <a:off x="6946248" y="2406004"/>
              <a:ext cx="3133492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وعن عبدِالله بن مسعود قالَ: كُنا معَ رسولِ اللهِ صلى الله عليه و سلم في سفرٍ، فانطلقَ لحاجتهِ، فرأينا حُمَّرةً (طائرٌ يُشبهُ العصفور) معها فرخانِ فأخذنا فرخيها، فجاءت الحُمَّرةُ فجعلت تَفْرُشُ بجناحها , فجاء النَّبيُّ</a:t>
              </a:r>
            </a:p>
            <a:p>
              <a:pPr algn="r"/>
              <a:r>
                <a:rPr lang="ar-SY" sz="2000" b="1" dirty="0"/>
                <a:t>فقالَ: </a:t>
              </a:r>
              <a:r>
                <a:rPr lang="ar-SY" sz="2000" b="1" dirty="0">
                  <a:solidFill>
                    <a:srgbClr val="00B050"/>
                  </a:solidFill>
                </a:rPr>
                <a:t>«من فجعَ</a:t>
              </a:r>
              <a:r>
                <a:rPr lang="ar-SY" sz="2000" dirty="0">
                  <a:solidFill>
                    <a:srgbClr val="00B050"/>
                  </a:solidFill>
                </a:rPr>
                <a:t> </a:t>
              </a:r>
              <a:r>
                <a:rPr lang="ar-SY" sz="2000" b="1" dirty="0">
                  <a:solidFill>
                    <a:srgbClr val="00B050"/>
                  </a:solidFill>
                </a:rPr>
                <a:t>هذهِ بولدها؟ ردُّوا ولدها إليها »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2" name="TextBox 49">
              <a:extLst>
                <a:ext uri="{FF2B5EF4-FFF2-40B4-BE49-F238E27FC236}">
                  <a16:creationId xmlns:a16="http://schemas.microsoft.com/office/drawing/2014/main" id="{DC812FE5-C59F-4D1E-AB3A-31406AE28973}"/>
                </a:ext>
              </a:extLst>
            </p:cNvPr>
            <p:cNvSpPr txBox="1"/>
            <p:nvPr/>
          </p:nvSpPr>
          <p:spPr>
            <a:xfrm>
              <a:off x="7588766" y="4822049"/>
              <a:ext cx="20893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/>
            </a:p>
          </p:txBody>
        </p:sp>
        <p:sp>
          <p:nvSpPr>
            <p:cNvPr id="43" name="TextBox 50">
              <a:extLst>
                <a:ext uri="{FF2B5EF4-FFF2-40B4-BE49-F238E27FC236}">
                  <a16:creationId xmlns:a16="http://schemas.microsoft.com/office/drawing/2014/main" id="{920173CE-C8F2-4EFF-99B9-004C8AA2585D}"/>
                </a:ext>
              </a:extLst>
            </p:cNvPr>
            <p:cNvSpPr txBox="1"/>
            <p:nvPr/>
          </p:nvSpPr>
          <p:spPr>
            <a:xfrm>
              <a:off x="8648012" y="5346935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4092442" y="879349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747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26107"/>
              <a:chOff x="3563328" y="5466316"/>
              <a:chExt cx="1432743" cy="5261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1488"/>
                <a:ext cx="143274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رحمة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592050" y="18717"/>
            <a:ext cx="707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أثر التراحم بين المسلمين: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16248" y="1264229"/>
            <a:ext cx="8982769" cy="2293033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2996964" y="1798659"/>
            <a:ext cx="9248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وقد أمرَ النَّبيُّ أمتهُ بالتراحمِ بينهم، وأخبرَ أن هذا التراحمَ يُقوي الترابطَ</a:t>
            </a:r>
            <a:endParaRPr lang="ar-SY" sz="2800" b="1" dirty="0">
              <a:solidFill>
                <a:schemeClr val="bg1"/>
              </a:solidFill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</a:rPr>
              <a:t>والأخوةَ بينَ المسلمين ويزيل الحسد والبغض، حتى يكونوا كالجسدِ الواحد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16248" y="4072862"/>
            <a:ext cx="8982769" cy="2293033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2774345" y="4335574"/>
            <a:ext cx="9248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</a:rPr>
              <a:t>فقالَ :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</a:rPr>
              <a:t>«مثلُ المؤمنينَ في توادهم، وتراحمهم، وتعاطفهم مَثَلُ الجسدِ، إذا اشتكى منهُ عضو تداعى</a:t>
            </a:r>
            <a:r>
              <a:rPr lang="ar-SY" sz="2800" dirty="0">
                <a:solidFill>
                  <a:schemeClr val="bg1"/>
                </a:solidFill>
              </a:rPr>
              <a:t> </a:t>
            </a:r>
            <a:r>
              <a:rPr lang="ar-SY" sz="2800" b="1" dirty="0">
                <a:solidFill>
                  <a:schemeClr val="bg1"/>
                </a:solidFill>
              </a:rPr>
              <a:t>له سائرُ الجسدِ بالسهرِ والحمى »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53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608828"/>
              <a:chOff x="3371789" y="5466316"/>
              <a:chExt cx="1976875" cy="60882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804209"/>
                <a:ext cx="197687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رحمة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340001" y="195261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330498" y="3133021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185708" y="1470503"/>
              <a:ext cx="2689834" cy="895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العطف عليهم </a:t>
              </a:r>
            </a:p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مساعدتهم</a:t>
              </a:r>
            </a:p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عدم معاملتهم بعنف و قسوة</a:t>
              </a: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6969555" y="1812719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968133" y="1442494"/>
                <a:ext cx="3461880" cy="620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•كيفَ أحققُ صفةَ الرحمةِ في تعاملي معَ إخواني و أخواتي الصغارِ </a:t>
                </a:r>
                <a:r>
                  <a:rPr lang="ar-SY" sz="2400" b="1" dirty="0">
                    <a:solidFill>
                      <a:schemeClr val="bg1"/>
                    </a:solidFill>
                  </a:rPr>
                  <a:t>في المنزلِ ؟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رحمة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481203" y="435218"/>
            <a:ext cx="840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تعلَّمتُ أن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895491" y="726984"/>
              <a:ext cx="30414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000" b="1" dirty="0"/>
                <a:t>رحمةَ النَّبيِّ عامةٌ شملت الكبار والصغار ,الإنسان والحيوان</a:t>
              </a:r>
              <a:endParaRPr lang="en-US" sz="2000" b="1" dirty="0"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3959470" y="2452054"/>
              <a:ext cx="35167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النَّبيَّ صلى الله عليه و سلم أرحمُ الناسِ.</a:t>
              </a:r>
              <a:endParaRPr lang="ar-SY" sz="2800" b="1" dirty="0"/>
            </a:p>
          </p:txBody>
        </p:sp>
      </p:grpSp>
      <p:grpSp>
        <p:nvGrpSpPr>
          <p:cNvPr id="48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386903" y="4194371"/>
            <a:ext cx="6297235" cy="1587929"/>
            <a:chOff x="3165505" y="3405829"/>
            <a:chExt cx="6297235" cy="1587929"/>
          </a:xfrm>
        </p:grpSpPr>
        <p:sp>
          <p:nvSpPr>
            <p:cNvPr id="52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69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71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024297" y="3858620"/>
              <a:ext cx="32166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التراحمَ بين المؤمنينَ يقوي الترابطَ والأخوةَ فيما بينهم.</a:t>
              </a:r>
              <a:endParaRPr lang="ar-SY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150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2920</TotalTime>
  <Words>466</Words>
  <Application>Microsoft Office PowerPoint</Application>
  <PresentationFormat>شاشة عريضة</PresentationFormat>
  <Paragraphs>73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1627</cp:revision>
  <dcterms:created xsi:type="dcterms:W3CDTF">2020-10-10T04:32:51Z</dcterms:created>
  <dcterms:modified xsi:type="dcterms:W3CDTF">2021-01-26T10:12:48Z</dcterms:modified>
</cp:coreProperties>
</file>