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82074"/>
            <a:ext cx="9144000" cy="5507662"/>
          </a:xfrm>
          <a:prstGeom prst="rect">
            <a:avLst/>
          </a:prstGeom>
        </p:spPr>
        <p:txBody>
          <a:bodyPr wrap="square">
            <a:spAutoFit/>
          </a:bodyPr>
          <a:lstStyle/>
          <a:p>
            <a:pPr algn="ctr" rtl="1">
              <a:lnSpc>
                <a:spcPct val="115000"/>
              </a:lnSpc>
            </a:pPr>
            <a:r>
              <a:rPr lang="ar-EG" b="1" dirty="0">
                <a:solidFill>
                  <a:prstClr val="black"/>
                </a:solidFill>
                <a:latin typeface="Arial" panose="020B0604020202020204" pitchFamily="34" charset="0"/>
                <a:ea typeface="Arial" panose="020B0604020202020204" pitchFamily="34" charset="0"/>
              </a:rPr>
              <a:t>نص الفهم القرائي</a:t>
            </a:r>
            <a:endParaRPr lang="en-US" sz="1200" b="1" dirty="0">
              <a:solidFill>
                <a:prstClr val="black"/>
              </a:solidFill>
              <a:latin typeface="Arial" panose="020B0604020202020204" pitchFamily="34" charset="0"/>
              <a:ea typeface="Arial" panose="020B0604020202020204" pitchFamily="34" charset="0"/>
            </a:endParaRPr>
          </a:p>
          <a:p>
            <a:pPr algn="ctr" rtl="1">
              <a:lnSpc>
                <a:spcPct val="115000"/>
              </a:lnSpc>
            </a:pPr>
            <a:r>
              <a:rPr lang="ar-EG" b="1" dirty="0">
                <a:solidFill>
                  <a:prstClr val="black"/>
                </a:solidFill>
                <a:latin typeface="Arial" panose="020B0604020202020204" pitchFamily="34" charset="0"/>
                <a:ea typeface="Arial" panose="020B0604020202020204" pitchFamily="34" charset="0"/>
              </a:rPr>
              <a:t>أنامل أضاءت طريق أصحابها</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(لويس برايل) عبقري فرنسي ولد عام 1809م، فقد بصره في سن صغيرة عندما كان يعبث بأدوات حادة في محل والده.</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ظهرت عليه ملامح الذكاء الحاد والنبوغ منذ الصغر، واتصف بالمرح والطموح. يرجع له الفضل –بعد الله- في إضاءة طريق المعرفة للمكفوفين.</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التحق في سن العاشرة من عمره بمدرسة خاصة بتعليم المكفوفين القراءة والكتابة وكان عدد التلاميذ المكفوفين بها كثيرا. وكان التلاميذ جميعهم يجتهدون في تلقي العلم على الرغم من صعوبة ذلك بالنسبة لهم؛ لأن الحروف التي كانوا يستعملونها ضخمة جدا، وكبيرة الحجم، وثقيلة الوزن أيضا.</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حاول (لويس برايل) أن يتعامل مع هذه الحروف، لكنه كان يشعر بصعوبة الكتابة بها. فسأل والده ذات يوم: لماذا لا تكون هناك طريقة يستطيع معها الكفيف أن يخرج طاقته كلها في الكتابة والقراءة، ومتابعة ما يجري من أحداث؟! إن الحروف التي يستعملها المكفوفون تمنعهم من مواصلة التعليم. وبذلك يعاني الكفيف مرتين مرة من عاهة العمى وأخرى من عدم القراءة والكتابة اللتين يساعده إتقانهما على تجاوز هذه العاهة.</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وكان مما ذكره (برايل) ذات يوم: «أنا كفيف... ولكن إن لم تتمكن عيناي من اطلاعي على الناس والحوادث والعالم من حولي، فلابد من أن أجد وسيلة غيرها؛ لأتمكن من ذلك».</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المعجم المساعد:</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عبقري: شديد الذكاء.               النبوغ: البراعة والإجادة.</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93306577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84300"/>
            <a:ext cx="9144000" cy="6001643"/>
          </a:xfrm>
          <a:prstGeom prst="rect">
            <a:avLst/>
          </a:prstGeom>
        </p:spPr>
        <p:txBody>
          <a:bodyPr wrap="square">
            <a:spAutoFit/>
          </a:bodyPr>
          <a:lstStyle/>
          <a:p>
            <a:pPr algn="r" rtl="1"/>
            <a:r>
              <a:rPr lang="ar-EG" sz="2400" b="1" dirty="0">
                <a:solidFill>
                  <a:prstClr val="black"/>
                </a:solidFill>
              </a:rPr>
              <a:t>أحلل</a:t>
            </a:r>
            <a:endParaRPr lang="en-US" sz="2400" dirty="0">
              <a:solidFill>
                <a:prstClr val="black"/>
              </a:solidFill>
            </a:endParaRPr>
          </a:p>
          <a:p>
            <a:pPr algn="r" rtl="1"/>
            <a:r>
              <a:rPr lang="ar-EG" sz="2400" b="1" dirty="0">
                <a:solidFill>
                  <a:prstClr val="black"/>
                </a:solidFill>
              </a:rPr>
              <a:t>1. بعد قراءتي وفهمي للنص أنصح كل من:</a:t>
            </a:r>
            <a:endParaRPr lang="en-US" sz="2400" dirty="0">
              <a:solidFill>
                <a:prstClr val="black"/>
              </a:solidFill>
            </a:endParaRPr>
          </a:p>
          <a:p>
            <a:pPr algn="r" rtl="1"/>
            <a:r>
              <a:rPr lang="ar-EG" sz="2400" dirty="0">
                <a:solidFill>
                  <a:prstClr val="black"/>
                </a:solidFill>
              </a:rPr>
              <a:t>من يشعر باليأس والأسى لفقدان بصره.</a:t>
            </a:r>
            <a:endParaRPr lang="en-US" sz="2400" dirty="0">
              <a:solidFill>
                <a:prstClr val="black"/>
              </a:solidFill>
            </a:endParaRPr>
          </a:p>
          <a:p>
            <a:pPr algn="r" rtl="1"/>
            <a:r>
              <a:rPr lang="ar-EG" sz="2400" dirty="0">
                <a:solidFill>
                  <a:prstClr val="black"/>
                </a:solidFill>
              </a:rPr>
              <a:t>النصيحة:</a:t>
            </a:r>
            <a:endParaRPr lang="en-US" sz="2400" dirty="0">
              <a:solidFill>
                <a:prstClr val="black"/>
              </a:solidFill>
            </a:endParaRPr>
          </a:p>
          <a:p>
            <a:pPr algn="r" rtl="1"/>
            <a:r>
              <a:rPr lang="ar-EG" sz="2400" dirty="0">
                <a:solidFill>
                  <a:prstClr val="black"/>
                </a:solidFill>
              </a:rPr>
              <a:t>يجزع عند حلول مصيبة به.</a:t>
            </a:r>
            <a:endParaRPr lang="en-US" sz="2400" dirty="0">
              <a:solidFill>
                <a:prstClr val="black"/>
              </a:solidFill>
            </a:endParaRPr>
          </a:p>
          <a:p>
            <a:pPr algn="r" rtl="1"/>
            <a:r>
              <a:rPr lang="ar-EG" sz="2400" dirty="0">
                <a:solidFill>
                  <a:prstClr val="black"/>
                </a:solidFill>
              </a:rPr>
              <a:t>النصيحة:</a:t>
            </a:r>
            <a:endParaRPr lang="en-US" sz="2400" dirty="0">
              <a:solidFill>
                <a:prstClr val="black"/>
              </a:solidFill>
            </a:endParaRPr>
          </a:p>
          <a:p>
            <a:pPr algn="r" rtl="1"/>
            <a:r>
              <a:rPr lang="ar-EG" sz="2400" dirty="0">
                <a:solidFill>
                  <a:prstClr val="black"/>
                </a:solidFill>
              </a:rPr>
              <a:t> </a:t>
            </a:r>
            <a:endParaRPr lang="en-US" sz="2400" dirty="0">
              <a:solidFill>
                <a:prstClr val="black"/>
              </a:solidFill>
            </a:endParaRPr>
          </a:p>
          <a:p>
            <a:pPr algn="r" rtl="1"/>
            <a:r>
              <a:rPr lang="ar-EG" sz="2400" b="1" dirty="0">
                <a:solidFill>
                  <a:prstClr val="black"/>
                </a:solidFill>
              </a:rPr>
              <a:t>2. كيف يتصرف الكفيف إذا احتاج إلى:</a:t>
            </a:r>
            <a:endParaRPr lang="en-US" sz="2400" dirty="0">
              <a:solidFill>
                <a:prstClr val="black"/>
              </a:solidFill>
            </a:endParaRPr>
          </a:p>
          <a:p>
            <a:pPr algn="r" rtl="1"/>
            <a:r>
              <a:rPr lang="ar-EG" sz="2400" dirty="0">
                <a:solidFill>
                  <a:prstClr val="black"/>
                </a:solidFill>
              </a:rPr>
              <a:t>مراجعة سورة من سور القرآن الكريم، ولم يكن لديه المصحف المكتوب بخط (برايل)؟</a:t>
            </a:r>
            <a:endParaRPr lang="en-US" sz="2400" dirty="0">
              <a:solidFill>
                <a:prstClr val="black"/>
              </a:solidFill>
            </a:endParaRPr>
          </a:p>
          <a:p>
            <a:pPr algn="r" rtl="1"/>
            <a:endParaRPr lang="ar-EG" sz="2400" dirty="0">
              <a:solidFill>
                <a:prstClr val="black"/>
              </a:solidFill>
            </a:endParaRPr>
          </a:p>
          <a:p>
            <a:pPr algn="r" rtl="1"/>
            <a:endParaRPr lang="en-US" sz="2400" dirty="0">
              <a:solidFill>
                <a:prstClr val="black"/>
              </a:solidFill>
            </a:endParaRPr>
          </a:p>
          <a:p>
            <a:pPr algn="r" rtl="1"/>
            <a:r>
              <a:rPr lang="ar-EG" sz="2400" dirty="0">
                <a:solidFill>
                  <a:prstClr val="black"/>
                </a:solidFill>
              </a:rPr>
              <a:t>معرفة حوادث العالم اليومية؟</a:t>
            </a:r>
            <a:endParaRPr lang="en-US" sz="2400" dirty="0">
              <a:solidFill>
                <a:prstClr val="black"/>
              </a:solidFill>
            </a:endParaRPr>
          </a:p>
          <a:p>
            <a:pPr algn="r" rtl="1"/>
            <a:endParaRPr lang="ar-EG" sz="2400" dirty="0">
              <a:solidFill>
                <a:prstClr val="black"/>
              </a:solidFill>
            </a:endParaRPr>
          </a:p>
          <a:p>
            <a:pPr algn="r" rtl="1"/>
            <a:endParaRPr lang="en-US" sz="2400" dirty="0">
              <a:solidFill>
                <a:prstClr val="black"/>
              </a:solidFill>
            </a:endParaRPr>
          </a:p>
          <a:p>
            <a:pPr algn="r" rtl="1"/>
            <a:r>
              <a:rPr lang="ar-EG" sz="2400" dirty="0">
                <a:solidFill>
                  <a:prstClr val="black"/>
                </a:solidFill>
              </a:rPr>
              <a:t>الاستزادة من معلومات في المجال الطبي أو العلمي أو الديني؟</a:t>
            </a:r>
            <a:endParaRPr lang="en-US" sz="2400" dirty="0">
              <a:solidFill>
                <a:prstClr val="black"/>
              </a:solidFill>
            </a:endParaRPr>
          </a:p>
          <a:p>
            <a:pPr algn="r" rtl="1"/>
            <a:endParaRPr lang="en-US" sz="2400" dirty="0">
              <a:solidFill>
                <a:prstClr val="black"/>
              </a:solidFill>
            </a:endParaRPr>
          </a:p>
        </p:txBody>
      </p:sp>
      <p:sp>
        <p:nvSpPr>
          <p:cNvPr id="7" name="Rectangle 6">
            <a:extLst>
              <a:ext uri="{FF2B5EF4-FFF2-40B4-BE49-F238E27FC236}">
                <a16:creationId xmlns:a16="http://schemas.microsoft.com/office/drawing/2014/main" id="{6046F9CD-9F8D-4691-9ED8-E8ABA3B9538D}"/>
              </a:ext>
            </a:extLst>
          </p:cNvPr>
          <p:cNvSpPr/>
          <p:nvPr/>
        </p:nvSpPr>
        <p:spPr>
          <a:xfrm>
            <a:off x="0" y="1737731"/>
            <a:ext cx="7309792" cy="913070"/>
          </a:xfrm>
          <a:prstGeom prst="rect">
            <a:avLst/>
          </a:prstGeom>
        </p:spPr>
        <p:txBody>
          <a:bodyPr wrap="square">
            <a:spAutoFit/>
          </a:bodyPr>
          <a:lstStyle/>
          <a:p>
            <a:pPr algn="ctr" rtl="1"/>
            <a:r>
              <a:rPr lang="ar-YE" sz="3200" b="1" i="1" baseline="30000" dirty="0">
                <a:solidFill>
                  <a:srgbClr val="2C4A99"/>
                </a:solidFill>
                <a:latin typeface="AdobeArabic-BoldItalic"/>
              </a:rPr>
              <a:t>النصي</a:t>
            </a:r>
            <a:r>
              <a:rPr lang="ar-EG" sz="3200" b="1" i="1" baseline="30000" dirty="0">
                <a:solidFill>
                  <a:srgbClr val="2C4A99"/>
                </a:solidFill>
                <a:latin typeface="AdobeArabic-BoldItalic"/>
              </a:rPr>
              <a:t>ح</a:t>
            </a:r>
            <a:r>
              <a:rPr lang="ar-YE" sz="3200" b="1" i="1" baseline="30000" dirty="0">
                <a:solidFill>
                  <a:srgbClr val="2C4A99"/>
                </a:solidFill>
                <a:latin typeface="AdobeArabic-BoldItalic"/>
              </a:rPr>
              <a:t>ة : يجب ان تكون ذا إرادة قوية وتحدى للإعاقة .</a:t>
            </a:r>
          </a:p>
          <a:p>
            <a:pPr algn="ctr" rtl="1"/>
            <a:r>
              <a:rPr lang="ar-YE" sz="3200" b="1" i="1" baseline="30000" dirty="0">
                <a:solidFill>
                  <a:srgbClr val="2C4A99"/>
                </a:solidFill>
                <a:latin typeface="AdobeArabic-BoldItalic"/>
              </a:rPr>
              <a:t>النصيحة  : يجب ان تتحلى بالصبر عند حدوث المصائب .</a:t>
            </a:r>
            <a:endParaRPr lang="ar-EG" sz="3200" dirty="0">
              <a:solidFill>
                <a:prstClr val="black"/>
              </a:solidFill>
            </a:endParaRPr>
          </a:p>
        </p:txBody>
      </p:sp>
      <p:sp>
        <p:nvSpPr>
          <p:cNvPr id="9" name="Rectangle 8">
            <a:extLst>
              <a:ext uri="{FF2B5EF4-FFF2-40B4-BE49-F238E27FC236}">
                <a16:creationId xmlns:a16="http://schemas.microsoft.com/office/drawing/2014/main" id="{33308F71-488B-4C80-A5D3-CE4D2FFC7DE6}"/>
              </a:ext>
            </a:extLst>
          </p:cNvPr>
          <p:cNvSpPr/>
          <p:nvPr/>
        </p:nvSpPr>
        <p:spPr>
          <a:xfrm>
            <a:off x="917104" y="3904232"/>
            <a:ext cx="7309792" cy="913070"/>
          </a:xfrm>
          <a:prstGeom prst="rect">
            <a:avLst/>
          </a:prstGeom>
        </p:spPr>
        <p:txBody>
          <a:bodyPr wrap="square">
            <a:spAutoFit/>
          </a:bodyPr>
          <a:lstStyle/>
          <a:p>
            <a:pPr algn="ctr" rtl="1"/>
            <a:r>
              <a:rPr lang="ar-YE" sz="3200" b="1" i="1" baseline="30000" dirty="0">
                <a:solidFill>
                  <a:srgbClr val="2C4A99"/>
                </a:solidFill>
                <a:latin typeface="AdobeArabic-BoldItalic"/>
              </a:rPr>
              <a:t>- يراجع الكفيف السورة عن طريق الاستماع الى الاشرطة التسجيلية او الاستعانة بأحد افراد </a:t>
            </a:r>
            <a:r>
              <a:rPr lang="ar-YE" sz="3200" b="1" i="1" baseline="30000">
                <a:solidFill>
                  <a:srgbClr val="2C4A99"/>
                </a:solidFill>
                <a:latin typeface="AdobeArabic-BoldItalic"/>
              </a:rPr>
              <a:t>الاسرة لمتاعبه </a:t>
            </a:r>
            <a:r>
              <a:rPr lang="ar-YE" sz="3200" b="1" i="1" baseline="30000" dirty="0">
                <a:solidFill>
                  <a:srgbClr val="2C4A99"/>
                </a:solidFill>
                <a:latin typeface="AdobeArabic-BoldItalic"/>
              </a:rPr>
              <a:t>قراءتها من خلال المصحف.</a:t>
            </a:r>
            <a:endParaRPr lang="ar-EG" sz="3200" dirty="0">
              <a:solidFill>
                <a:prstClr val="black"/>
              </a:solidFill>
            </a:endParaRPr>
          </a:p>
        </p:txBody>
      </p:sp>
      <p:sp>
        <p:nvSpPr>
          <p:cNvPr id="10" name="Rectangle 9">
            <a:extLst>
              <a:ext uri="{FF2B5EF4-FFF2-40B4-BE49-F238E27FC236}">
                <a16:creationId xmlns:a16="http://schemas.microsoft.com/office/drawing/2014/main" id="{3B4CE999-592C-40DA-9D21-13F4FE444CEE}"/>
              </a:ext>
            </a:extLst>
          </p:cNvPr>
          <p:cNvSpPr/>
          <p:nvPr/>
        </p:nvSpPr>
        <p:spPr>
          <a:xfrm>
            <a:off x="917104" y="4954573"/>
            <a:ext cx="7309792" cy="584775"/>
          </a:xfrm>
          <a:prstGeom prst="rect">
            <a:avLst/>
          </a:prstGeom>
        </p:spPr>
        <p:txBody>
          <a:bodyPr wrap="square">
            <a:spAutoFit/>
          </a:bodyPr>
          <a:lstStyle/>
          <a:p>
            <a:pPr algn="ctr" rtl="1"/>
            <a:r>
              <a:rPr lang="ar-YE" sz="3200" b="1" i="1" baseline="30000" dirty="0">
                <a:solidFill>
                  <a:srgbClr val="2C4A99"/>
                </a:solidFill>
                <a:latin typeface="AdobeArabic-BoldItalic"/>
              </a:rPr>
              <a:t>عن طريق متابعة نشرة الاخبار</a:t>
            </a:r>
            <a:endParaRPr lang="ar-EG" sz="3200" dirty="0">
              <a:solidFill>
                <a:prstClr val="black"/>
              </a:solidFill>
            </a:endParaRPr>
          </a:p>
        </p:txBody>
      </p:sp>
      <p:sp>
        <p:nvSpPr>
          <p:cNvPr id="11" name="Rectangle 10">
            <a:extLst>
              <a:ext uri="{FF2B5EF4-FFF2-40B4-BE49-F238E27FC236}">
                <a16:creationId xmlns:a16="http://schemas.microsoft.com/office/drawing/2014/main" id="{3B495099-0CA0-497A-AC7F-0FCEF96F9BF4}"/>
              </a:ext>
            </a:extLst>
          </p:cNvPr>
          <p:cNvSpPr/>
          <p:nvPr/>
        </p:nvSpPr>
        <p:spPr>
          <a:xfrm>
            <a:off x="0" y="5152805"/>
            <a:ext cx="3099460" cy="1241365"/>
          </a:xfrm>
          <a:prstGeom prst="rect">
            <a:avLst/>
          </a:prstGeom>
        </p:spPr>
        <p:txBody>
          <a:bodyPr wrap="square">
            <a:spAutoFit/>
          </a:bodyPr>
          <a:lstStyle/>
          <a:p>
            <a:pPr algn="ctr" rtl="1"/>
            <a:r>
              <a:rPr lang="ar-YE" sz="3200" b="1" i="1" baseline="30000" dirty="0">
                <a:solidFill>
                  <a:srgbClr val="2C4A99"/>
                </a:solidFill>
                <a:latin typeface="AdobeArabic-BoldItalic"/>
              </a:rPr>
              <a:t>يستمع الى الندوات الطبية والعلمية والبرامج </a:t>
            </a:r>
            <a:r>
              <a:rPr lang="ar-YE" sz="3200" b="1" i="1" baseline="30000">
                <a:solidFill>
                  <a:srgbClr val="2C4A99"/>
                </a:solidFill>
                <a:latin typeface="AdobeArabic-BoldItalic"/>
              </a:rPr>
              <a:t>الدينية في </a:t>
            </a:r>
            <a:r>
              <a:rPr lang="ar-YE" sz="3200" b="1" i="1" baseline="30000" dirty="0">
                <a:solidFill>
                  <a:srgbClr val="2C4A99"/>
                </a:solidFill>
                <a:latin typeface="AdobeArabic-BoldItalic"/>
              </a:rPr>
              <a:t>وسائل الاعلام</a:t>
            </a:r>
            <a:endParaRPr lang="ar-EG" sz="3200" dirty="0">
              <a:solidFill>
                <a:prstClr val="black"/>
              </a:solidFill>
            </a:endParaRPr>
          </a:p>
        </p:txBody>
      </p:sp>
    </p:spTree>
    <p:custDataLst>
      <p:tags r:id="rId1"/>
    </p:custDataLst>
    <p:extLst>
      <p:ext uri="{BB962C8B-B14F-4D97-AF65-F5344CB8AC3E}">
        <p14:creationId xmlns:p14="http://schemas.microsoft.com/office/powerpoint/2010/main" val="318728576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90912"/>
            <a:ext cx="9144000" cy="5529719"/>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أحاكي الأسلوب اللغوي:</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التوكيد: بـ (كل وجميع).</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1. أصوغ عبارات على غرار النموذج المعطى، مع ضبط أسلوب التوكيد:</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التوكيد بـ (كل)                              التوكيد بـ (جميع)</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يتصف المخترعون كلهم بقوة الإرادة.             يتصف المخترعون جميعهم بقوة الإرادة.</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تمتاز المخترعات المنزلية ..........................                   تمتاز المخترعات المنزلية ..........................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بسهولة الاستخدام.                                   بسهولة الاستخدام.</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أشجار الحديقة .......................... مثمرة.               أشجار الحديقة .......................... مثمرة.</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           ..............................................................................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2. أضع في الفراغ مما يأتي الكلمة المناسبة: (كلها – جميعها):</a:t>
            </a: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حفظت السورة ......................................................................</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غسلت الفواكه ..................................................................... قبل إعداد مائدة الطعام.. </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id="{7951AF26-9563-4266-853A-D861416D0F1B}"/>
              </a:ext>
            </a:extLst>
          </p:cNvPr>
          <p:cNvSpPr/>
          <p:nvPr/>
        </p:nvSpPr>
        <p:spPr>
          <a:xfrm>
            <a:off x="5388414" y="2437004"/>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كلها</a:t>
            </a:r>
            <a:endParaRPr lang="ar-EG" sz="3200" dirty="0">
              <a:solidFill>
                <a:prstClr val="black"/>
              </a:solidFill>
            </a:endParaRPr>
          </a:p>
        </p:txBody>
      </p:sp>
      <p:sp>
        <p:nvSpPr>
          <p:cNvPr id="9" name="Rectangle 8">
            <a:extLst>
              <a:ext uri="{FF2B5EF4-FFF2-40B4-BE49-F238E27FC236}">
                <a16:creationId xmlns:a16="http://schemas.microsoft.com/office/drawing/2014/main" id="{3BCB9E25-9ED4-4AD5-838B-859730B53E7E}"/>
              </a:ext>
            </a:extLst>
          </p:cNvPr>
          <p:cNvSpPr/>
          <p:nvPr/>
        </p:nvSpPr>
        <p:spPr>
          <a:xfrm>
            <a:off x="6337881" y="3543833"/>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كلها</a:t>
            </a:r>
            <a:endParaRPr lang="ar-EG" sz="3200" dirty="0">
              <a:solidFill>
                <a:prstClr val="black"/>
              </a:solidFill>
            </a:endParaRPr>
          </a:p>
        </p:txBody>
      </p:sp>
      <p:sp>
        <p:nvSpPr>
          <p:cNvPr id="10" name="Rectangle 9">
            <a:extLst>
              <a:ext uri="{FF2B5EF4-FFF2-40B4-BE49-F238E27FC236}">
                <a16:creationId xmlns:a16="http://schemas.microsoft.com/office/drawing/2014/main" id="{705266B5-9525-4598-94CC-E6812D07970E}"/>
              </a:ext>
            </a:extLst>
          </p:cNvPr>
          <p:cNvSpPr/>
          <p:nvPr/>
        </p:nvSpPr>
        <p:spPr>
          <a:xfrm>
            <a:off x="7608541" y="2844224"/>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جميعها</a:t>
            </a:r>
            <a:endParaRPr lang="ar-EG" sz="3200" dirty="0">
              <a:solidFill>
                <a:prstClr val="black"/>
              </a:solidFill>
            </a:endParaRPr>
          </a:p>
        </p:txBody>
      </p:sp>
      <p:sp>
        <p:nvSpPr>
          <p:cNvPr id="11" name="Rectangle 10">
            <a:extLst>
              <a:ext uri="{FF2B5EF4-FFF2-40B4-BE49-F238E27FC236}">
                <a16:creationId xmlns:a16="http://schemas.microsoft.com/office/drawing/2014/main" id="{6548ACE5-1F1F-4523-B0F3-3A90CCD998D6}"/>
              </a:ext>
            </a:extLst>
          </p:cNvPr>
          <p:cNvSpPr/>
          <p:nvPr/>
        </p:nvSpPr>
        <p:spPr>
          <a:xfrm>
            <a:off x="1655770" y="3543833"/>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جميعها</a:t>
            </a:r>
            <a:endParaRPr lang="ar-EG" sz="3200" dirty="0">
              <a:solidFill>
                <a:prstClr val="black"/>
              </a:solidFill>
            </a:endParaRPr>
          </a:p>
        </p:txBody>
      </p:sp>
      <p:sp>
        <p:nvSpPr>
          <p:cNvPr id="16" name="Rectangle 15">
            <a:extLst>
              <a:ext uri="{FF2B5EF4-FFF2-40B4-BE49-F238E27FC236}">
                <a16:creationId xmlns:a16="http://schemas.microsoft.com/office/drawing/2014/main" id="{701EB319-7F37-42AE-985D-46ACFBB134A1}"/>
              </a:ext>
            </a:extLst>
          </p:cNvPr>
          <p:cNvSpPr/>
          <p:nvPr/>
        </p:nvSpPr>
        <p:spPr>
          <a:xfrm>
            <a:off x="4609492" y="5327756"/>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كلها</a:t>
            </a:r>
            <a:endParaRPr lang="ar-EG" sz="3200" dirty="0">
              <a:solidFill>
                <a:prstClr val="black"/>
              </a:solidFill>
            </a:endParaRPr>
          </a:p>
        </p:txBody>
      </p:sp>
      <p:sp>
        <p:nvSpPr>
          <p:cNvPr id="17" name="Rectangle 16">
            <a:extLst>
              <a:ext uri="{FF2B5EF4-FFF2-40B4-BE49-F238E27FC236}">
                <a16:creationId xmlns:a16="http://schemas.microsoft.com/office/drawing/2014/main" id="{533769DD-4020-4A35-BD9C-72C7350E9502}"/>
              </a:ext>
            </a:extLst>
          </p:cNvPr>
          <p:cNvSpPr/>
          <p:nvPr/>
        </p:nvSpPr>
        <p:spPr>
          <a:xfrm>
            <a:off x="4609492" y="5651109"/>
            <a:ext cx="1021278" cy="584776"/>
          </a:xfrm>
          <a:prstGeom prst="rect">
            <a:avLst/>
          </a:prstGeom>
        </p:spPr>
        <p:txBody>
          <a:bodyPr wrap="square">
            <a:spAutoFit/>
          </a:bodyPr>
          <a:lstStyle/>
          <a:p>
            <a:pPr algn="ctr" rtl="1"/>
            <a:r>
              <a:rPr lang="ar-EG" sz="3200" b="1" i="1" baseline="30000" dirty="0">
                <a:solidFill>
                  <a:srgbClr val="2C4A99"/>
                </a:solidFill>
                <a:latin typeface="AdobeArabic-BoldItalic"/>
              </a:rPr>
              <a:t>جميعها</a:t>
            </a:r>
            <a:endParaRPr lang="ar-EG" sz="3200" dirty="0">
              <a:solidFill>
                <a:prstClr val="black"/>
              </a:solidFill>
            </a:endParaRPr>
          </a:p>
        </p:txBody>
      </p:sp>
    </p:spTree>
    <p:custDataLst>
      <p:tags r:id="rId1"/>
    </p:custDataLst>
    <p:extLst>
      <p:ext uri="{BB962C8B-B14F-4D97-AF65-F5344CB8AC3E}">
        <p14:creationId xmlns:p14="http://schemas.microsoft.com/office/powerpoint/2010/main" val="161315298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95300"/>
            <a:ext cx="9144000" cy="5317353"/>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3. أستخدم أسلوب التوكيد بـ (كل أو جميع)، للتعبير عن:</a:t>
            </a: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كراهية الأخلاق السيئة عند الناس.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براعة المهندسين في تصميم المبنى.</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جمال اللوحات الفنية في المعرض.</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                           التوكيد:</a:t>
            </a: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لفظ يقصد به تثبيت المعنى في نفس السامع.</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لابد أن يتصل بضمير.</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التوكيد بـ (كل وجميع) يفيد الإحاطة والشمول.</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id="{14F16038-9DE3-46ED-B631-1DA4A0E1677E}"/>
              </a:ext>
            </a:extLst>
          </p:cNvPr>
          <p:cNvSpPr/>
          <p:nvPr/>
        </p:nvSpPr>
        <p:spPr>
          <a:xfrm>
            <a:off x="917104" y="145272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أكره</a:t>
            </a:r>
            <a:r>
              <a:rPr lang="ar-YE" sz="3200" b="1" i="1" baseline="30000" dirty="0">
                <a:solidFill>
                  <a:srgbClr val="2C4A99"/>
                </a:solidFill>
                <a:latin typeface="AdobeArabic-BoldItalic"/>
              </a:rPr>
              <a:t> </a:t>
            </a:r>
            <a:r>
              <a:rPr lang="ar-EG" sz="3200" b="1" i="1" baseline="30000" dirty="0">
                <a:solidFill>
                  <a:srgbClr val="2C4A99"/>
                </a:solidFill>
                <a:latin typeface="AdobeArabic-BoldItalic"/>
              </a:rPr>
              <a:t>الأخلاق</a:t>
            </a:r>
            <a:r>
              <a:rPr lang="ar-YE" sz="3200" b="1" i="1" baseline="30000" dirty="0">
                <a:solidFill>
                  <a:srgbClr val="2C4A99"/>
                </a:solidFill>
                <a:latin typeface="AdobeArabic-BoldItalic"/>
              </a:rPr>
              <a:t> السيئة كلها.</a:t>
            </a:r>
          </a:p>
        </p:txBody>
      </p:sp>
      <p:sp>
        <p:nvSpPr>
          <p:cNvPr id="9" name="Rectangle 8">
            <a:extLst>
              <a:ext uri="{FF2B5EF4-FFF2-40B4-BE49-F238E27FC236}">
                <a16:creationId xmlns:a16="http://schemas.microsoft.com/office/drawing/2014/main" id="{12D8F3F9-79FA-4FCF-B3D6-F7B70FD58D04}"/>
              </a:ext>
            </a:extLst>
          </p:cNvPr>
          <p:cNvSpPr/>
          <p:nvPr/>
        </p:nvSpPr>
        <p:spPr>
          <a:xfrm>
            <a:off x="917104" y="2314500"/>
            <a:ext cx="7309792" cy="420628"/>
          </a:xfrm>
          <a:prstGeom prst="rect">
            <a:avLst/>
          </a:prstGeom>
        </p:spPr>
        <p:txBody>
          <a:bodyPr wrap="square">
            <a:spAutoFit/>
          </a:bodyPr>
          <a:lstStyle/>
          <a:p>
            <a:pPr algn="ctr" rtl="1"/>
            <a:r>
              <a:rPr lang="ar-YE" sz="3200" b="1" i="1" baseline="30000" dirty="0">
                <a:solidFill>
                  <a:srgbClr val="2C4A99"/>
                </a:solidFill>
                <a:latin typeface="AdobeArabic-BoldItalic"/>
              </a:rPr>
              <a:t> - برع المهندسون جميعهم في تصميم المبني. </a:t>
            </a:r>
          </a:p>
        </p:txBody>
      </p:sp>
      <p:sp>
        <p:nvSpPr>
          <p:cNvPr id="10" name="Rectangle 9">
            <a:extLst>
              <a:ext uri="{FF2B5EF4-FFF2-40B4-BE49-F238E27FC236}">
                <a16:creationId xmlns:a16="http://schemas.microsoft.com/office/drawing/2014/main" id="{48835057-B751-40AB-A6E0-693E55BBF02F}"/>
              </a:ext>
            </a:extLst>
          </p:cNvPr>
          <p:cNvSpPr/>
          <p:nvPr/>
        </p:nvSpPr>
        <p:spPr>
          <a:xfrm>
            <a:off x="917104" y="316781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أعجبني</a:t>
            </a:r>
            <a:r>
              <a:rPr lang="ar-YE" sz="3200" b="1" i="1" baseline="30000" dirty="0">
                <a:solidFill>
                  <a:srgbClr val="2C4A99"/>
                </a:solidFill>
                <a:latin typeface="AdobeArabic-BoldItalic"/>
              </a:rPr>
              <a:t> جمال اللوحات الفنية كلها.</a:t>
            </a:r>
          </a:p>
        </p:txBody>
      </p:sp>
    </p:spTree>
    <p:custDataLst>
      <p:tags r:id="rId1"/>
    </p:custDataLst>
    <p:extLst>
      <p:ext uri="{BB962C8B-B14F-4D97-AF65-F5344CB8AC3E}">
        <p14:creationId xmlns:p14="http://schemas.microsoft.com/office/powerpoint/2010/main" val="123891608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628650" y="458649"/>
            <a:ext cx="8496300" cy="5742085"/>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أكتب</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أعيد كتابة الفقرة الثانية من النص في دفتري، وأراعي أن تكون الكتابة بخط جميل.</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أغني ملف تعلمي</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أبحث عن واحد مما يأتي، وأضمنه ملف تعلمي:</a:t>
            </a: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معلومات مبسطة عن جمعية أصدقاء الكفيف.</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عباقرة فقدوا نعمة البصر وكانوا مبدعين في مجال أعمالهم.</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ما أراه من آثار التقنية النافعة في الأماكن الآتية:</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المنزل – المدرسة – الطريق – المستشفى.</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     نشاط أسري</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بمساندة أسرتي، أبتكر طريقة؛ لترشيد استهلاك المياه، وتقليل هدرها.</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أتصفح معكم أسرتي العزيزة بعضا من القصص الملهمة في ترشيد استهلاك المياه.</a:t>
            </a:r>
            <a:endParaRPr lang="en-US" sz="16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74759453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57922"/>
            <a:ext cx="9144000" cy="5374805"/>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 الإستراتيجية القرائية: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خطوات القراءة المتعمقة: بمشاركة مجموعتي نكمل نظام الخطوات الخمس للقراءة المتعمقة: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1. أقرأ النص الواحد في ........................................  خطوات:</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أستطلع </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أقرأ الفقرات؛ لتحديد ........................................................ لكل منها.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أدونها في الهامش.</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أسأل</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أحول الأفكار الرئيسة للنص إلى سؤال أو أكثر.</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أكتب السؤال على الهامش، أو على ورقة خارجية.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228600" algn="r" rtl="1">
              <a:lnSpc>
                <a:spcPct val="115000"/>
              </a:lnSpc>
              <a:spcAft>
                <a:spcPts val="1000"/>
              </a:spcAft>
            </a:pPr>
            <a:r>
              <a:rPr lang="en-US" sz="2000" b="1" dirty="0">
                <a:solidFill>
                  <a:prstClr val="black"/>
                </a:solidFill>
                <a:latin typeface="Cambria" panose="02040503050406030204" pitchFamily="18" charset="0"/>
                <a:ea typeface="Cambria" panose="02040503050406030204" pitchFamily="18" charset="0"/>
                <a:cs typeface="Arial" panose="020B0604020202020204" pitchFamily="34"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أقرأ</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أقرأ النص بتركيز وانتباه، للبحث عن ........................................ لأسئلتي التي طرحتها.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 أسئلتي بناء على نتائج القراءة.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en-US" sz="2000" b="1" dirty="0">
                <a:solidFill>
                  <a:prstClr val="black"/>
                </a:solidFill>
                <a:latin typeface="Cambria" panose="02040503050406030204" pitchFamily="18" charset="0"/>
                <a:ea typeface="Cambria" panose="02040503050406030204" pitchFamily="18" charset="0"/>
                <a:cs typeface="Arial" panose="020B0604020202020204" pitchFamily="34" charset="0"/>
              </a:rPr>
              <a:t> </a:t>
            </a:r>
            <a:endParaRPr lang="ar-EG" sz="2000" b="1" dirty="0">
              <a:solidFill>
                <a:prstClr val="black"/>
              </a:solidFill>
            </a:endParaRPr>
          </a:p>
        </p:txBody>
      </p:sp>
    </p:spTree>
    <p:custDataLst>
      <p:tags r:id="rId1"/>
    </p:custDataLst>
    <p:extLst>
      <p:ext uri="{BB962C8B-B14F-4D97-AF65-F5344CB8AC3E}">
        <p14:creationId xmlns:p14="http://schemas.microsoft.com/office/powerpoint/2010/main" val="49542820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609600" y="514350"/>
            <a:ext cx="8534400" cy="4680256"/>
          </a:xfrm>
          <a:prstGeom prst="rect">
            <a:avLst/>
          </a:prstGeom>
        </p:spPr>
        <p:txBody>
          <a:bodyPr wrap="square">
            <a:spAutoFit/>
          </a:bodyPr>
          <a:lstStyle/>
          <a:p>
            <a:pPr algn="r" rtl="1">
              <a:lnSpc>
                <a:spcPct val="115000"/>
              </a:lnSpc>
            </a:pPr>
            <a:r>
              <a:rPr lang="ar-EG" sz="2800" b="1" dirty="0">
                <a:solidFill>
                  <a:prstClr val="black"/>
                </a:solidFill>
                <a:latin typeface="Arial" panose="020B0604020202020204" pitchFamily="34" charset="0"/>
                <a:ea typeface="Arial" panose="020B0604020202020204" pitchFamily="34" charset="0"/>
              </a:rPr>
              <a:t>أستذكر</a:t>
            </a:r>
            <a:endParaRPr lang="en-US"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800" b="1" dirty="0">
                <a:solidFill>
                  <a:prstClr val="black"/>
                </a:solidFill>
                <a:latin typeface="Cambria" panose="02040503050406030204" pitchFamily="18" charset="0"/>
                <a:ea typeface="Cambria" panose="02040503050406030204" pitchFamily="18" charset="0"/>
              </a:rPr>
              <a:t>أغلق الكتاب، ثم أجيب من ..................................................... عن أسئلتي بعد تنقيحها.</a:t>
            </a:r>
            <a:endParaRPr lang="en-US"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228600" algn="r" rtl="1">
              <a:lnSpc>
                <a:spcPct val="115000"/>
              </a:lnSpc>
              <a:spcAft>
                <a:spcPts val="1000"/>
              </a:spcAft>
            </a:pPr>
            <a:r>
              <a:rPr lang="en-US" sz="2800" b="1" dirty="0">
                <a:solidFill>
                  <a:prstClr val="black"/>
                </a:solidFill>
                <a:latin typeface="Cambria" panose="02040503050406030204" pitchFamily="18" charset="0"/>
                <a:ea typeface="Cambria" panose="02040503050406030204" pitchFamily="18" charset="0"/>
                <a:cs typeface="Arial" panose="020B0604020202020204" pitchFamily="34" charset="0"/>
              </a:rPr>
              <a:t> </a:t>
            </a:r>
            <a:endParaRPr lang="en-US"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أراجع</a:t>
            </a:r>
            <a:endParaRPr lang="en-US"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800" b="1" dirty="0">
                <a:solidFill>
                  <a:prstClr val="black"/>
                </a:solidFill>
                <a:latin typeface="Cambria" panose="02040503050406030204" pitchFamily="18" charset="0"/>
                <a:ea typeface="Cambria" panose="02040503050406030204" pitchFamily="18" charset="0"/>
              </a:rPr>
              <a:t>أراجع إجابتي، وأقارنها ......................................................؛ لأتأكد أنها صحيحة وافية.</a:t>
            </a:r>
            <a:endParaRPr lang="en-US"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211168895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57150" y="494281"/>
            <a:ext cx="9144000" cy="6038576"/>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وظلت الأسئلة تراود تفكير (برايل) كيف يتساوى الكفيف والبصير في القراءة والكتابة؟ وما الطريقة؟ وكيف تحل المشكلة؟  وأي الأمرين: النجاح والفشل أقرب إلى الإنسان المثابر؟</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وما زالت فكرة اختراع طريقة سهلة للقراءة تسيطر على تفكيره حتى سمع عن ضابط فرنسي ابتكر طريقة لكتابة خاصة بينه وبين جنده يستعمل فيها نقطا وعلامات بدل الحروف.</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استطاع من خلالها الجنود أن يقرؤوا الرسائل المكتوبة بهذه الكتابة وهم في الخنادق المظلمة دون الحاجة إلى إضاءة حيث كانوا يعتمدون على لمس الحروف لقراءتها؛ لأن الحروف مثقوبة على ورق مقوى.</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أجرى (برايل) تجاربه فترة طويلة حتى استطاع -بفضل الله- ثم بقوة إراداته وفطنته وتصميمه وضع رموز سهلة للحروف الأبجدية فتحققت آماله، فألف مجلدا شرح فيه بالتفصيل طريقته المبتكرة في القراءة التي تعتمد على الحروف والرموز الناتئة المميزة بالأنامل.</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لقيت طريقته نجاحا باهرا، وعممت في العالم كله، وتمكن العالم العربي محمد الأنسي من تطوير الطريقة في اللغة العربية. عندما حاول التوفيق بين أشكال الحروف المستخدمة في الكتابة العادية وشكلها في الكتابة النافرة.</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58473865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52450"/>
            <a:ext cx="9144000" cy="4339650"/>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وطبعت بها الكتب والمجلات والصحف على مطابع خاصة استفاد منها كثير من المكفوفين، فكانت بذلك أكبر مساعد لهم على التحصيل والدراسة، فتحول الظلام إلى نور.</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وبعد فترة من الزمن ابتكرت ساعات (برايل) المعصمية التي تقرأ بواسطة اللمس، كما استفيد من طريقة (برايل) في طباعة القرآن الكريم في مجمع الملك فهد لطباعة المصحف الكريم؛ خدمة للمكفوفين المتطلعين لقراءة كتاب الله بأنفسهم في مختلف أنحاء العالم.</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فسبحان من علم الإنسان ما لم يعلم!</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المعجم المساعد:</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عاهة: مرض.                               اختراع: ابتداع.</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فطنته: ذكائه.                                الأنامل: رؤوس الأصابع.</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ابتكر: ابتدع شيئا غير مسبوق إليه.           باهرا: مدهشا.</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75659226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Rectangle 3"/>
          <p:cNvSpPr/>
          <p:nvPr/>
        </p:nvSpPr>
        <p:spPr>
          <a:xfrm>
            <a:off x="0" y="438704"/>
            <a:ext cx="9144000" cy="6038576"/>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أقرأ</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1.أقرأ النص قراءة صامتة، ثم أجيب شفهيا عما يأتي:</a:t>
            </a: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من أول من ابتكر طريقة للكتابة تعتمد على اللمس؟</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ما اسم العالم العربي الذي طور كتابة (برايل) في اللغة العربية؟</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2. أقرأ الجمل الآتية، وأنتبه إلى ضبط أحرف الكلمات الملونة.</a:t>
            </a: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"فقد (برايل) بصره في سن صغيرة </a:t>
            </a:r>
            <a:r>
              <a:rPr lang="ar-EG" sz="2400" b="1" dirty="0">
                <a:solidFill>
                  <a:prstClr val="black"/>
                </a:solidFill>
                <a:latin typeface="Cambria" panose="02040503050406030204" pitchFamily="18" charset="0"/>
                <a:ea typeface="Cambria" panose="02040503050406030204" pitchFamily="18" charset="0"/>
              </a:rPr>
              <a:t>عند</a:t>
            </a:r>
            <a:r>
              <a:rPr lang="ar-EG" sz="2400" dirty="0">
                <a:solidFill>
                  <a:prstClr val="black"/>
                </a:solidFill>
                <a:latin typeface="Cambria" panose="02040503050406030204" pitchFamily="18" charset="0"/>
                <a:ea typeface="Cambria" panose="02040503050406030204" pitchFamily="18" charset="0"/>
              </a:rPr>
              <a:t>ما كان يعبث بأدوات حادة".</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"ظهرت عليه ملامح الذكاء الحاد والنبوغ </a:t>
            </a:r>
            <a:r>
              <a:rPr lang="ar-EG" sz="2400" b="1" dirty="0">
                <a:solidFill>
                  <a:prstClr val="black"/>
                </a:solidFill>
                <a:latin typeface="Cambria" panose="02040503050406030204" pitchFamily="18" charset="0"/>
                <a:ea typeface="Cambria" panose="02040503050406030204" pitchFamily="18" charset="0"/>
              </a:rPr>
              <a:t>منذ</a:t>
            </a:r>
            <a:r>
              <a:rPr lang="ar-EG" sz="2400" dirty="0">
                <a:solidFill>
                  <a:prstClr val="black"/>
                </a:solidFill>
                <a:latin typeface="Cambria" panose="02040503050406030204" pitchFamily="18" charset="0"/>
                <a:ea typeface="Cambria" panose="02040503050406030204" pitchFamily="18" charset="0"/>
              </a:rPr>
              <a:t> الصغر".</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"ابتكر طريقة لكتابة خاصة </a:t>
            </a:r>
            <a:r>
              <a:rPr lang="ar-EG" sz="2400" b="1" dirty="0">
                <a:solidFill>
                  <a:prstClr val="black"/>
                </a:solidFill>
                <a:latin typeface="Cambria" panose="02040503050406030204" pitchFamily="18" charset="0"/>
                <a:ea typeface="Cambria" panose="02040503050406030204" pitchFamily="18" charset="0"/>
              </a:rPr>
              <a:t>بينه</a:t>
            </a:r>
            <a:r>
              <a:rPr lang="ar-EG" sz="2400" dirty="0">
                <a:solidFill>
                  <a:prstClr val="black"/>
                </a:solidFill>
                <a:latin typeface="Cambria" panose="02040503050406030204" pitchFamily="18" charset="0"/>
                <a:ea typeface="Cambria" panose="02040503050406030204" pitchFamily="18" charset="0"/>
              </a:rPr>
              <a:t> وبين جنده".</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3. أقرأ العبارة الآتية بطلاقة، مع التعبير عن العزم والتصميم وقوة الإرادة.</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"أنا كفيف ... ولكن إن لم تتمكن عيناي من اطلاعي على الناس والحوادث والعالم من حولي؛ فلا بد من أن أجد وسيلة غيرها؛ لأتمكن من ذلك".</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315149732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65484" y="746427"/>
            <a:ext cx="9144000" cy="5047536"/>
          </a:xfrm>
          <a:prstGeom prst="rect">
            <a:avLst/>
          </a:prstGeom>
        </p:spPr>
        <p:txBody>
          <a:bodyPr wrap="square">
            <a:spAutoFit/>
          </a:bodyPr>
          <a:lstStyle/>
          <a:p>
            <a:pPr algn="r" rtl="1">
              <a:lnSpc>
                <a:spcPct val="115000"/>
              </a:lnSpc>
            </a:pPr>
            <a:r>
              <a:rPr lang="ar-EG" sz="2800" b="1" dirty="0">
                <a:solidFill>
                  <a:prstClr val="black"/>
                </a:solidFill>
                <a:latin typeface="Arial" panose="020B0604020202020204" pitchFamily="34" charset="0"/>
                <a:ea typeface="Arial" panose="020B0604020202020204" pitchFamily="34" charset="0"/>
              </a:rPr>
              <a:t>4. أقرأ العبارة الآتية في سرعة وطلاقة، مع تشكيل أحرف كلماتها بالحركات المناسبة ومراعاة صحة الوقف وسلامة الوصل.</a:t>
            </a:r>
            <a:endParaRPr lang="en-US"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dirty="0">
                <a:solidFill>
                  <a:prstClr val="black"/>
                </a:solidFill>
                <a:latin typeface="Arial" panose="020B0604020202020204" pitchFamily="34" charset="0"/>
                <a:ea typeface="Arial" panose="020B0604020202020204" pitchFamily="34" charset="0"/>
              </a:rPr>
              <a:t>"حاول (لويس برايل) أن يتعامل مع هذه الحروف، لكنه كان يشعر بصعوبة الكتابة بها، فسأل والده ذات يوم: لماذا لا تكون هناك طريقة يستطيع معها الكفيف أن يخرج طاقته كلها في الكتابة والقراءة، ومتابعة ما يجري من أحداث؟! إن الحروف التي يستعملها المكفوفون تمنعهم من مواصلة التعليم. وبذلك يعاني الكفيف مرتين مرة من عاهة العمى وأخرى من عدم القراءة والكتابة اللتين يساعده إتقانهما على تجاوز هذه العاهة".</a:t>
            </a:r>
            <a:endParaRPr lang="en-US"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dirty="0">
                <a:solidFill>
                  <a:prstClr val="black"/>
                </a:solidFill>
                <a:latin typeface="Arial" panose="020B0604020202020204" pitchFamily="34" charset="0"/>
                <a:ea typeface="Arial" panose="020B0604020202020204" pitchFamily="34" charset="0"/>
              </a:rPr>
              <a:t> </a:t>
            </a:r>
            <a:endParaRPr lang="en-US"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5. أقرأ النص قراءة جهرية سليمة.</a:t>
            </a:r>
            <a:endParaRPr lang="en-US"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00132488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35061"/>
            <a:ext cx="9144000" cy="5679183"/>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أنمي لغتي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1. أكمل الجملة الآتية بكلمات تناسب المعنى:</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 حولت طريقة (برايل) ظلام الكفيف إلى نور وضياء، ويأسه إلى ........................................ و ........................................، وحزنه إلى ........................................ و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ب. أشرح معنى الكلمة الملونة في كل من الجمل الآتية:</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فقد بصره في </a:t>
            </a:r>
            <a:r>
              <a:rPr lang="ar-EG" sz="2000" b="1" dirty="0">
                <a:solidFill>
                  <a:srgbClr val="FF0000"/>
                </a:solidFill>
                <a:latin typeface="Cambria" panose="02040503050406030204" pitchFamily="18" charset="0"/>
                <a:ea typeface="Cambria" panose="02040503050406030204" pitchFamily="18" charset="0"/>
              </a:rPr>
              <a:t>سن</a:t>
            </a:r>
            <a:r>
              <a:rPr lang="ar-EG" sz="2000" b="1" dirty="0">
                <a:solidFill>
                  <a:prstClr val="black"/>
                </a:solidFill>
                <a:latin typeface="Cambria" panose="02040503050406030204" pitchFamily="18" charset="0"/>
                <a:ea typeface="Cambria" panose="02040503050406030204" pitchFamily="18" charset="0"/>
              </a:rPr>
              <a:t> صغيرة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أصابني ألم من التهاب </a:t>
            </a:r>
            <a:r>
              <a:rPr lang="ar-EG" sz="2000" b="1" dirty="0">
                <a:solidFill>
                  <a:srgbClr val="FF0000"/>
                </a:solidFill>
                <a:latin typeface="Cambria" panose="02040503050406030204" pitchFamily="18" charset="0"/>
                <a:ea typeface="Cambria" panose="02040503050406030204" pitchFamily="18" charset="0"/>
              </a:rPr>
              <a:t>السن</a:t>
            </a:r>
            <a:r>
              <a:rPr lang="ar-EG" sz="2000" b="1" dirty="0">
                <a:solidFill>
                  <a:prstClr val="black"/>
                </a:solidFill>
                <a:latin typeface="Cambria" panose="02040503050406030204" pitchFamily="18" charset="0"/>
                <a:ea typeface="Cambria" panose="02040503050406030204" pitchFamily="18" charset="0"/>
              </a:rPr>
              <a:t> فذهبت إلى الطبيب لعلاجه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srgbClr val="FF0000"/>
                </a:solidFill>
                <a:latin typeface="Cambria" panose="02040503050406030204" pitchFamily="18" charset="0"/>
                <a:ea typeface="Cambria" panose="02040503050406030204" pitchFamily="18" charset="0"/>
              </a:rPr>
              <a:t>سن</a:t>
            </a:r>
            <a:r>
              <a:rPr lang="ar-EG" sz="2000" b="1" dirty="0">
                <a:solidFill>
                  <a:prstClr val="black"/>
                </a:solidFill>
                <a:latin typeface="Cambria" panose="02040503050406030204" pitchFamily="18" charset="0"/>
                <a:ea typeface="Cambria" panose="02040503050406030204" pitchFamily="18" charset="0"/>
              </a:rPr>
              <a:t> القلم مدببة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en-US" sz="2000" b="1" dirty="0">
                <a:solidFill>
                  <a:prstClr val="black"/>
                </a:solidFill>
                <a:latin typeface="Cambria" panose="02040503050406030204" pitchFamily="18" charset="0"/>
                <a:ea typeface="Cambria" panose="02040503050406030204" pitchFamily="18" charset="0"/>
                <a:cs typeface="Arial" panose="020B0604020202020204" pitchFamily="34"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2. أكون كلمات من أسرة كلمة (الضوء) مع الاستفادة مما ورد في النص، وأكتبها في المخطط الآتي: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                 استضاء</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spcBef>
                <a:spcPts val="1200"/>
              </a:spcBef>
              <a:spcAft>
                <a:spcPts val="1200"/>
              </a:spcAft>
            </a:pPr>
            <a:r>
              <a:rPr lang="ar-EG" sz="2000" b="1" dirty="0">
                <a:solidFill>
                  <a:prstClr val="black"/>
                </a:solidFill>
                <a:latin typeface="Arial" panose="020B0604020202020204" pitchFamily="34" charset="0"/>
                <a:ea typeface="Arial" panose="020B0604020202020204" pitchFamily="34" charset="0"/>
              </a:rPr>
              <a:t>                                          الضوء</a:t>
            </a:r>
            <a:endParaRPr lang="en-US" sz="1400" b="1" dirty="0">
              <a:solidFill>
                <a:prstClr val="black"/>
              </a:solidFill>
              <a:latin typeface="Arial" panose="020B0604020202020204" pitchFamily="34" charset="0"/>
              <a:ea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                 مضيئة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3" name="Rectangle 2">
            <a:extLst>
              <a:ext uri="{FF2B5EF4-FFF2-40B4-BE49-F238E27FC236}">
                <a16:creationId xmlns:a16="http://schemas.microsoft.com/office/drawing/2014/main" id="{11C21B33-3BC2-4499-95D3-6DC2539F6D67}"/>
              </a:ext>
            </a:extLst>
          </p:cNvPr>
          <p:cNvSpPr/>
          <p:nvPr/>
        </p:nvSpPr>
        <p:spPr>
          <a:xfrm>
            <a:off x="2008341" y="1212319"/>
            <a:ext cx="519694" cy="461665"/>
          </a:xfrm>
          <a:prstGeom prst="rect">
            <a:avLst/>
          </a:prstGeom>
        </p:spPr>
        <p:txBody>
          <a:bodyPr wrap="none">
            <a:spAutoFit/>
          </a:bodyPr>
          <a:lstStyle/>
          <a:p>
            <a:pPr algn="ctr" rtl="1"/>
            <a:r>
              <a:rPr lang="ar-EG" sz="3600" b="1" i="1" baseline="30000" dirty="0">
                <a:solidFill>
                  <a:srgbClr val="2C4A99"/>
                </a:solidFill>
                <a:latin typeface="AdobeArabic-BoldItalic"/>
              </a:rPr>
              <a:t>أمل</a:t>
            </a:r>
            <a:endParaRPr lang="ar-YE" sz="36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DCE8EA30-16D3-4DDF-97F8-5EBDA6023DBC}"/>
              </a:ext>
            </a:extLst>
          </p:cNvPr>
          <p:cNvSpPr/>
          <p:nvPr/>
        </p:nvSpPr>
        <p:spPr>
          <a:xfrm>
            <a:off x="7218094" y="1544828"/>
            <a:ext cx="835486" cy="461665"/>
          </a:xfrm>
          <a:prstGeom prst="rect">
            <a:avLst/>
          </a:prstGeom>
        </p:spPr>
        <p:txBody>
          <a:bodyPr wrap="none">
            <a:spAutoFit/>
          </a:bodyPr>
          <a:lstStyle/>
          <a:p>
            <a:pPr algn="ctr" rtl="1"/>
            <a:r>
              <a:rPr lang="ar-EG" sz="3600" b="1" i="1" baseline="30000" dirty="0">
                <a:solidFill>
                  <a:srgbClr val="2C4A99"/>
                </a:solidFill>
                <a:latin typeface="AdobeArabic-BoldItalic"/>
              </a:rPr>
              <a:t>ورجاء</a:t>
            </a:r>
            <a:endParaRPr lang="ar-YE" sz="36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86FD08FA-5BA7-420F-98F1-46E564FA08A2}"/>
              </a:ext>
            </a:extLst>
          </p:cNvPr>
          <p:cNvSpPr/>
          <p:nvPr/>
        </p:nvSpPr>
        <p:spPr>
          <a:xfrm>
            <a:off x="3319945" y="1544828"/>
            <a:ext cx="590226" cy="461665"/>
          </a:xfrm>
          <a:prstGeom prst="rect">
            <a:avLst/>
          </a:prstGeom>
        </p:spPr>
        <p:txBody>
          <a:bodyPr wrap="none">
            <a:spAutoFit/>
          </a:bodyPr>
          <a:lstStyle/>
          <a:p>
            <a:pPr algn="ctr" rtl="1"/>
            <a:r>
              <a:rPr lang="ar-EG" sz="3600" b="1" i="1" baseline="30000" dirty="0">
                <a:solidFill>
                  <a:srgbClr val="2C4A99"/>
                </a:solidFill>
                <a:latin typeface="AdobeArabic-BoldItalic"/>
              </a:rPr>
              <a:t>فرح</a:t>
            </a:r>
            <a:endParaRPr lang="ar-YE" sz="36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4D4A139A-61F7-40A1-A7AF-9BD19900D1D7}"/>
              </a:ext>
            </a:extLst>
          </p:cNvPr>
          <p:cNvSpPr/>
          <p:nvPr/>
        </p:nvSpPr>
        <p:spPr>
          <a:xfrm>
            <a:off x="7246947" y="1889212"/>
            <a:ext cx="777777" cy="461665"/>
          </a:xfrm>
          <a:prstGeom prst="rect">
            <a:avLst/>
          </a:prstGeom>
        </p:spPr>
        <p:txBody>
          <a:bodyPr wrap="none">
            <a:spAutoFit/>
          </a:bodyPr>
          <a:lstStyle/>
          <a:p>
            <a:pPr algn="ctr" rtl="1"/>
            <a:r>
              <a:rPr lang="ar-EG" sz="3600" b="1" i="1" baseline="30000" dirty="0">
                <a:solidFill>
                  <a:srgbClr val="2C4A99"/>
                </a:solidFill>
                <a:latin typeface="AdobeArabic-BoldItalic"/>
              </a:rPr>
              <a:t>سرور</a:t>
            </a:r>
            <a:endParaRPr lang="ar-YE" sz="36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4A84E200-2AB1-4C5F-ABD0-84B5A1EB6025}"/>
              </a:ext>
            </a:extLst>
          </p:cNvPr>
          <p:cNvSpPr/>
          <p:nvPr/>
        </p:nvSpPr>
        <p:spPr>
          <a:xfrm>
            <a:off x="4432214" y="2577981"/>
            <a:ext cx="2154757" cy="461665"/>
          </a:xfrm>
          <a:prstGeom prst="rect">
            <a:avLst/>
          </a:prstGeom>
        </p:spPr>
        <p:txBody>
          <a:bodyPr wrap="none">
            <a:spAutoFit/>
          </a:bodyPr>
          <a:lstStyle/>
          <a:p>
            <a:pPr algn="ctr" rtl="1"/>
            <a:r>
              <a:rPr lang="ar-YE" sz="3600" b="1" i="1" baseline="30000">
                <a:solidFill>
                  <a:srgbClr val="2C4A99"/>
                </a:solidFill>
                <a:latin typeface="AdobeArabic-BoldItalic"/>
              </a:rPr>
              <a:t>سن صغيره = العمر</a:t>
            </a:r>
          </a:p>
        </p:txBody>
      </p:sp>
      <p:sp>
        <p:nvSpPr>
          <p:cNvPr id="16" name="Rectangle 15">
            <a:extLst>
              <a:ext uri="{FF2B5EF4-FFF2-40B4-BE49-F238E27FC236}">
                <a16:creationId xmlns:a16="http://schemas.microsoft.com/office/drawing/2014/main" id="{58F0D3A6-D77B-4424-8353-6591BCDB4FE7}"/>
              </a:ext>
            </a:extLst>
          </p:cNvPr>
          <p:cNvSpPr/>
          <p:nvPr/>
        </p:nvSpPr>
        <p:spPr>
          <a:xfrm>
            <a:off x="82936" y="2974696"/>
            <a:ext cx="4188967" cy="420628"/>
          </a:xfrm>
          <a:prstGeom prst="rect">
            <a:avLst/>
          </a:prstGeom>
        </p:spPr>
        <p:txBody>
          <a:bodyPr wrap="none">
            <a:spAutoFit/>
          </a:bodyPr>
          <a:lstStyle/>
          <a:p>
            <a:pPr algn="ctr" rtl="1"/>
            <a:r>
              <a:rPr lang="ar-YE" sz="3200" b="1" i="1" baseline="30000">
                <a:solidFill>
                  <a:srgbClr val="2C4A99"/>
                </a:solidFill>
                <a:latin typeface="AdobeArabic-BoldItalic"/>
              </a:rPr>
              <a:t>التهاب السن = قطعة من العظم ثنيت في الفك </a:t>
            </a:r>
          </a:p>
        </p:txBody>
      </p:sp>
      <p:sp>
        <p:nvSpPr>
          <p:cNvPr id="17" name="Rectangle 16">
            <a:extLst>
              <a:ext uri="{FF2B5EF4-FFF2-40B4-BE49-F238E27FC236}">
                <a16:creationId xmlns:a16="http://schemas.microsoft.com/office/drawing/2014/main" id="{67F5E3F1-4FA8-4D0E-B5BF-2DAF6F8C3F8A}"/>
              </a:ext>
            </a:extLst>
          </p:cNvPr>
          <p:cNvSpPr/>
          <p:nvPr/>
        </p:nvSpPr>
        <p:spPr>
          <a:xfrm>
            <a:off x="4428642" y="3341846"/>
            <a:ext cx="2464136" cy="461665"/>
          </a:xfrm>
          <a:prstGeom prst="rect">
            <a:avLst/>
          </a:prstGeom>
        </p:spPr>
        <p:txBody>
          <a:bodyPr wrap="none">
            <a:spAutoFit/>
          </a:bodyPr>
          <a:lstStyle/>
          <a:p>
            <a:pPr algn="ctr" rtl="1"/>
            <a:r>
              <a:rPr lang="ar-YE" sz="3600" b="1" i="1" baseline="30000" dirty="0">
                <a:solidFill>
                  <a:srgbClr val="2C4A99"/>
                </a:solidFill>
                <a:latin typeface="AdobeArabic-BoldItalic"/>
              </a:rPr>
              <a:t>سن القلم = رأس القلم </a:t>
            </a:r>
          </a:p>
        </p:txBody>
      </p:sp>
      <p:sp>
        <p:nvSpPr>
          <p:cNvPr id="18" name="Rectangle 17">
            <a:extLst>
              <a:ext uri="{FF2B5EF4-FFF2-40B4-BE49-F238E27FC236}">
                <a16:creationId xmlns:a16="http://schemas.microsoft.com/office/drawing/2014/main" id="{CB1A7FBB-C9BB-49B6-BDEC-7A4D1DCF4538}"/>
              </a:ext>
            </a:extLst>
          </p:cNvPr>
          <p:cNvSpPr/>
          <p:nvPr/>
        </p:nvSpPr>
        <p:spPr>
          <a:xfrm>
            <a:off x="7312840" y="4374965"/>
            <a:ext cx="811440" cy="461665"/>
          </a:xfrm>
          <a:prstGeom prst="rect">
            <a:avLst/>
          </a:prstGeom>
        </p:spPr>
        <p:txBody>
          <a:bodyPr wrap="none">
            <a:spAutoFit/>
          </a:bodyPr>
          <a:lstStyle/>
          <a:p>
            <a:pPr algn="ctr" rtl="1"/>
            <a:r>
              <a:rPr lang="ar-YE" sz="3600" b="1" i="1" baseline="30000" dirty="0">
                <a:solidFill>
                  <a:srgbClr val="2C4A99"/>
                </a:solidFill>
                <a:latin typeface="AdobeArabic-BoldItalic"/>
              </a:rPr>
              <a:t>إضاءة</a:t>
            </a:r>
          </a:p>
        </p:txBody>
      </p:sp>
      <p:sp>
        <p:nvSpPr>
          <p:cNvPr id="19" name="Rectangle 18">
            <a:extLst>
              <a:ext uri="{FF2B5EF4-FFF2-40B4-BE49-F238E27FC236}">
                <a16:creationId xmlns:a16="http://schemas.microsoft.com/office/drawing/2014/main" id="{5415A9E8-D749-43E4-A900-27EC5D1E6497}"/>
              </a:ext>
            </a:extLst>
          </p:cNvPr>
          <p:cNvSpPr/>
          <p:nvPr/>
        </p:nvSpPr>
        <p:spPr>
          <a:xfrm>
            <a:off x="3584601" y="4369465"/>
            <a:ext cx="872355" cy="461665"/>
          </a:xfrm>
          <a:prstGeom prst="rect">
            <a:avLst/>
          </a:prstGeom>
        </p:spPr>
        <p:txBody>
          <a:bodyPr wrap="none">
            <a:spAutoFit/>
          </a:bodyPr>
          <a:lstStyle/>
          <a:p>
            <a:pPr algn="ctr" rtl="1"/>
            <a:r>
              <a:rPr lang="ar-EG" sz="3600" b="1" i="1" baseline="30000" dirty="0">
                <a:solidFill>
                  <a:srgbClr val="2C4A99"/>
                </a:solidFill>
                <a:latin typeface="AdobeArabic-BoldItalic"/>
              </a:rPr>
              <a:t>مضاءة</a:t>
            </a:r>
            <a:endParaRPr lang="ar-YE" sz="3600" b="1" i="1" baseline="30000" dirty="0">
              <a:solidFill>
                <a:srgbClr val="2C4A99"/>
              </a:solidFill>
              <a:latin typeface="AdobeArabic-BoldItalic"/>
            </a:endParaRPr>
          </a:p>
        </p:txBody>
      </p:sp>
      <p:sp>
        <p:nvSpPr>
          <p:cNvPr id="20" name="Rectangle 19">
            <a:extLst>
              <a:ext uri="{FF2B5EF4-FFF2-40B4-BE49-F238E27FC236}">
                <a16:creationId xmlns:a16="http://schemas.microsoft.com/office/drawing/2014/main" id="{B3DF3581-2427-4DA2-A2A5-6117AABCE91B}"/>
              </a:ext>
            </a:extLst>
          </p:cNvPr>
          <p:cNvSpPr/>
          <p:nvPr/>
        </p:nvSpPr>
        <p:spPr>
          <a:xfrm>
            <a:off x="6551252" y="5338844"/>
            <a:ext cx="705642" cy="461665"/>
          </a:xfrm>
          <a:prstGeom prst="rect">
            <a:avLst/>
          </a:prstGeom>
        </p:spPr>
        <p:txBody>
          <a:bodyPr wrap="none">
            <a:spAutoFit/>
          </a:bodyPr>
          <a:lstStyle/>
          <a:p>
            <a:pPr algn="ctr" rtl="1"/>
            <a:r>
              <a:rPr lang="ar-EG" sz="3600" b="1" i="1" baseline="30000" dirty="0">
                <a:solidFill>
                  <a:srgbClr val="2C4A99"/>
                </a:solidFill>
                <a:latin typeface="AdobeArabic-BoldItalic"/>
              </a:rPr>
              <a:t>أضاء</a:t>
            </a:r>
            <a:endParaRPr lang="ar-YE" sz="3600" b="1" i="1" baseline="30000" dirty="0">
              <a:solidFill>
                <a:srgbClr val="2C4A99"/>
              </a:solidFill>
              <a:latin typeface="AdobeArabic-BoldItalic"/>
            </a:endParaRPr>
          </a:p>
        </p:txBody>
      </p:sp>
      <p:sp>
        <p:nvSpPr>
          <p:cNvPr id="21" name="Rectangle 20">
            <a:extLst>
              <a:ext uri="{FF2B5EF4-FFF2-40B4-BE49-F238E27FC236}">
                <a16:creationId xmlns:a16="http://schemas.microsoft.com/office/drawing/2014/main" id="{6C28173A-856A-4F23-B602-58BC3B6B4219}"/>
              </a:ext>
            </a:extLst>
          </p:cNvPr>
          <p:cNvSpPr/>
          <p:nvPr/>
        </p:nvSpPr>
        <p:spPr>
          <a:xfrm>
            <a:off x="6415798" y="5715564"/>
            <a:ext cx="976550" cy="461665"/>
          </a:xfrm>
          <a:prstGeom prst="rect">
            <a:avLst/>
          </a:prstGeom>
        </p:spPr>
        <p:txBody>
          <a:bodyPr wrap="none">
            <a:spAutoFit/>
          </a:bodyPr>
          <a:lstStyle/>
          <a:p>
            <a:pPr algn="ctr" rtl="1"/>
            <a:r>
              <a:rPr lang="ar-EG" sz="3600" b="1" i="1" baseline="30000" dirty="0">
                <a:solidFill>
                  <a:srgbClr val="2C4A99"/>
                </a:solidFill>
                <a:latin typeface="AdobeArabic-BoldItalic"/>
              </a:rPr>
              <a:t>استضاء</a:t>
            </a:r>
            <a:endParaRPr lang="ar-YE" sz="36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164611102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37868"/>
            <a:ext cx="9144000" cy="2367315"/>
          </a:xfrm>
          <a:prstGeom prst="rect">
            <a:avLst/>
          </a:prstGeom>
        </p:spPr>
        <p:txBody>
          <a:bodyPr wrap="square">
            <a:spAutoFit/>
          </a:bodyPr>
          <a:lstStyle/>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3. أي التعبيرين أدق في المعنى في نظرك؟ ولماذا؟</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ظلت الأسئلة تراود تفكير (برايل).</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ظل (برايل) يفكر في الأسئلة.</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algn="r" rtl="1"/>
            <a:r>
              <a:rPr lang="ar-EG" dirty="0">
                <a:solidFill>
                  <a:prstClr val="black"/>
                </a:solidFill>
              </a:rPr>
              <a:t>..........................................................................................................................................................................................</a:t>
            </a:r>
            <a:endParaRPr lang="en-US" dirty="0">
              <a:solidFill>
                <a:prstClr val="black"/>
              </a:solidFill>
            </a:endParaRPr>
          </a:p>
        </p:txBody>
      </p:sp>
      <p:sp>
        <p:nvSpPr>
          <p:cNvPr id="3" name="Rectangle 2"/>
          <p:cNvSpPr/>
          <p:nvPr/>
        </p:nvSpPr>
        <p:spPr>
          <a:xfrm>
            <a:off x="0" y="2923772"/>
            <a:ext cx="9144000" cy="3477875"/>
          </a:xfrm>
          <a:prstGeom prst="rect">
            <a:avLst/>
          </a:prstGeom>
        </p:spPr>
        <p:txBody>
          <a:bodyPr wrap="square">
            <a:spAutoFit/>
          </a:bodyPr>
          <a:lstStyle/>
          <a:p>
            <a:pPr algn="r" rtl="1"/>
            <a:r>
              <a:rPr lang="ar-EG" sz="2000" b="1" dirty="0">
                <a:solidFill>
                  <a:prstClr val="black"/>
                </a:solidFill>
              </a:rPr>
              <a:t>4. أصنف الكلمات إلى صنفين: كلمات دالة على مصطلحات علمية، وأخرى دالة على أسماء مخترعات:</a:t>
            </a:r>
            <a:endParaRPr lang="en-US" sz="2000" b="1" dirty="0">
              <a:solidFill>
                <a:prstClr val="black"/>
              </a:solidFill>
            </a:endParaRPr>
          </a:p>
          <a:p>
            <a:pPr algn="r" rtl="1"/>
            <a:r>
              <a:rPr lang="ar-EG" sz="2000" b="1" dirty="0">
                <a:solidFill>
                  <a:prstClr val="black"/>
                </a:solidFill>
              </a:rPr>
              <a:t>تقنية – قمر صناعي – مجهر – براءة اختراع – مختبر طبي – صاروخ – تلفاز – غواصة – طاقة شمسية – تجربة معملية – حاسب آلي – المغناطيسية.</a:t>
            </a:r>
            <a:endParaRPr lang="en-US" sz="2000" b="1" dirty="0">
              <a:solidFill>
                <a:prstClr val="black"/>
              </a:solidFill>
            </a:endParaRPr>
          </a:p>
          <a:p>
            <a:pPr algn="r" rtl="1"/>
            <a:r>
              <a:rPr lang="ar-EG" sz="2000" b="1" dirty="0">
                <a:solidFill>
                  <a:prstClr val="black"/>
                </a:solidFill>
              </a:rPr>
              <a:t> </a:t>
            </a:r>
            <a:endParaRPr lang="en-US" sz="2000" b="1" dirty="0">
              <a:solidFill>
                <a:prstClr val="black"/>
              </a:solidFill>
            </a:endParaRPr>
          </a:p>
          <a:p>
            <a:pPr algn="r" rtl="1"/>
            <a:r>
              <a:rPr lang="ar-EG" sz="2000" b="1" dirty="0">
                <a:solidFill>
                  <a:prstClr val="black"/>
                </a:solidFill>
              </a:rPr>
              <a:t>        مصطلحات علمية                           أسماء مخترعات</a:t>
            </a:r>
            <a:endParaRPr lang="en-US" sz="2000" b="1" dirty="0">
              <a:solidFill>
                <a:prstClr val="black"/>
              </a:solidFill>
            </a:endParaRPr>
          </a:p>
          <a:p>
            <a:pPr algn="r" rtl="1"/>
            <a:r>
              <a:rPr lang="ar-EG" sz="2000" b="1" dirty="0">
                <a:solidFill>
                  <a:prstClr val="black"/>
                </a:solidFill>
              </a:rPr>
              <a:t>1. تقنية                                        1. قمر صناعي                        </a:t>
            </a:r>
            <a:endParaRPr lang="en-US" sz="2000" b="1" dirty="0">
              <a:solidFill>
                <a:prstClr val="black"/>
              </a:solidFill>
            </a:endParaRPr>
          </a:p>
          <a:p>
            <a:pPr algn="r" rtl="1"/>
            <a:r>
              <a:rPr lang="ar-EG" sz="2000" b="1" dirty="0">
                <a:solidFill>
                  <a:prstClr val="black"/>
                </a:solidFill>
              </a:rPr>
              <a:t>2.                                              2. </a:t>
            </a:r>
            <a:endParaRPr lang="en-US" sz="2000" b="1" dirty="0">
              <a:solidFill>
                <a:prstClr val="black"/>
              </a:solidFill>
            </a:endParaRPr>
          </a:p>
          <a:p>
            <a:pPr algn="r" rtl="1"/>
            <a:r>
              <a:rPr lang="ar-EG" sz="2000" b="1" dirty="0">
                <a:solidFill>
                  <a:prstClr val="black"/>
                </a:solidFill>
              </a:rPr>
              <a:t>3.                                              3.</a:t>
            </a:r>
            <a:endParaRPr lang="en-US" sz="2000" b="1" dirty="0">
              <a:solidFill>
                <a:prstClr val="black"/>
              </a:solidFill>
            </a:endParaRPr>
          </a:p>
          <a:p>
            <a:pPr algn="r" rtl="1"/>
            <a:r>
              <a:rPr lang="ar-EG" sz="2000" b="1" dirty="0">
                <a:solidFill>
                  <a:prstClr val="black"/>
                </a:solidFill>
              </a:rPr>
              <a:t>4.                                              4.</a:t>
            </a:r>
            <a:endParaRPr lang="en-US" sz="2000" b="1" dirty="0">
              <a:solidFill>
                <a:prstClr val="black"/>
              </a:solidFill>
            </a:endParaRPr>
          </a:p>
          <a:p>
            <a:pPr algn="r" rtl="1"/>
            <a:r>
              <a:rPr lang="ar-EG" sz="2000" b="1" dirty="0">
                <a:solidFill>
                  <a:prstClr val="black"/>
                </a:solidFill>
              </a:rPr>
              <a:t>5.                                              5. </a:t>
            </a:r>
            <a:endParaRPr lang="en-US" sz="2000" b="1" dirty="0">
              <a:solidFill>
                <a:prstClr val="black"/>
              </a:solidFill>
            </a:endParaRPr>
          </a:p>
          <a:p>
            <a:pPr algn="r" rtl="1"/>
            <a:r>
              <a:rPr lang="ar-EG" sz="2000" b="1" dirty="0">
                <a:solidFill>
                  <a:prstClr val="black"/>
                </a:solidFill>
              </a:rPr>
              <a:t>6.                                              6.</a:t>
            </a:r>
            <a:endParaRPr lang="en-US" sz="2000" b="1" dirty="0">
              <a:solidFill>
                <a:prstClr val="black"/>
              </a:solidFill>
            </a:endParaRPr>
          </a:p>
        </p:txBody>
      </p:sp>
      <p:pic>
        <p:nvPicPr>
          <p:cNvPr id="4" name="Picture 3">
            <a:extLst>
              <a:ext uri="{FF2B5EF4-FFF2-40B4-BE49-F238E27FC236}">
                <a16:creationId xmlns:a16="http://schemas.microsoft.com/office/drawing/2014/main" id="{90EF35F1-B62B-41D0-A80D-6EB51EC0F30D}"/>
              </a:ext>
            </a:extLst>
          </p:cNvPr>
          <p:cNvPicPr>
            <a:picLocks noChangeAspect="1"/>
          </p:cNvPicPr>
          <p:nvPr/>
        </p:nvPicPr>
        <p:blipFill>
          <a:blip r:embed="rId5"/>
          <a:stretch>
            <a:fillRect/>
          </a:stretch>
        </p:blipFill>
        <p:spPr>
          <a:xfrm>
            <a:off x="214844" y="4485787"/>
            <a:ext cx="3566556" cy="1332214"/>
          </a:xfrm>
          <a:prstGeom prst="rect">
            <a:avLst/>
          </a:prstGeom>
        </p:spPr>
      </p:pic>
    </p:spTree>
    <p:custDataLst>
      <p:tags r:id="rId1"/>
    </p:custDataLst>
    <p:extLst>
      <p:ext uri="{BB962C8B-B14F-4D97-AF65-F5344CB8AC3E}">
        <p14:creationId xmlns:p14="http://schemas.microsoft.com/office/powerpoint/2010/main" val="335661342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58938"/>
            <a:ext cx="9144000" cy="4657622"/>
          </a:xfrm>
          <a:prstGeom prst="rect">
            <a:avLst/>
          </a:prstGeom>
        </p:spPr>
        <p:txBody>
          <a:bodyPr wrap="square">
            <a:spAutoFit/>
          </a:bodyPr>
          <a:lstStyle/>
          <a:p>
            <a:pPr algn="r" rtl="1"/>
            <a:r>
              <a:rPr lang="ar-EG" sz="2000" b="1" dirty="0">
                <a:solidFill>
                  <a:prstClr val="black"/>
                </a:solidFill>
              </a:rPr>
              <a:t>أفهم وأجيب</a:t>
            </a:r>
            <a:endParaRPr lang="en-US" sz="2000" dirty="0">
              <a:solidFill>
                <a:prstClr val="black"/>
              </a:solidFill>
            </a:endParaRPr>
          </a:p>
          <a:p>
            <a:pPr algn="r" rtl="1"/>
            <a:r>
              <a:rPr lang="ar-EG" sz="2000" b="1" dirty="0">
                <a:solidFill>
                  <a:prstClr val="black"/>
                </a:solidFill>
              </a:rPr>
              <a:t>1. تأمل الصورتين المصاحبتين للنص، ثم أجيب عن الأسئلة الآتية:</a:t>
            </a:r>
            <a:endParaRPr lang="en-US" sz="2000" dirty="0">
              <a:solidFill>
                <a:prstClr val="black"/>
              </a:solidFill>
            </a:endParaRPr>
          </a:p>
          <a:p>
            <a:pPr algn="r" rtl="1"/>
            <a:r>
              <a:rPr lang="ar-EG" sz="2000" b="1" dirty="0">
                <a:solidFill>
                  <a:prstClr val="black"/>
                </a:solidFill>
              </a:rPr>
              <a:t> </a:t>
            </a:r>
            <a:endParaRPr lang="en-US" sz="2000" dirty="0">
              <a:solidFill>
                <a:prstClr val="black"/>
              </a:solidFill>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ماذا يفعل الرجل الكفيف في الصورة؟</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endParaRPr lang="ar-EG" sz="1400"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هل تستطيع تمييز الرموز على صفحة الكتاب؟ ولماذا؟</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endParaRPr lang="ar-EG" sz="1400"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ما فائدة الساعة التي تراها في الصورة؟</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endParaRPr lang="ar-EG" sz="1400"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ما الفرق بين ساعة يدك والساعة التي تظهر في الصورة؟</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endParaRPr lang="en-US" sz="1400" dirty="0">
              <a:solidFill>
                <a:prstClr val="black"/>
              </a:solidFill>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F1D9EE0D-72D6-4E15-B0B9-066A2DE62323}"/>
              </a:ext>
            </a:extLst>
          </p:cNvPr>
          <p:cNvSpPr/>
          <p:nvPr/>
        </p:nvSpPr>
        <p:spPr>
          <a:xfrm>
            <a:off x="6115307" y="1996090"/>
            <a:ext cx="1734770" cy="420628"/>
          </a:xfrm>
          <a:prstGeom prst="rect">
            <a:avLst/>
          </a:prstGeom>
        </p:spPr>
        <p:txBody>
          <a:bodyPr wrap="none">
            <a:spAutoFit/>
          </a:bodyPr>
          <a:lstStyle/>
          <a:p>
            <a:pPr algn="ctr" rtl="1"/>
            <a:r>
              <a:rPr lang="ar-YE" sz="3200" b="1" i="1" baseline="30000" dirty="0">
                <a:solidFill>
                  <a:srgbClr val="2C4A99"/>
                </a:solidFill>
                <a:latin typeface="AdobeArabic-BoldItalic"/>
              </a:rPr>
              <a:t>يقرأ بطريقة برايل</a:t>
            </a:r>
          </a:p>
        </p:txBody>
      </p:sp>
      <p:sp>
        <p:nvSpPr>
          <p:cNvPr id="9" name="Rectangle 8">
            <a:extLst>
              <a:ext uri="{FF2B5EF4-FFF2-40B4-BE49-F238E27FC236}">
                <a16:creationId xmlns:a16="http://schemas.microsoft.com/office/drawing/2014/main" id="{364A58D5-9472-4AF3-95C2-402E831E78CF}"/>
              </a:ext>
            </a:extLst>
          </p:cNvPr>
          <p:cNvSpPr/>
          <p:nvPr/>
        </p:nvSpPr>
        <p:spPr>
          <a:xfrm>
            <a:off x="5766654" y="2875656"/>
            <a:ext cx="2432077" cy="420628"/>
          </a:xfrm>
          <a:prstGeom prst="rect">
            <a:avLst/>
          </a:prstGeom>
        </p:spPr>
        <p:txBody>
          <a:bodyPr wrap="none">
            <a:spAutoFit/>
          </a:bodyPr>
          <a:lstStyle/>
          <a:p>
            <a:pPr algn="ctr" rtl="1"/>
            <a:r>
              <a:rPr lang="ar-YE" sz="3200" b="1" i="1" baseline="30000" dirty="0">
                <a:solidFill>
                  <a:srgbClr val="2C4A99"/>
                </a:solidFill>
                <a:latin typeface="AdobeArabic-BoldItalic"/>
              </a:rPr>
              <a:t>لا لأنها عبارة عن رموز .</a:t>
            </a:r>
          </a:p>
        </p:txBody>
      </p:sp>
      <p:sp>
        <p:nvSpPr>
          <p:cNvPr id="10" name="Rectangle 9">
            <a:extLst>
              <a:ext uri="{FF2B5EF4-FFF2-40B4-BE49-F238E27FC236}">
                <a16:creationId xmlns:a16="http://schemas.microsoft.com/office/drawing/2014/main" id="{A758BBBD-8C73-4A16-977F-03AC07FFC2E3}"/>
              </a:ext>
            </a:extLst>
          </p:cNvPr>
          <p:cNvSpPr/>
          <p:nvPr/>
        </p:nvSpPr>
        <p:spPr>
          <a:xfrm>
            <a:off x="5872452" y="3936938"/>
            <a:ext cx="2220481" cy="420628"/>
          </a:xfrm>
          <a:prstGeom prst="rect">
            <a:avLst/>
          </a:prstGeom>
        </p:spPr>
        <p:txBody>
          <a:bodyPr wrap="none">
            <a:spAutoFit/>
          </a:bodyPr>
          <a:lstStyle/>
          <a:p>
            <a:pPr algn="ctr" rtl="1"/>
            <a:r>
              <a:rPr lang="ar-YE" sz="3200" b="1" i="1" baseline="30000" dirty="0">
                <a:solidFill>
                  <a:srgbClr val="2C4A99"/>
                </a:solidFill>
                <a:latin typeface="AdobeArabic-BoldItalic"/>
              </a:rPr>
              <a:t>تبين الوقت للمكفوفين .</a:t>
            </a:r>
          </a:p>
        </p:txBody>
      </p:sp>
      <p:sp>
        <p:nvSpPr>
          <p:cNvPr id="11" name="Rectangle 10">
            <a:extLst>
              <a:ext uri="{FF2B5EF4-FFF2-40B4-BE49-F238E27FC236}">
                <a16:creationId xmlns:a16="http://schemas.microsoft.com/office/drawing/2014/main" id="{2490F3EA-B978-4B2F-A47F-7C553F37B2BB}"/>
              </a:ext>
            </a:extLst>
          </p:cNvPr>
          <p:cNvSpPr/>
          <p:nvPr/>
        </p:nvSpPr>
        <p:spPr>
          <a:xfrm>
            <a:off x="2744251" y="4895595"/>
            <a:ext cx="5530681" cy="420628"/>
          </a:xfrm>
          <a:prstGeom prst="rect">
            <a:avLst/>
          </a:prstGeom>
        </p:spPr>
        <p:txBody>
          <a:bodyPr wrap="none">
            <a:spAutoFit/>
          </a:bodyPr>
          <a:lstStyle/>
          <a:p>
            <a:pPr algn="ctr" rtl="1"/>
            <a:r>
              <a:rPr lang="ar-YE" sz="3200" b="1" i="1" baseline="30000" dirty="0">
                <a:solidFill>
                  <a:srgbClr val="2C4A99"/>
                </a:solidFill>
                <a:latin typeface="AdobeArabic-BoldItalic"/>
              </a:rPr>
              <a:t>الساعة في الصورة تقرأ بواسطة اللمس أما ساعة يدى رقمية</a:t>
            </a:r>
          </a:p>
        </p:txBody>
      </p:sp>
    </p:spTree>
    <p:custDataLst>
      <p:tags r:id="rId1"/>
    </p:custDataLst>
    <p:extLst>
      <p:ext uri="{BB962C8B-B14F-4D97-AF65-F5344CB8AC3E}">
        <p14:creationId xmlns:p14="http://schemas.microsoft.com/office/powerpoint/2010/main" val="180096389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58938"/>
            <a:ext cx="9144000" cy="1791260"/>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ب. من فوائد اختراع (برايل):</a:t>
            </a:r>
            <a:endParaRPr lang="en-US" sz="16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طباعة كتب ومجلات وصحف خاصة بالمكفوفين.</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3" name="Rectangle 2"/>
          <p:cNvSpPr/>
          <p:nvPr/>
        </p:nvSpPr>
        <p:spPr>
          <a:xfrm>
            <a:off x="0" y="2078748"/>
            <a:ext cx="9144000" cy="4026295"/>
          </a:xfrm>
          <a:prstGeom prst="rect">
            <a:avLst/>
          </a:prstGeom>
        </p:spPr>
        <p:txBody>
          <a:bodyPr wrap="square">
            <a:spAutoFit/>
          </a:bodyPr>
          <a:lstStyle/>
          <a:p>
            <a:pPr algn="r" rtl="1">
              <a:lnSpc>
                <a:spcPct val="115000"/>
              </a:lnSpc>
            </a:pPr>
            <a:r>
              <a:rPr lang="ar-EG" b="1" dirty="0">
                <a:solidFill>
                  <a:prstClr val="black"/>
                </a:solidFill>
              </a:rPr>
              <a:t>. أعلل شفهيا ما يأتي:</a:t>
            </a:r>
            <a:endParaRPr lang="en-US" b="1" dirty="0">
              <a:solidFill>
                <a:prstClr val="black"/>
              </a:solidFill>
            </a:endParaRPr>
          </a:p>
          <a:p>
            <a:pPr algn="r" rtl="1"/>
            <a:r>
              <a:rPr lang="ar-EG" b="1" dirty="0">
                <a:solidFill>
                  <a:prstClr val="black"/>
                </a:solidFill>
              </a:rPr>
              <a:t>صعوبة تعلم العميان قبل اختراع طريقة (برايل).</a:t>
            </a:r>
            <a:endParaRPr lang="en-US" b="1" dirty="0">
              <a:solidFill>
                <a:prstClr val="black"/>
              </a:solidFill>
            </a:endParaRPr>
          </a:p>
          <a:p>
            <a:pPr algn="r" rtl="1"/>
            <a:r>
              <a:rPr lang="ar-EG" b="1" dirty="0">
                <a:solidFill>
                  <a:prstClr val="black"/>
                </a:solidFill>
              </a:rPr>
              <a:t>تمكن الجنود الفرنسيون من قراءة الرسائل في الخنادق المظلمة.</a:t>
            </a:r>
            <a:endParaRPr lang="en-US" b="1" dirty="0">
              <a:solidFill>
                <a:prstClr val="black"/>
              </a:solidFill>
            </a:endParaRPr>
          </a:p>
          <a:p>
            <a:pPr algn="r" rtl="1"/>
            <a:r>
              <a:rPr lang="ar-EG" b="1" dirty="0">
                <a:solidFill>
                  <a:prstClr val="black"/>
                </a:solidFill>
              </a:rPr>
              <a:t>اهتمام مجمع الملك فهد لطباعة المصحف الكريم بطباعة المصحف وفق خط (برايل).</a:t>
            </a:r>
            <a:endParaRPr lang="en-US" b="1" dirty="0">
              <a:solidFill>
                <a:prstClr val="black"/>
              </a:solidFill>
            </a:endParaRPr>
          </a:p>
          <a:p>
            <a:pPr algn="r" rtl="1"/>
            <a:r>
              <a:rPr lang="ar-EG" b="1" dirty="0">
                <a:solidFill>
                  <a:prstClr val="black"/>
                </a:solidFill>
              </a:rPr>
              <a:t>5. أتبادل الرأي مع من بجواري في اقتراح أكثر من عنوان للنص، ونكتب العناوين المقترحة في المكان المخصص:</a:t>
            </a:r>
            <a:endParaRPr lang="en-US" b="1" dirty="0">
              <a:solidFill>
                <a:prstClr val="black"/>
              </a:solidFill>
            </a:endParaRPr>
          </a:p>
          <a:p>
            <a:pPr algn="r" rtl="1"/>
            <a:endParaRPr lang="ar-EG" b="1" dirty="0">
              <a:solidFill>
                <a:prstClr val="black"/>
              </a:solidFill>
            </a:endParaRPr>
          </a:p>
          <a:p>
            <a:pPr algn="r" rtl="1"/>
            <a:endParaRPr lang="ar-EG" b="1" dirty="0">
              <a:solidFill>
                <a:prstClr val="black"/>
              </a:solidFill>
            </a:endParaRPr>
          </a:p>
          <a:p>
            <a:pPr algn="r" rtl="1"/>
            <a:endParaRPr lang="ar-EG" b="1" dirty="0">
              <a:solidFill>
                <a:prstClr val="black"/>
              </a:solidFill>
            </a:endParaRPr>
          </a:p>
          <a:p>
            <a:pPr algn="r" rtl="1"/>
            <a:endParaRPr lang="ar-EG" b="1" dirty="0">
              <a:solidFill>
                <a:prstClr val="black"/>
              </a:solidFill>
            </a:endParaRPr>
          </a:p>
          <a:p>
            <a:pPr algn="r" rtl="1"/>
            <a:r>
              <a:rPr lang="ar-EG" b="1" dirty="0">
                <a:solidFill>
                  <a:prstClr val="black"/>
                </a:solidFill>
              </a:rPr>
              <a:t>6. "أحدث اختراع (برايل) تغييرا كبيرا في حياة المكفوفين":</a:t>
            </a:r>
            <a:endParaRPr lang="en-US" b="1" dirty="0">
              <a:solidFill>
                <a:prstClr val="black"/>
              </a:solidFill>
            </a:endParaRPr>
          </a:p>
          <a:p>
            <a:pPr algn="r" rtl="1"/>
            <a:r>
              <a:rPr lang="ar-EG" b="1" dirty="0">
                <a:solidFill>
                  <a:prstClr val="black"/>
                </a:solidFill>
              </a:rPr>
              <a:t>أتشاور مع من بجواري في صياغة جملة مفيدة تعبر عن حقيقة، وجملة مفيدة أخرى تعبر عن رأي حول العبارة السابقة، وأكتب كلا من الحقيقة والرأي في المكان المخصص، بالاستفادة من قراءتي للنص.</a:t>
            </a:r>
            <a:endParaRPr lang="en-US" b="1" dirty="0">
              <a:solidFill>
                <a:prstClr val="black"/>
              </a:solidFill>
            </a:endParaRPr>
          </a:p>
          <a:p>
            <a:pPr algn="r" rtl="1"/>
            <a:r>
              <a:rPr lang="ar-EG" b="1" dirty="0">
                <a:solidFill>
                  <a:prstClr val="black"/>
                </a:solidFill>
              </a:rPr>
              <a:t> </a:t>
            </a:r>
            <a:endParaRPr lang="en-US" b="1" dirty="0">
              <a:solidFill>
                <a:prstClr val="black"/>
              </a:solidFill>
            </a:endParaRPr>
          </a:p>
          <a:p>
            <a:pPr marL="342900" indent="-342900" algn="r" rtl="1">
              <a:lnSpc>
                <a:spcPct val="115000"/>
              </a:lnSpc>
              <a:spcAft>
                <a:spcPts val="1000"/>
              </a:spcAft>
              <a:buFont typeface="Symbol" panose="05050102010706020507" pitchFamily="18" charset="2"/>
              <a:buChar char=""/>
            </a:pPr>
            <a:endParaRPr lang="en-US"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4" name="Rectangle 3">
            <a:extLst>
              <a:ext uri="{FF2B5EF4-FFF2-40B4-BE49-F238E27FC236}">
                <a16:creationId xmlns:a16="http://schemas.microsoft.com/office/drawing/2014/main" id="{0D7E5210-9A11-43CB-982C-64D888C16477}"/>
              </a:ext>
            </a:extLst>
          </p:cNvPr>
          <p:cNvSpPr/>
          <p:nvPr/>
        </p:nvSpPr>
        <p:spPr>
          <a:xfrm>
            <a:off x="1688162" y="1354568"/>
            <a:ext cx="5842660" cy="1015663"/>
          </a:xfrm>
          <a:prstGeom prst="rect">
            <a:avLst/>
          </a:prstGeom>
        </p:spPr>
        <p:txBody>
          <a:bodyPr wrap="square">
            <a:spAutoFit/>
          </a:bodyPr>
          <a:lstStyle/>
          <a:p>
            <a:pPr algn="ctr" rtl="1"/>
            <a:r>
              <a:rPr lang="ar-YE" sz="3600" b="1" i="1" baseline="30000" dirty="0">
                <a:solidFill>
                  <a:srgbClr val="2C4A99"/>
                </a:solidFill>
                <a:latin typeface="AdobeArabic-BoldItalic"/>
              </a:rPr>
              <a:t>طباعة القران الكريم للمكفوفين .</a:t>
            </a:r>
          </a:p>
          <a:p>
            <a:pPr algn="ctr" rtl="1"/>
            <a:r>
              <a:rPr lang="ar-YE" sz="3600" b="1" i="1" baseline="30000" dirty="0">
                <a:solidFill>
                  <a:srgbClr val="2C4A99"/>
                </a:solidFill>
                <a:latin typeface="AdobeArabic-BoldItalic"/>
              </a:rPr>
              <a:t>ظهور ساعات برايل المعصمية المعتمدة على اللمس</a:t>
            </a:r>
            <a:endParaRPr lang="ar-EG" sz="3600" dirty="0">
              <a:solidFill>
                <a:prstClr val="black"/>
              </a:solidFill>
            </a:endParaRPr>
          </a:p>
        </p:txBody>
      </p:sp>
      <p:sp>
        <p:nvSpPr>
          <p:cNvPr id="9" name="Rectangle 8">
            <a:extLst>
              <a:ext uri="{FF2B5EF4-FFF2-40B4-BE49-F238E27FC236}">
                <a16:creationId xmlns:a16="http://schemas.microsoft.com/office/drawing/2014/main" id="{BD80F954-BB14-4E6E-84B4-C52A6B1D5983}"/>
              </a:ext>
            </a:extLst>
          </p:cNvPr>
          <p:cNvSpPr/>
          <p:nvPr/>
        </p:nvSpPr>
        <p:spPr>
          <a:xfrm>
            <a:off x="1688162" y="3683502"/>
            <a:ext cx="5842660" cy="1015663"/>
          </a:xfrm>
          <a:prstGeom prst="rect">
            <a:avLst/>
          </a:prstGeom>
        </p:spPr>
        <p:txBody>
          <a:bodyPr wrap="square">
            <a:spAutoFit/>
          </a:bodyPr>
          <a:lstStyle/>
          <a:p>
            <a:pPr algn="ctr" rtl="1"/>
            <a:r>
              <a:rPr lang="ar-YE" sz="3600" b="1" i="1" baseline="30000" dirty="0">
                <a:solidFill>
                  <a:srgbClr val="2C4A99"/>
                </a:solidFill>
                <a:latin typeface="AdobeArabic-BoldItalic"/>
              </a:rPr>
              <a:t>. برايل العبقرى.2. عندما تقرأ الاصابع .3. الإرادة طريق النجاح . 4. برايل وخدمة المكفوفين</a:t>
            </a:r>
            <a:endParaRPr lang="ar-EG" sz="3600" dirty="0">
              <a:solidFill>
                <a:prstClr val="black"/>
              </a:solidFill>
            </a:endParaRPr>
          </a:p>
        </p:txBody>
      </p:sp>
      <p:sp>
        <p:nvSpPr>
          <p:cNvPr id="10" name="Rectangle 9">
            <a:extLst>
              <a:ext uri="{FF2B5EF4-FFF2-40B4-BE49-F238E27FC236}">
                <a16:creationId xmlns:a16="http://schemas.microsoft.com/office/drawing/2014/main" id="{7CB60F50-DE33-4AA1-8025-98E9EC10B11B}"/>
              </a:ext>
            </a:extLst>
          </p:cNvPr>
          <p:cNvSpPr/>
          <p:nvPr/>
        </p:nvSpPr>
        <p:spPr>
          <a:xfrm>
            <a:off x="546265" y="5597212"/>
            <a:ext cx="8051470" cy="913070"/>
          </a:xfrm>
          <a:prstGeom prst="rect">
            <a:avLst/>
          </a:prstGeom>
        </p:spPr>
        <p:txBody>
          <a:bodyPr wrap="square">
            <a:spAutoFit/>
          </a:bodyPr>
          <a:lstStyle/>
          <a:p>
            <a:pPr algn="ctr" rtl="1"/>
            <a:r>
              <a:rPr lang="ar-YE" sz="3200" b="1" i="1" baseline="30000" dirty="0">
                <a:solidFill>
                  <a:srgbClr val="2C4A99"/>
                </a:solidFill>
                <a:latin typeface="AdobeArabic-BoldItalic"/>
              </a:rPr>
              <a:t>الحقيقة : اختراع برايل طريقة سهلة للقراءة للمكفوفين .</a:t>
            </a:r>
          </a:p>
          <a:p>
            <a:pPr algn="ctr" rtl="1"/>
            <a:r>
              <a:rPr lang="ar-YE" sz="3200" b="1" i="1" baseline="30000" dirty="0">
                <a:solidFill>
                  <a:srgbClr val="2C4A99"/>
                </a:solidFill>
                <a:latin typeface="AdobeArabic-BoldItalic"/>
              </a:rPr>
              <a:t>الرأي : استفاد الناس من طريقة برايل .</a:t>
            </a:r>
            <a:endParaRPr lang="ar-EG" sz="3200" dirty="0">
              <a:solidFill>
                <a:prstClr val="black"/>
              </a:solidFill>
            </a:endParaRPr>
          </a:p>
        </p:txBody>
      </p:sp>
    </p:spTree>
    <p:custDataLst>
      <p:tags r:id="rId1"/>
    </p:custDataLst>
    <p:extLst>
      <p:ext uri="{BB962C8B-B14F-4D97-AF65-F5344CB8AC3E}">
        <p14:creationId xmlns:p14="http://schemas.microsoft.com/office/powerpoint/2010/main" val="49029856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4"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1848</Words>
  <Application>Microsoft Office PowerPoint</Application>
  <PresentationFormat>عرض على الشاشة (4:3)</PresentationFormat>
  <Paragraphs>276</Paragraphs>
  <Slides>15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15</vt:i4>
      </vt:variant>
    </vt:vector>
  </HeadingPairs>
  <TitlesOfParts>
    <vt:vector size="21" baseType="lpstr">
      <vt:lpstr>AdobeArabic-BoldItalic</vt:lpstr>
      <vt:lpstr>Arial</vt:lpstr>
      <vt:lpstr>Calibri</vt:lpstr>
      <vt:lpstr>Cambria</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5</cp:revision>
  <dcterms:created xsi:type="dcterms:W3CDTF">2019-12-24T06:38:04Z</dcterms:created>
  <dcterms:modified xsi:type="dcterms:W3CDTF">2021-01-29T23:22:06Z</dcterms:modified>
</cp:coreProperties>
</file>