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39" r:id="rId2"/>
    <p:sldId id="340" r:id="rId3"/>
    <p:sldId id="341" r:id="rId4"/>
    <p:sldId id="342" r:id="rId5"/>
    <p:sldId id="343" r:id="rId6"/>
    <p:sldId id="344" r:id="rId7"/>
    <p:sldId id="34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14" y="87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32800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14723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9709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66092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9924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79018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03508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37570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45755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42561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24749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1"/>
            <a:fld id="{1B8ABB09-4A1D-463E-8065-109CC2B7EFAA}" type="datetimeFigureOut">
              <a:rPr lang="ar-SA" smtClean="0">
                <a:solidFill>
                  <a:prstClr val="black">
                    <a:tint val="75000"/>
                  </a:prstClr>
                </a:solidFill>
              </a:rPr>
              <a:pPr rtl="1"/>
              <a:t>17/06/1442</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1"/>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1"/>
            <a:fld id="{0B34F065-1154-456A-91E3-76DE8E75E17B}" type="slidenum">
              <a:rPr lang="ar-SA" smtClean="0">
                <a:solidFill>
                  <a:prstClr val="black">
                    <a:tint val="75000"/>
                  </a:prstClr>
                </a:solidFill>
              </a:rPr>
              <a:pPr rtl="1"/>
              <a:t>‹#›</a:t>
            </a:fld>
            <a:endParaRPr lang="ar-SA">
              <a:solidFill>
                <a:prstClr val="black">
                  <a:tint val="75000"/>
                </a:prstClr>
              </a:solidFill>
            </a:endParaRPr>
          </a:p>
        </p:txBody>
      </p:sp>
    </p:spTree>
    <p:extLst>
      <p:ext uri="{BB962C8B-B14F-4D97-AF65-F5344CB8AC3E}">
        <p14:creationId xmlns:p14="http://schemas.microsoft.com/office/powerpoint/2010/main" val="7522420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3.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4.xml"/><Relationship Id="rId6" Type="http://schemas.openxmlformats.org/officeDocument/2006/relationships/image" Target="../media/image2.png"/><Relationship Id="rId5" Type="http://schemas.openxmlformats.org/officeDocument/2006/relationships/image" Target="../media/image47.png"/><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5.xm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6.xml"/><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7.xml"/><Relationship Id="rId6" Type="http://schemas.openxmlformats.org/officeDocument/2006/relationships/image" Target="../media/image3.png"/><Relationship Id="rId5" Type="http://schemas.openxmlformats.org/officeDocument/2006/relationships/image" Target="../media/image49.pn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0" y="697680"/>
            <a:ext cx="9144000" cy="4701928"/>
          </a:xfrm>
          <a:prstGeom prst="rect">
            <a:avLst/>
          </a:prstGeom>
        </p:spPr>
        <p:txBody>
          <a:bodyPr wrap="square">
            <a:spAutoFit/>
          </a:bodyPr>
          <a:lstStyle/>
          <a:p>
            <a:pPr algn="ctr" rtl="1">
              <a:lnSpc>
                <a:spcPct val="115000"/>
              </a:lnSpc>
            </a:pPr>
            <a:r>
              <a:rPr lang="ar-EG" sz="1600" b="1" dirty="0">
                <a:solidFill>
                  <a:prstClr val="black"/>
                </a:solidFill>
                <a:latin typeface="Arial" panose="020B0604020202020204" pitchFamily="34" charset="0"/>
                <a:ea typeface="Arial" panose="020B0604020202020204" pitchFamily="34" charset="0"/>
              </a:rPr>
              <a:t>بنية نص السيرة</a:t>
            </a:r>
            <a:endParaRPr lang="en-US" sz="1100" b="1" dirty="0">
              <a:solidFill>
                <a:prstClr val="black"/>
              </a:solidFill>
              <a:latin typeface="Arial" panose="020B0604020202020204" pitchFamily="34" charset="0"/>
              <a:ea typeface="Arial" panose="020B0604020202020204" pitchFamily="34" charset="0"/>
            </a:endParaRPr>
          </a:p>
          <a:p>
            <a:pPr algn="ctr" rtl="1">
              <a:lnSpc>
                <a:spcPct val="115000"/>
              </a:lnSpc>
            </a:pPr>
            <a:r>
              <a:rPr lang="ar-EG" sz="1600" b="1" dirty="0">
                <a:solidFill>
                  <a:prstClr val="black"/>
                </a:solidFill>
                <a:latin typeface="Arial" panose="020B0604020202020204" pitchFamily="34" charset="0"/>
                <a:ea typeface="Arial" panose="020B0604020202020204" pitchFamily="34" charset="0"/>
              </a:rPr>
              <a:t>توماس أديسون</a:t>
            </a:r>
            <a:endParaRPr lang="en-US" sz="11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1600" b="1" dirty="0">
                <a:solidFill>
                  <a:prstClr val="black"/>
                </a:solidFill>
                <a:latin typeface="Arial" panose="020B0604020202020204" pitchFamily="34" charset="0"/>
                <a:ea typeface="Arial" panose="020B0604020202020204" pitchFamily="34" charset="0"/>
              </a:rPr>
              <a:t>ولد (توماس ألفا أديسون) عام 1847م في مدينة (ميلان) الأمريكية، وقد نشأ في أسرة متوسطة الحال، ولم يتعلم في مدارس الدولة إلا ثلاثة أشهر، فقد رده المعلم بحجة أنه غير طبيعي، فعكفت أمه تعلمه وتدربه وتلاحظ ذكاءه وميله إلى المراقبة والبحث.</a:t>
            </a:r>
            <a:endParaRPr lang="en-US" sz="11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1600" b="1" dirty="0">
                <a:solidFill>
                  <a:prstClr val="black"/>
                </a:solidFill>
                <a:latin typeface="Arial" panose="020B0604020202020204" pitchFamily="34" charset="0"/>
                <a:ea typeface="Arial" panose="020B0604020202020204" pitchFamily="34" charset="0"/>
              </a:rPr>
              <a:t>كان في التاسعة من عمره، عندما أقام أولى تجاربه. فقد ألح على أمه أن تخصص له مكانا في القبو تحت المنزل، يقيم فيه مختبره الأول، فسمحت له بذلك. ومضى الفتى يجمع ما يدخره من المال القليل، ينفقه على شراء المواد الكيميائية.</a:t>
            </a:r>
            <a:endParaRPr lang="en-US" sz="11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1600" b="1" dirty="0">
                <a:solidFill>
                  <a:prstClr val="black"/>
                </a:solidFill>
                <a:latin typeface="Arial" panose="020B0604020202020204" pitchFamily="34" charset="0"/>
                <a:ea typeface="Arial" panose="020B0604020202020204" pitchFamily="34" charset="0"/>
              </a:rPr>
              <a:t>ولما ازدادت حاجته إلى المال للتوسع في الاختبارات، التمس من والديه أن يسمحا له ببيع الصحف على خط السكة الحديدية، فكان له ما طلب، ثم أضاف إلى بيع الصحف بيع الحلوى في القطار. حتى إذا بلغ الثانية عشرة، سمح له المشرفون على القطار، أن يضع صحفه وأغراضه في مستودع البضائع، وجعل يتابع تجاربه هناك في أوقات فراغه. أما باقي وقته، فكان يصرفه في المطالعة لمختلف أنواع المعارف.</a:t>
            </a:r>
            <a:endParaRPr lang="en-US" sz="11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1600" b="1" dirty="0">
                <a:solidFill>
                  <a:prstClr val="black"/>
                </a:solidFill>
                <a:latin typeface="Arial" panose="020B0604020202020204" pitchFamily="34" charset="0"/>
                <a:ea typeface="Arial" panose="020B0604020202020204" pitchFamily="34" charset="0"/>
              </a:rPr>
              <a:t>عنى (أديسون) عناية بالغة بأمور الكهرباء فكان أول اختراع له في هذا المجال جهازا (تلغرافيا)، أقامه بين بيته وبيت ولد آخر، وهو مكون من شريط وزجاجتين وبعض الخرق لفصل السلك المغناطيسي، وكان هذا الجهاز كافيا؛ لتبادل الرسائل بين الولدين.</a:t>
            </a:r>
            <a:endParaRPr lang="en-US" sz="11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1600" b="1" dirty="0">
                <a:solidFill>
                  <a:prstClr val="black"/>
                </a:solidFill>
                <a:latin typeface="Arial" panose="020B0604020202020204" pitchFamily="34" charset="0"/>
                <a:ea typeface="Arial" panose="020B0604020202020204" pitchFamily="34" charset="0"/>
              </a:rPr>
              <a:t>وبعد سنوات وتحديدا في عام 1877م جاء أعظم اختراعات (أديسون) وهو (الحاكي) الذي يتم به تبادل الرسائل الصوتية بين شخصين.</a:t>
            </a:r>
            <a:endParaRPr lang="en-US" sz="11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1600" b="1" dirty="0">
                <a:solidFill>
                  <a:prstClr val="black"/>
                </a:solidFill>
                <a:latin typeface="Arial" panose="020B0604020202020204" pitchFamily="34" charset="0"/>
                <a:ea typeface="Arial" panose="020B0604020202020204" pitchFamily="34" charset="0"/>
              </a:rPr>
              <a:t>استمر (أديسون) في اختراعاته التي وصلت إلى ألفي اختراع. ويتمثل إسهامه الرئيس لخير العالم في اختراعه المصباح الكهربائي عام 1879م والذي كان بداية عصر جديد زاخر بالتوهج واتساع وسائل الحياة.</a:t>
            </a:r>
            <a:endParaRPr lang="en-US" sz="11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1600" b="1" dirty="0">
                <a:solidFill>
                  <a:prstClr val="black"/>
                </a:solidFill>
                <a:latin typeface="Arial" panose="020B0604020202020204" pitchFamily="34" charset="0"/>
                <a:ea typeface="Arial" panose="020B0604020202020204" pitchFamily="34" charset="0"/>
              </a:rPr>
              <a:t> ومات (أديسون) أهم مخترع في تاريخ البشرية في 18 أكتوبر عام 1931م وعمره أربعة وثمانون عاما.</a:t>
            </a:r>
            <a:endParaRPr lang="en-US" sz="1100" b="1" dirty="0">
              <a:solidFill>
                <a:prstClr val="black"/>
              </a:solidFill>
              <a:latin typeface="Arial" panose="020B0604020202020204" pitchFamily="34" charset="0"/>
              <a:ea typeface="Arial" panose="020B0604020202020204" pitchFamily="34" charset="0"/>
            </a:endParaRPr>
          </a:p>
        </p:txBody>
      </p:sp>
    </p:spTree>
    <p:custDataLst>
      <p:tags r:id="rId1"/>
    </p:custDataLst>
    <p:extLst>
      <p:ext uri="{BB962C8B-B14F-4D97-AF65-F5344CB8AC3E}">
        <p14:creationId xmlns:p14="http://schemas.microsoft.com/office/powerpoint/2010/main" val="2904181805"/>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0" y="476251"/>
            <a:ext cx="9144000" cy="5011372"/>
          </a:xfrm>
          <a:prstGeom prst="rect">
            <a:avLst/>
          </a:prstGeom>
        </p:spPr>
        <p:txBody>
          <a:bodyPr wrap="square">
            <a:spAutoFit/>
          </a:bodyPr>
          <a:lstStyle/>
          <a:p>
            <a:pPr algn="r" rtl="1">
              <a:lnSpc>
                <a:spcPct val="115000"/>
              </a:lnSpc>
            </a:pPr>
            <a:r>
              <a:rPr lang="ar-EG" sz="2400" b="1" dirty="0">
                <a:solidFill>
                  <a:prstClr val="black"/>
                </a:solidFill>
                <a:latin typeface="Arial" panose="020B0604020202020204" pitchFamily="34" charset="0"/>
                <a:ea typeface="Arial" panose="020B0604020202020204" pitchFamily="34" charset="0"/>
              </a:rPr>
              <a:t>أقرأ وأجيب</a:t>
            </a:r>
            <a:endParaRPr lang="en-US" sz="16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b="1" dirty="0">
                <a:solidFill>
                  <a:prstClr val="black"/>
                </a:solidFill>
                <a:latin typeface="Arial" panose="020B0604020202020204" pitchFamily="34" charset="0"/>
                <a:ea typeface="Arial" panose="020B0604020202020204" pitchFamily="34" charset="0"/>
              </a:rPr>
              <a:t>1. أقرأ النص السابق، ثم أجيب عن الأسئلة الآتية:</a:t>
            </a:r>
            <a:endParaRPr lang="en-US" sz="1600" b="1" dirty="0">
              <a:solidFill>
                <a:prstClr val="black"/>
              </a:solidFill>
              <a:latin typeface="Arial" panose="020B0604020202020204" pitchFamily="34" charset="0"/>
              <a:ea typeface="Arial" panose="020B0604020202020204" pitchFamily="34" charset="0"/>
            </a:endParaRPr>
          </a:p>
          <a:p>
            <a:pPr marL="342900" indent="-342900" algn="r" rtl="1">
              <a:lnSpc>
                <a:spcPct val="115000"/>
              </a:lnSpc>
              <a:buFont typeface="Symbol" panose="05050102010706020507" pitchFamily="18" charset="2"/>
              <a:buChar char=""/>
            </a:pPr>
            <a:r>
              <a:rPr lang="ar-EG" sz="2400" b="1" dirty="0">
                <a:solidFill>
                  <a:prstClr val="black"/>
                </a:solidFill>
                <a:latin typeface="Cambria" panose="02040503050406030204" pitchFamily="18" charset="0"/>
                <a:ea typeface="Cambria" panose="02040503050406030204" pitchFamily="18" charset="0"/>
              </a:rPr>
              <a:t>من الشخص الذي يتناوله النص؟</a:t>
            </a:r>
            <a:endParaRPr lang="en-US" sz="16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endParaRPr lang="ar-EG" sz="1600" b="1" dirty="0">
              <a:solidFill>
                <a:prstClr val="black"/>
              </a:solidFill>
              <a:latin typeface="Cambria" panose="02040503050406030204" pitchFamily="18" charset="0"/>
              <a:ea typeface="Cambria" panose="02040503050406030204" pitchFamily="18" charset="0"/>
            </a:endParaRPr>
          </a:p>
          <a:p>
            <a:pPr marL="457200" algn="r" rtl="1">
              <a:lnSpc>
                <a:spcPct val="115000"/>
              </a:lnSpc>
            </a:pPr>
            <a:endParaRPr lang="en-US" sz="16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buFont typeface="Symbol" panose="05050102010706020507" pitchFamily="18" charset="2"/>
              <a:buChar char=""/>
            </a:pPr>
            <a:r>
              <a:rPr lang="ar-EG" sz="2400" b="1" dirty="0">
                <a:solidFill>
                  <a:prstClr val="black"/>
                </a:solidFill>
                <a:latin typeface="Cambria" panose="02040503050406030204" pitchFamily="18" charset="0"/>
                <a:ea typeface="Cambria" panose="02040503050406030204" pitchFamily="18" charset="0"/>
              </a:rPr>
              <a:t>متى ولد؟ وأين؟</a:t>
            </a:r>
            <a:endParaRPr lang="en-US" sz="16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endParaRPr lang="ar-EG" sz="1600" b="1" dirty="0">
              <a:solidFill>
                <a:prstClr val="black"/>
              </a:solidFill>
              <a:latin typeface="Cambria" panose="02040503050406030204" pitchFamily="18" charset="0"/>
              <a:ea typeface="Cambria" panose="02040503050406030204" pitchFamily="18" charset="0"/>
            </a:endParaRPr>
          </a:p>
          <a:p>
            <a:pPr marL="457200" algn="r" rtl="1">
              <a:lnSpc>
                <a:spcPct val="115000"/>
              </a:lnSpc>
            </a:pPr>
            <a:endParaRPr lang="en-US" sz="16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buFont typeface="Symbol" panose="05050102010706020507" pitchFamily="18" charset="2"/>
              <a:buChar char=""/>
            </a:pPr>
            <a:r>
              <a:rPr lang="ar-EG" sz="2400" b="1" dirty="0">
                <a:solidFill>
                  <a:prstClr val="black"/>
                </a:solidFill>
                <a:latin typeface="Cambria" panose="02040503050406030204" pitchFamily="18" charset="0"/>
                <a:ea typeface="Cambria" panose="02040503050406030204" pitchFamily="18" charset="0"/>
              </a:rPr>
              <a:t>كيف تلقى تعليمه؟</a:t>
            </a:r>
            <a:endParaRPr lang="en-US" sz="16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buFont typeface="Symbol" panose="05050102010706020507" pitchFamily="18" charset="2"/>
              <a:buChar char=""/>
            </a:pPr>
            <a:endParaRPr lang="ar-EG" sz="2400" b="1" dirty="0">
              <a:solidFill>
                <a:prstClr val="black"/>
              </a:solidFill>
              <a:latin typeface="Cambria" panose="02040503050406030204" pitchFamily="18" charset="0"/>
              <a:ea typeface="Cambria" panose="02040503050406030204" pitchFamily="18" charset="0"/>
            </a:endParaRPr>
          </a:p>
          <a:p>
            <a:pPr marL="342900" indent="-342900" algn="r" rtl="1">
              <a:lnSpc>
                <a:spcPct val="115000"/>
              </a:lnSpc>
              <a:buFont typeface="Symbol" panose="05050102010706020507" pitchFamily="18" charset="2"/>
              <a:buChar char=""/>
            </a:pPr>
            <a:r>
              <a:rPr lang="ar-EG" sz="2400" b="1" dirty="0">
                <a:solidFill>
                  <a:prstClr val="black"/>
                </a:solidFill>
                <a:latin typeface="Cambria" panose="02040503050406030204" pitchFamily="18" charset="0"/>
                <a:ea typeface="Cambria" panose="02040503050406030204" pitchFamily="18" charset="0"/>
              </a:rPr>
              <a:t>ما أبرز إنجازاته؟</a:t>
            </a:r>
            <a:endParaRPr lang="en-US" sz="16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buFont typeface="Symbol" panose="05050102010706020507" pitchFamily="18" charset="2"/>
              <a:buChar char=""/>
            </a:pPr>
            <a:endParaRPr lang="ar-EG" sz="2400" b="1" dirty="0">
              <a:solidFill>
                <a:prstClr val="black"/>
              </a:solidFill>
              <a:latin typeface="Cambria" panose="02040503050406030204" pitchFamily="18" charset="0"/>
              <a:ea typeface="Cambria" panose="02040503050406030204" pitchFamily="18" charset="0"/>
            </a:endParaRPr>
          </a:p>
          <a:p>
            <a:pPr marL="342900" indent="-342900" algn="r" rtl="1">
              <a:lnSpc>
                <a:spcPct val="115000"/>
              </a:lnSpc>
              <a:buFont typeface="Symbol" panose="05050102010706020507" pitchFamily="18" charset="2"/>
              <a:buChar char=""/>
            </a:pPr>
            <a:r>
              <a:rPr lang="ar-EG" sz="2400" b="1" dirty="0">
                <a:solidFill>
                  <a:prstClr val="black"/>
                </a:solidFill>
                <a:latin typeface="Cambria" panose="02040503050406030204" pitchFamily="18" charset="0"/>
                <a:ea typeface="Cambria" panose="02040503050406030204" pitchFamily="18" charset="0"/>
              </a:rPr>
              <a:t>متى كانت وفاته؟</a:t>
            </a:r>
            <a:endParaRPr lang="en-US" sz="1600" b="1" dirty="0">
              <a:solidFill>
                <a:prstClr val="black"/>
              </a:solidFill>
              <a:latin typeface="Cambria" panose="02040503050406030204" pitchFamily="18" charset="0"/>
              <a:ea typeface="Cambria" panose="02040503050406030204" pitchFamily="18" charset="0"/>
              <a:cs typeface="Arial" panose="020B0604020202020204" pitchFamily="34" charset="0"/>
            </a:endParaRPr>
          </a:p>
        </p:txBody>
      </p:sp>
      <p:sp>
        <p:nvSpPr>
          <p:cNvPr id="3" name="Rectangle 2">
            <a:extLst>
              <a:ext uri="{FF2B5EF4-FFF2-40B4-BE49-F238E27FC236}">
                <a16:creationId xmlns:a16="http://schemas.microsoft.com/office/drawing/2014/main" id="{5882F893-22B7-4FA9-9694-414A4DF223D7}"/>
              </a:ext>
            </a:extLst>
          </p:cNvPr>
          <p:cNvSpPr/>
          <p:nvPr/>
        </p:nvSpPr>
        <p:spPr>
          <a:xfrm>
            <a:off x="3529689" y="1936711"/>
            <a:ext cx="1907895" cy="461665"/>
          </a:xfrm>
          <a:prstGeom prst="rect">
            <a:avLst/>
          </a:prstGeom>
        </p:spPr>
        <p:txBody>
          <a:bodyPr wrap="none">
            <a:spAutoFit/>
          </a:bodyPr>
          <a:lstStyle/>
          <a:p>
            <a:pPr algn="ctr" rtl="1"/>
            <a:r>
              <a:rPr lang="ar-YE" sz="3600" b="1" i="1" baseline="30000" dirty="0">
                <a:solidFill>
                  <a:srgbClr val="2C4A99"/>
                </a:solidFill>
                <a:latin typeface="AdobeArabic-BoldItalic"/>
              </a:rPr>
              <a:t>- توماس اديسون</a:t>
            </a:r>
          </a:p>
        </p:txBody>
      </p:sp>
      <p:sp>
        <p:nvSpPr>
          <p:cNvPr id="9" name="Rectangle 8">
            <a:extLst>
              <a:ext uri="{FF2B5EF4-FFF2-40B4-BE49-F238E27FC236}">
                <a16:creationId xmlns:a16="http://schemas.microsoft.com/office/drawing/2014/main" id="{2C1AC1A1-85A4-43AF-9EB9-3A873F03AEDB}"/>
              </a:ext>
            </a:extLst>
          </p:cNvPr>
          <p:cNvSpPr/>
          <p:nvPr/>
        </p:nvSpPr>
        <p:spPr>
          <a:xfrm>
            <a:off x="3601697" y="2751104"/>
            <a:ext cx="1907895" cy="461665"/>
          </a:xfrm>
          <a:prstGeom prst="rect">
            <a:avLst/>
          </a:prstGeom>
        </p:spPr>
        <p:txBody>
          <a:bodyPr wrap="none">
            <a:spAutoFit/>
          </a:bodyPr>
          <a:lstStyle/>
          <a:p>
            <a:pPr algn="ctr" rtl="1"/>
            <a:r>
              <a:rPr lang="ar-YE" sz="3600" b="1" i="1" baseline="30000" dirty="0">
                <a:solidFill>
                  <a:srgbClr val="2C4A99"/>
                </a:solidFill>
                <a:latin typeface="AdobeArabic-BoldItalic"/>
              </a:rPr>
              <a:t>- ولد عام 1874</a:t>
            </a:r>
          </a:p>
        </p:txBody>
      </p:sp>
      <p:sp>
        <p:nvSpPr>
          <p:cNvPr id="10" name="Rectangle 9">
            <a:extLst>
              <a:ext uri="{FF2B5EF4-FFF2-40B4-BE49-F238E27FC236}">
                <a16:creationId xmlns:a16="http://schemas.microsoft.com/office/drawing/2014/main" id="{CABAAB72-024E-4D4B-AAC3-8E9BC8C2A513}"/>
              </a:ext>
            </a:extLst>
          </p:cNvPr>
          <p:cNvSpPr/>
          <p:nvPr/>
        </p:nvSpPr>
        <p:spPr>
          <a:xfrm>
            <a:off x="3206684" y="3565497"/>
            <a:ext cx="2553904" cy="461665"/>
          </a:xfrm>
          <a:prstGeom prst="rect">
            <a:avLst/>
          </a:prstGeom>
        </p:spPr>
        <p:txBody>
          <a:bodyPr wrap="none">
            <a:spAutoFit/>
          </a:bodyPr>
          <a:lstStyle/>
          <a:p>
            <a:pPr algn="ctr" rtl="1"/>
            <a:r>
              <a:rPr lang="ar-YE" sz="3600" b="1" i="1" baseline="30000" dirty="0">
                <a:solidFill>
                  <a:srgbClr val="2C4A99"/>
                </a:solidFill>
                <a:latin typeface="AdobeArabic-BoldItalic"/>
              </a:rPr>
              <a:t>- </a:t>
            </a:r>
            <a:r>
              <a:rPr lang="ar-EG" sz="3600" b="1" i="1" baseline="30000" dirty="0">
                <a:solidFill>
                  <a:srgbClr val="2C4A99"/>
                </a:solidFill>
                <a:latin typeface="AdobeArabic-BoldItalic"/>
              </a:rPr>
              <a:t>تلقى</a:t>
            </a:r>
            <a:r>
              <a:rPr lang="ar-YE" sz="3600" b="1" i="1" baseline="30000" dirty="0">
                <a:solidFill>
                  <a:srgbClr val="2C4A99"/>
                </a:solidFill>
                <a:latin typeface="AdobeArabic-BoldItalic"/>
              </a:rPr>
              <a:t> تعليمه في المنزل</a:t>
            </a:r>
          </a:p>
        </p:txBody>
      </p:sp>
      <p:sp>
        <p:nvSpPr>
          <p:cNvPr id="11" name="Rectangle 10">
            <a:extLst>
              <a:ext uri="{FF2B5EF4-FFF2-40B4-BE49-F238E27FC236}">
                <a16:creationId xmlns:a16="http://schemas.microsoft.com/office/drawing/2014/main" id="{633267DC-A0FC-4179-B275-A176EE9C5F9C}"/>
              </a:ext>
            </a:extLst>
          </p:cNvPr>
          <p:cNvSpPr/>
          <p:nvPr/>
        </p:nvSpPr>
        <p:spPr>
          <a:xfrm>
            <a:off x="1826497" y="4526560"/>
            <a:ext cx="5314276" cy="461665"/>
          </a:xfrm>
          <a:prstGeom prst="rect">
            <a:avLst/>
          </a:prstGeom>
        </p:spPr>
        <p:txBody>
          <a:bodyPr wrap="none">
            <a:spAutoFit/>
          </a:bodyPr>
          <a:lstStyle/>
          <a:p>
            <a:pPr algn="ctr" rtl="1"/>
            <a:r>
              <a:rPr lang="ar-YE" sz="3600" b="1" i="1" baseline="30000" dirty="0">
                <a:solidFill>
                  <a:srgbClr val="2C4A99"/>
                </a:solidFill>
                <a:latin typeface="AdobeArabic-BoldItalic"/>
              </a:rPr>
              <a:t>- اختراع جهاز الحاكي ثم اخترع المصباح الكهربائي</a:t>
            </a:r>
          </a:p>
        </p:txBody>
      </p:sp>
      <p:sp>
        <p:nvSpPr>
          <p:cNvPr id="15" name="Rectangle 14">
            <a:extLst>
              <a:ext uri="{FF2B5EF4-FFF2-40B4-BE49-F238E27FC236}">
                <a16:creationId xmlns:a16="http://schemas.microsoft.com/office/drawing/2014/main" id="{E1CF217D-718B-4150-B39B-68E7F9F61C80}"/>
              </a:ext>
            </a:extLst>
          </p:cNvPr>
          <p:cNvSpPr/>
          <p:nvPr/>
        </p:nvSpPr>
        <p:spPr>
          <a:xfrm>
            <a:off x="741394" y="2751104"/>
            <a:ext cx="2912977" cy="461665"/>
          </a:xfrm>
          <a:prstGeom prst="rect">
            <a:avLst/>
          </a:prstGeom>
        </p:spPr>
        <p:txBody>
          <a:bodyPr wrap="none">
            <a:spAutoFit/>
          </a:bodyPr>
          <a:lstStyle/>
          <a:p>
            <a:pPr algn="ctr" rtl="1"/>
            <a:r>
              <a:rPr lang="ar-YE" sz="3600" b="1" i="1" baseline="30000" dirty="0">
                <a:solidFill>
                  <a:srgbClr val="2C4A99"/>
                </a:solidFill>
                <a:latin typeface="AdobeArabic-BoldItalic"/>
              </a:rPr>
              <a:t>-</a:t>
            </a:r>
            <a:r>
              <a:rPr lang="ar-EG" sz="3600" b="1" i="1" baseline="30000" dirty="0">
                <a:solidFill>
                  <a:srgbClr val="2C4A99"/>
                </a:solidFill>
                <a:latin typeface="AdobeArabic-BoldItalic"/>
              </a:rPr>
              <a:t> </a:t>
            </a:r>
            <a:r>
              <a:rPr lang="ar-YE" sz="3600" b="1" i="1" baseline="30000" dirty="0">
                <a:solidFill>
                  <a:srgbClr val="2C4A99"/>
                </a:solidFill>
                <a:latin typeface="AdobeArabic-BoldItalic"/>
              </a:rPr>
              <a:t>في مدينه ميلانو الامريكية</a:t>
            </a:r>
          </a:p>
        </p:txBody>
      </p:sp>
      <p:sp>
        <p:nvSpPr>
          <p:cNvPr id="16" name="Rectangle 15">
            <a:extLst>
              <a:ext uri="{FF2B5EF4-FFF2-40B4-BE49-F238E27FC236}">
                <a16:creationId xmlns:a16="http://schemas.microsoft.com/office/drawing/2014/main" id="{E87C9A6E-DFAA-4C07-AA50-223D0C07096C}"/>
              </a:ext>
            </a:extLst>
          </p:cNvPr>
          <p:cNvSpPr/>
          <p:nvPr/>
        </p:nvSpPr>
        <p:spPr>
          <a:xfrm>
            <a:off x="2915737" y="5525356"/>
            <a:ext cx="3135795" cy="461665"/>
          </a:xfrm>
          <a:prstGeom prst="rect">
            <a:avLst/>
          </a:prstGeom>
        </p:spPr>
        <p:txBody>
          <a:bodyPr wrap="none">
            <a:spAutoFit/>
          </a:bodyPr>
          <a:lstStyle/>
          <a:p>
            <a:pPr algn="ctr" rtl="1"/>
            <a:r>
              <a:rPr lang="ar-YE" sz="3600" b="1" i="1" baseline="30000" dirty="0">
                <a:solidFill>
                  <a:srgbClr val="2C4A99"/>
                </a:solidFill>
                <a:latin typeface="AdobeArabic-BoldItalic"/>
              </a:rPr>
              <a:t>- توفي 18أكتوبر 1931 م2.</a:t>
            </a:r>
          </a:p>
        </p:txBody>
      </p:sp>
    </p:spTree>
    <p:custDataLst>
      <p:tags r:id="rId1"/>
    </p:custDataLst>
    <p:extLst>
      <p:ext uri="{BB962C8B-B14F-4D97-AF65-F5344CB8AC3E}">
        <p14:creationId xmlns:p14="http://schemas.microsoft.com/office/powerpoint/2010/main" val="78073436"/>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circle(in)">
                                      <p:cBhvr>
                                        <p:cTn id="14" dur="20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500"/>
                                        <p:tgtEl>
                                          <p:spTgt spid="11"/>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fade">
                                      <p:cBhvr>
                                        <p:cTn id="4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P spid="3" grpId="0"/>
      <p:bldP spid="9" grpId="0"/>
      <p:bldP spid="10" grpId="0"/>
      <p:bldP spid="11" grpId="0"/>
      <p:bldP spid="15" grpId="0"/>
      <p:bldP spid="16"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228600" y="476251"/>
            <a:ext cx="8915400" cy="5725350"/>
          </a:xfrm>
          <a:prstGeom prst="rect">
            <a:avLst/>
          </a:prstGeom>
        </p:spPr>
        <p:txBody>
          <a:bodyPr wrap="square">
            <a:spAutoFit/>
          </a:bodyPr>
          <a:lstStyle/>
          <a:p>
            <a:pPr marL="457200" algn="r" rtl="1">
              <a:lnSpc>
                <a:spcPct val="115000"/>
              </a:lnSpc>
            </a:pPr>
            <a:r>
              <a:rPr lang="ar-EG" sz="2000" b="1" dirty="0">
                <a:solidFill>
                  <a:prstClr val="black"/>
                </a:solidFill>
                <a:latin typeface="Cambria" panose="02040503050406030204" pitchFamily="18" charset="0"/>
                <a:ea typeface="Cambria" panose="02040503050406030204" pitchFamily="18" charset="0"/>
              </a:rPr>
              <a:t>2. أملأ الخط الزمني الذي يحدد أبرز الأحداث التي مر بها (أديسون) منذ مولده حتى وفاته:</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000" b="1" dirty="0">
                <a:solidFill>
                  <a:prstClr val="black"/>
                </a:solidFill>
                <a:latin typeface="Cambria" panose="02040503050406030204" pitchFamily="18" charset="0"/>
                <a:ea typeface="Cambria" panose="02040503050406030204" pitchFamily="18" charset="0"/>
              </a:rPr>
              <a:t> </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000" b="1" dirty="0">
                <a:solidFill>
                  <a:prstClr val="black"/>
                </a:solidFill>
                <a:latin typeface="Cambria" panose="02040503050406030204" pitchFamily="18" charset="0"/>
                <a:ea typeface="Cambria" panose="02040503050406030204" pitchFamily="18" charset="0"/>
              </a:rPr>
              <a:t>1847م ................................................................................................</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000" b="1" dirty="0">
                <a:solidFill>
                  <a:prstClr val="black"/>
                </a:solidFill>
                <a:latin typeface="Cambria" panose="02040503050406030204" pitchFamily="18" charset="0"/>
                <a:ea typeface="Cambria" panose="02040503050406030204" pitchFamily="18" charset="0"/>
              </a:rPr>
              <a:t> </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000" b="1" dirty="0">
                <a:solidFill>
                  <a:prstClr val="black"/>
                </a:solidFill>
                <a:latin typeface="Cambria" panose="02040503050406030204" pitchFamily="18" charset="0"/>
                <a:ea typeface="Cambria" panose="02040503050406030204" pitchFamily="18" charset="0"/>
              </a:rPr>
              <a:t>          1856م أقام أولى تجاربه</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000" b="1" dirty="0">
                <a:solidFill>
                  <a:prstClr val="black"/>
                </a:solidFill>
                <a:latin typeface="Cambria" panose="02040503050406030204" pitchFamily="18" charset="0"/>
                <a:ea typeface="Cambria" panose="02040503050406030204" pitchFamily="18" charset="0"/>
              </a:rPr>
              <a:t> </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000" b="1" dirty="0">
                <a:solidFill>
                  <a:prstClr val="black"/>
                </a:solidFill>
                <a:latin typeface="Cambria" panose="02040503050406030204" pitchFamily="18" charset="0"/>
                <a:ea typeface="Cambria" panose="02040503050406030204" pitchFamily="18" charset="0"/>
              </a:rPr>
              <a:t>                    1859م ................................................................................................</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000" b="1" dirty="0">
                <a:solidFill>
                  <a:prstClr val="black"/>
                </a:solidFill>
                <a:latin typeface="Cambria" panose="02040503050406030204" pitchFamily="18" charset="0"/>
                <a:ea typeface="Cambria" panose="02040503050406030204" pitchFamily="18" charset="0"/>
              </a:rPr>
              <a:t> </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000" b="1" dirty="0">
                <a:solidFill>
                  <a:prstClr val="black"/>
                </a:solidFill>
                <a:latin typeface="Cambria" panose="02040503050406030204" pitchFamily="18" charset="0"/>
                <a:ea typeface="Cambria" panose="02040503050406030204" pitchFamily="18" charset="0"/>
              </a:rPr>
              <a:t>                              1877م ................................................................................................</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000" b="1" dirty="0">
                <a:solidFill>
                  <a:prstClr val="black"/>
                </a:solidFill>
                <a:latin typeface="Cambria" panose="02040503050406030204" pitchFamily="18" charset="0"/>
                <a:ea typeface="Cambria" panose="02040503050406030204" pitchFamily="18" charset="0"/>
              </a:rPr>
              <a:t> </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000" b="1" dirty="0">
                <a:solidFill>
                  <a:prstClr val="black"/>
                </a:solidFill>
                <a:latin typeface="Cambria" panose="02040503050406030204" pitchFamily="18" charset="0"/>
                <a:ea typeface="Cambria" panose="02040503050406030204" pitchFamily="18" charset="0"/>
              </a:rPr>
              <a:t>                                        1879م ................................................................................................</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000" b="1" dirty="0">
                <a:solidFill>
                  <a:prstClr val="black"/>
                </a:solidFill>
                <a:latin typeface="Cambria" panose="02040503050406030204" pitchFamily="18" charset="0"/>
                <a:ea typeface="Cambria" panose="02040503050406030204" pitchFamily="18" charset="0"/>
              </a:rPr>
              <a:t> </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spcAft>
                <a:spcPts val="1000"/>
              </a:spcAft>
            </a:pPr>
            <a:r>
              <a:rPr lang="ar-EG" sz="2000" b="1" dirty="0">
                <a:solidFill>
                  <a:prstClr val="black"/>
                </a:solidFill>
                <a:latin typeface="Cambria" panose="02040503050406030204" pitchFamily="18" charset="0"/>
                <a:ea typeface="Cambria" panose="02040503050406030204" pitchFamily="18" charset="0"/>
              </a:rPr>
              <a:t>                                                  1931م</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p:txBody>
      </p:sp>
      <p:sp>
        <p:nvSpPr>
          <p:cNvPr id="7" name="Rectangle 6">
            <a:extLst>
              <a:ext uri="{FF2B5EF4-FFF2-40B4-BE49-F238E27FC236}">
                <a16:creationId xmlns:a16="http://schemas.microsoft.com/office/drawing/2014/main" id="{EBB90503-D5AF-40BA-B180-57436AB2E79E}"/>
              </a:ext>
            </a:extLst>
          </p:cNvPr>
          <p:cNvSpPr/>
          <p:nvPr/>
        </p:nvSpPr>
        <p:spPr>
          <a:xfrm>
            <a:off x="2673995" y="1165843"/>
            <a:ext cx="3310522" cy="461665"/>
          </a:xfrm>
          <a:prstGeom prst="rect">
            <a:avLst/>
          </a:prstGeom>
        </p:spPr>
        <p:txBody>
          <a:bodyPr wrap="none">
            <a:spAutoFit/>
          </a:bodyPr>
          <a:lstStyle/>
          <a:p>
            <a:pPr algn="ctr" rtl="1"/>
            <a:r>
              <a:rPr lang="ar-YE" sz="3600" b="1" i="1" baseline="30000" dirty="0">
                <a:solidFill>
                  <a:srgbClr val="2C4A99"/>
                </a:solidFill>
                <a:latin typeface="AdobeArabic-BoldItalic"/>
              </a:rPr>
              <a:t>ولاته في مدينه ميلانو الامريكية</a:t>
            </a:r>
          </a:p>
        </p:txBody>
      </p:sp>
      <p:sp>
        <p:nvSpPr>
          <p:cNvPr id="9" name="Rectangle 8">
            <a:extLst>
              <a:ext uri="{FF2B5EF4-FFF2-40B4-BE49-F238E27FC236}">
                <a16:creationId xmlns:a16="http://schemas.microsoft.com/office/drawing/2014/main" id="{2CD08364-E161-44E8-AF91-D3774B2F9A3F}"/>
              </a:ext>
            </a:extLst>
          </p:cNvPr>
          <p:cNvSpPr/>
          <p:nvPr/>
        </p:nvSpPr>
        <p:spPr>
          <a:xfrm>
            <a:off x="2346933" y="3069268"/>
            <a:ext cx="3584636" cy="461665"/>
          </a:xfrm>
          <a:prstGeom prst="rect">
            <a:avLst/>
          </a:prstGeom>
        </p:spPr>
        <p:txBody>
          <a:bodyPr wrap="none">
            <a:spAutoFit/>
          </a:bodyPr>
          <a:lstStyle/>
          <a:p>
            <a:pPr algn="ctr" rtl="1"/>
            <a:r>
              <a:rPr lang="ar-YE" sz="3600" b="1" i="1" baseline="30000" dirty="0">
                <a:solidFill>
                  <a:srgbClr val="2C4A99"/>
                </a:solidFill>
                <a:latin typeface="AdobeArabic-BoldItalic"/>
              </a:rPr>
              <a:t>متابعة تجاريه في مستودع القطار</a:t>
            </a:r>
          </a:p>
        </p:txBody>
      </p:sp>
      <p:sp>
        <p:nvSpPr>
          <p:cNvPr id="10" name="Rectangle 9">
            <a:extLst>
              <a:ext uri="{FF2B5EF4-FFF2-40B4-BE49-F238E27FC236}">
                <a16:creationId xmlns:a16="http://schemas.microsoft.com/office/drawing/2014/main" id="{090FF2D4-9BEA-4936-9F71-F23D586989B3}"/>
              </a:ext>
            </a:extLst>
          </p:cNvPr>
          <p:cNvSpPr/>
          <p:nvPr/>
        </p:nvSpPr>
        <p:spPr>
          <a:xfrm>
            <a:off x="3394496" y="4102422"/>
            <a:ext cx="1489510" cy="461665"/>
          </a:xfrm>
          <a:prstGeom prst="rect">
            <a:avLst/>
          </a:prstGeom>
        </p:spPr>
        <p:txBody>
          <a:bodyPr wrap="none">
            <a:spAutoFit/>
          </a:bodyPr>
          <a:lstStyle/>
          <a:p>
            <a:pPr algn="ctr" rtl="1"/>
            <a:r>
              <a:rPr lang="ar-YE" sz="3600" b="1" i="1" baseline="30000" dirty="0">
                <a:solidFill>
                  <a:srgbClr val="2C4A99"/>
                </a:solidFill>
                <a:latin typeface="AdobeArabic-BoldItalic"/>
              </a:rPr>
              <a:t>اختراع الحاك</a:t>
            </a:r>
          </a:p>
        </p:txBody>
      </p:sp>
      <p:sp>
        <p:nvSpPr>
          <p:cNvPr id="11" name="Rectangle 10">
            <a:extLst>
              <a:ext uri="{FF2B5EF4-FFF2-40B4-BE49-F238E27FC236}">
                <a16:creationId xmlns:a16="http://schemas.microsoft.com/office/drawing/2014/main" id="{9414A7EC-1E94-410E-8993-31E208C6BD4A}"/>
              </a:ext>
            </a:extLst>
          </p:cNvPr>
          <p:cNvSpPr/>
          <p:nvPr/>
        </p:nvSpPr>
        <p:spPr>
          <a:xfrm>
            <a:off x="2733257" y="5180031"/>
            <a:ext cx="2811988" cy="461665"/>
          </a:xfrm>
          <a:prstGeom prst="rect">
            <a:avLst/>
          </a:prstGeom>
        </p:spPr>
        <p:txBody>
          <a:bodyPr wrap="none">
            <a:spAutoFit/>
          </a:bodyPr>
          <a:lstStyle/>
          <a:p>
            <a:pPr algn="ctr" rtl="1"/>
            <a:r>
              <a:rPr lang="ar-YE" sz="3600" b="1" i="1" baseline="30000" dirty="0">
                <a:solidFill>
                  <a:srgbClr val="2C4A99"/>
                </a:solidFill>
                <a:latin typeface="AdobeArabic-BoldItalic"/>
              </a:rPr>
              <a:t>اختراع المصباح الكهربائي</a:t>
            </a:r>
          </a:p>
        </p:txBody>
      </p:sp>
      <p:sp>
        <p:nvSpPr>
          <p:cNvPr id="15" name="Rectangle 14">
            <a:extLst>
              <a:ext uri="{FF2B5EF4-FFF2-40B4-BE49-F238E27FC236}">
                <a16:creationId xmlns:a16="http://schemas.microsoft.com/office/drawing/2014/main" id="{FCB37F12-290D-4C98-A4FB-01FCE3DA088B}"/>
              </a:ext>
            </a:extLst>
          </p:cNvPr>
          <p:cNvSpPr/>
          <p:nvPr/>
        </p:nvSpPr>
        <p:spPr>
          <a:xfrm>
            <a:off x="2322777" y="5841742"/>
            <a:ext cx="702436" cy="461665"/>
          </a:xfrm>
          <a:prstGeom prst="rect">
            <a:avLst/>
          </a:prstGeom>
        </p:spPr>
        <p:txBody>
          <a:bodyPr wrap="none">
            <a:spAutoFit/>
          </a:bodyPr>
          <a:lstStyle/>
          <a:p>
            <a:pPr algn="ctr" rtl="1"/>
            <a:r>
              <a:rPr lang="ar-YE" sz="3600" b="1" i="1" baseline="30000" dirty="0">
                <a:solidFill>
                  <a:srgbClr val="2C4A99"/>
                </a:solidFill>
                <a:latin typeface="AdobeArabic-BoldItalic"/>
              </a:rPr>
              <a:t>وفاته</a:t>
            </a:r>
          </a:p>
        </p:txBody>
      </p:sp>
    </p:spTree>
    <p:custDataLst>
      <p:tags r:id="rId1"/>
    </p:custDataLst>
    <p:extLst>
      <p:ext uri="{BB962C8B-B14F-4D97-AF65-F5344CB8AC3E}">
        <p14:creationId xmlns:p14="http://schemas.microsoft.com/office/powerpoint/2010/main" val="1399114248"/>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80">
                                          <p:stCondLst>
                                            <p:cond delay="0"/>
                                          </p:stCondLst>
                                        </p:cTn>
                                        <p:tgtEl>
                                          <p:spTgt spid="2"/>
                                        </p:tgtEl>
                                      </p:cBhvr>
                                    </p:animEffect>
                                    <p:anim calcmode="lin" valueType="num">
                                      <p:cBhvr>
                                        <p:cTn id="15"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0" dur="26">
                                          <p:stCondLst>
                                            <p:cond delay="650"/>
                                          </p:stCondLst>
                                        </p:cTn>
                                        <p:tgtEl>
                                          <p:spTgt spid="2"/>
                                        </p:tgtEl>
                                      </p:cBhvr>
                                      <p:to x="100000" y="60000"/>
                                    </p:animScale>
                                    <p:animScale>
                                      <p:cBhvr>
                                        <p:cTn id="21" dur="166" decel="50000">
                                          <p:stCondLst>
                                            <p:cond delay="676"/>
                                          </p:stCondLst>
                                        </p:cTn>
                                        <p:tgtEl>
                                          <p:spTgt spid="2"/>
                                        </p:tgtEl>
                                      </p:cBhvr>
                                      <p:to x="100000" y="100000"/>
                                    </p:animScale>
                                    <p:animScale>
                                      <p:cBhvr>
                                        <p:cTn id="22" dur="26">
                                          <p:stCondLst>
                                            <p:cond delay="1312"/>
                                          </p:stCondLst>
                                        </p:cTn>
                                        <p:tgtEl>
                                          <p:spTgt spid="2"/>
                                        </p:tgtEl>
                                      </p:cBhvr>
                                      <p:to x="100000" y="80000"/>
                                    </p:animScale>
                                    <p:animScale>
                                      <p:cBhvr>
                                        <p:cTn id="23" dur="166" decel="50000">
                                          <p:stCondLst>
                                            <p:cond delay="1338"/>
                                          </p:stCondLst>
                                        </p:cTn>
                                        <p:tgtEl>
                                          <p:spTgt spid="2"/>
                                        </p:tgtEl>
                                      </p:cBhvr>
                                      <p:to x="100000" y="100000"/>
                                    </p:animScale>
                                    <p:animScale>
                                      <p:cBhvr>
                                        <p:cTn id="24" dur="26">
                                          <p:stCondLst>
                                            <p:cond delay="1642"/>
                                          </p:stCondLst>
                                        </p:cTn>
                                        <p:tgtEl>
                                          <p:spTgt spid="2"/>
                                        </p:tgtEl>
                                      </p:cBhvr>
                                      <p:to x="100000" y="90000"/>
                                    </p:animScale>
                                    <p:animScale>
                                      <p:cBhvr>
                                        <p:cTn id="25" dur="166" decel="50000">
                                          <p:stCondLst>
                                            <p:cond delay="1668"/>
                                          </p:stCondLst>
                                        </p:cTn>
                                        <p:tgtEl>
                                          <p:spTgt spid="2"/>
                                        </p:tgtEl>
                                      </p:cBhvr>
                                      <p:to x="100000" y="100000"/>
                                    </p:animScale>
                                    <p:animScale>
                                      <p:cBhvr>
                                        <p:cTn id="26" dur="26">
                                          <p:stCondLst>
                                            <p:cond delay="1808"/>
                                          </p:stCondLst>
                                        </p:cTn>
                                        <p:tgtEl>
                                          <p:spTgt spid="2"/>
                                        </p:tgtEl>
                                      </p:cBhvr>
                                      <p:to x="100000" y="95000"/>
                                    </p:animScale>
                                    <p:animScale>
                                      <p:cBhvr>
                                        <p:cTn id="27" dur="166" decel="50000">
                                          <p:stCondLst>
                                            <p:cond delay="1834"/>
                                          </p:stCondLst>
                                        </p:cTn>
                                        <p:tgtEl>
                                          <p:spTgt spid="2"/>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fade">
                                      <p:cBhvr>
                                        <p:cTn id="5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P spid="7" grpId="0"/>
      <p:bldP spid="9" grpId="0"/>
      <p:bldP spid="10" grpId="0"/>
      <p:bldP spid="11"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mc:AlternateContent xmlns:mc="http://schemas.openxmlformats.org/markup-compatibility/2006" xmlns:a14="http://schemas.microsoft.com/office/drawing/2010/main">
        <mc:Choice Requires="a14">
          <p:sp>
            <p:nvSpPr>
              <p:cNvPr id="2" name="Rectangle 1"/>
              <p:cNvSpPr/>
              <p:nvPr/>
            </p:nvSpPr>
            <p:spPr>
              <a:xfrm>
                <a:off x="273627" y="765477"/>
                <a:ext cx="8953500" cy="416204"/>
              </a:xfrm>
              <a:prstGeom prst="rect">
                <a:avLst/>
              </a:prstGeom>
            </p:spPr>
            <p:txBody>
              <a:bodyPr wrap="square">
                <a:spAutoFit/>
              </a:bodyPr>
              <a:lstStyle/>
              <a:p>
                <a:pPr marL="457200" algn="r" rtl="1">
                  <a:lnSpc>
                    <a:spcPct val="115000"/>
                  </a:lnSpc>
                </a:pPr>
                <a:r>
                  <a:rPr lang="ar-EG" sz="2000" b="1" dirty="0">
                    <a:solidFill>
                      <a:prstClr val="black"/>
                    </a:solidFill>
                    <a:latin typeface="Cambria" panose="02040503050406030204" pitchFamily="18" charset="0"/>
                    <a:ea typeface="Cambria" panose="02040503050406030204" pitchFamily="18" charset="0"/>
                  </a:rPr>
                  <a:t>3. أملأ خريطة نص السيرة السابق بما يناسبه (إذا لم يتوفر عنصر في الخريطة أضع العلامة </a:t>
                </a:r>
                <a14:m>
                  <m:oMath xmlns:m="http://schemas.openxmlformats.org/officeDocument/2006/math">
                    <m:r>
                      <a:rPr lang="ar-EG" sz="2000" b="1">
                        <a:solidFill>
                          <a:prstClr val="black"/>
                        </a:solidFill>
                        <a:latin typeface="Cambria Math" panose="02040503050406030204" pitchFamily="18" charset="0"/>
                        <a:ea typeface="Cambria" panose="02040503050406030204" pitchFamily="18" charset="0"/>
                        <a:cs typeface="Cambria Math" panose="02040503050406030204" pitchFamily="18" charset="0"/>
                      </a:rPr>
                      <m:t>∅</m:t>
                    </m:r>
                  </m:oMath>
                </a14:m>
                <a:r>
                  <a:rPr lang="ar-EG" sz="2000" b="1" dirty="0">
                    <a:solidFill>
                      <a:prstClr val="black"/>
                    </a:solidFill>
                    <a:latin typeface="Cambria" panose="02040503050406030204" pitchFamily="18" charset="0"/>
                    <a:ea typeface="Cambria" panose="02040503050406030204" pitchFamily="18" charset="0"/>
                  </a:rPr>
                  <a:t>).</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p:txBody>
          </p:sp>
        </mc:Choice>
        <mc:Fallback xmlns="">
          <p:sp>
            <p:nvSpPr>
              <p:cNvPr id="2" name="Rectangle 1"/>
              <p:cNvSpPr>
                <a:spLocks noRot="1" noChangeAspect="1" noMove="1" noResize="1" noEditPoints="1" noAdjustHandles="1" noChangeArrowheads="1" noChangeShapeType="1" noTextEdit="1"/>
              </p:cNvSpPr>
              <p:nvPr/>
            </p:nvSpPr>
            <p:spPr>
              <a:xfrm>
                <a:off x="273627" y="765477"/>
                <a:ext cx="8953500" cy="416204"/>
              </a:xfrm>
              <a:prstGeom prst="rect">
                <a:avLst/>
              </a:prstGeom>
              <a:blipFill>
                <a:blip r:embed="rId5"/>
                <a:stretch>
                  <a:fillRect t="-4412" b="-26471"/>
                </a:stretch>
              </a:blipFill>
            </p:spPr>
            <p:txBody>
              <a:bodyPr/>
              <a:lstStyle/>
              <a:p>
                <a:r>
                  <a:rPr lang="ar-EG">
                    <a:noFill/>
                  </a:rPr>
                  <a:t> </a:t>
                </a:r>
              </a:p>
            </p:txBody>
          </p:sp>
        </mc:Fallback>
      </mc:AlternateContent>
      <p:pic>
        <p:nvPicPr>
          <p:cNvPr id="3" name="Picture 2">
            <a:extLst>
              <a:ext uri="{FF2B5EF4-FFF2-40B4-BE49-F238E27FC236}">
                <a16:creationId xmlns:a16="http://schemas.microsoft.com/office/drawing/2014/main" id="{CD4C7FCF-5B47-4235-BB61-F56AECAEB5E4}"/>
              </a:ext>
            </a:extLst>
          </p:cNvPr>
          <p:cNvPicPr>
            <a:picLocks noChangeAspect="1"/>
          </p:cNvPicPr>
          <p:nvPr/>
        </p:nvPicPr>
        <p:blipFill>
          <a:blip r:embed="rId6"/>
          <a:stretch>
            <a:fillRect/>
          </a:stretch>
        </p:blipFill>
        <p:spPr>
          <a:xfrm>
            <a:off x="2509837" y="1828800"/>
            <a:ext cx="4124325" cy="3200400"/>
          </a:xfrm>
          <a:prstGeom prst="rect">
            <a:avLst/>
          </a:prstGeom>
        </p:spPr>
      </p:pic>
    </p:spTree>
    <p:custDataLst>
      <p:tags r:id="rId1"/>
    </p:custDataLst>
    <p:extLst>
      <p:ext uri="{BB962C8B-B14F-4D97-AF65-F5344CB8AC3E}">
        <p14:creationId xmlns:p14="http://schemas.microsoft.com/office/powerpoint/2010/main" val="288137725"/>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2000"/>
                                        <p:tgtEl>
                                          <p:spTgt spid="2"/>
                                        </p:tgtEl>
                                      </p:cBhvr>
                                    </p:animEffect>
                                    <p:anim calcmode="lin" valueType="num">
                                      <p:cBhvr>
                                        <p:cTn id="15" dur="2000" fill="hold"/>
                                        <p:tgtEl>
                                          <p:spTgt spid="2"/>
                                        </p:tgtEl>
                                        <p:attrNameLst>
                                          <p:attrName>ppt_w</p:attrName>
                                        </p:attrNameLst>
                                      </p:cBhvr>
                                      <p:tavLst>
                                        <p:tav tm="0" fmla="#ppt_w*sin(2.5*pi*$)">
                                          <p:val>
                                            <p:fltVal val="0"/>
                                          </p:val>
                                        </p:tav>
                                        <p:tav tm="100000">
                                          <p:val>
                                            <p:fltVal val="1"/>
                                          </p:val>
                                        </p:tav>
                                      </p:tavLst>
                                    </p:anim>
                                    <p:anim calcmode="lin" valueType="num">
                                      <p:cBhvr>
                                        <p:cTn id="16"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0" y="590550"/>
            <a:ext cx="9144000" cy="1831976"/>
          </a:xfrm>
          <a:prstGeom prst="rect">
            <a:avLst/>
          </a:prstGeom>
        </p:spPr>
        <p:txBody>
          <a:bodyPr wrap="square">
            <a:spAutoFit/>
          </a:bodyPr>
          <a:lstStyle/>
          <a:p>
            <a:pPr marL="457200" algn="r" rtl="1">
              <a:lnSpc>
                <a:spcPct val="115000"/>
              </a:lnSpc>
            </a:pPr>
            <a:r>
              <a:rPr lang="ar-EG" sz="2000" b="1" dirty="0">
                <a:solidFill>
                  <a:prstClr val="black"/>
                </a:solidFill>
                <a:latin typeface="Cambria" panose="02040503050406030204" pitchFamily="18" charset="0"/>
                <a:ea typeface="Cambria" panose="02040503050406030204" pitchFamily="18" charset="0"/>
              </a:rPr>
              <a:t> </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000" b="1" dirty="0">
                <a:solidFill>
                  <a:prstClr val="black"/>
                </a:solidFill>
                <a:latin typeface="Cambria" panose="02040503050406030204" pitchFamily="18" charset="0"/>
                <a:ea typeface="Cambria" panose="02040503050406030204" pitchFamily="18" charset="0"/>
              </a:rPr>
              <a:t> </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000" b="1" dirty="0">
                <a:solidFill>
                  <a:prstClr val="black"/>
                </a:solidFill>
                <a:latin typeface="Cambria" panose="02040503050406030204" pitchFamily="18" charset="0"/>
                <a:ea typeface="Cambria" panose="02040503050406030204" pitchFamily="18" charset="0"/>
              </a:rPr>
              <a:t>السيرة نص يتناول شخصية معينة، فيسرد تفاصيل حياتها منذ ولادتها مرورا بالأحداث المهمة التي شهدتها، حتى وفاتها.</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spcAft>
                <a:spcPts val="1000"/>
              </a:spcAft>
            </a:pPr>
            <a:r>
              <a:rPr lang="ar-EG" sz="2000" b="1" dirty="0">
                <a:solidFill>
                  <a:prstClr val="black"/>
                </a:solidFill>
                <a:latin typeface="Cambria" panose="02040503050406030204" pitchFamily="18" charset="0"/>
                <a:ea typeface="Cambria" panose="02040503050406030204" pitchFamily="18" charset="0"/>
              </a:rPr>
              <a:t>يتبع في كتابة السيرة الأسلوب الواضح المتسلسل زمنيا، ويلزم النقل الأمين للأحداث.</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p:txBody>
      </p:sp>
    </p:spTree>
    <p:custDataLst>
      <p:tags r:id="rId1"/>
    </p:custDataLst>
    <p:extLst>
      <p:ext uri="{BB962C8B-B14F-4D97-AF65-F5344CB8AC3E}">
        <p14:creationId xmlns:p14="http://schemas.microsoft.com/office/powerpoint/2010/main" val="3049310972"/>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342900" y="367833"/>
            <a:ext cx="9144000" cy="6401240"/>
          </a:xfrm>
          <a:prstGeom prst="rect">
            <a:avLst/>
          </a:prstGeom>
        </p:spPr>
        <p:txBody>
          <a:bodyPr wrap="square">
            <a:spAutoFit/>
          </a:bodyPr>
          <a:lstStyle/>
          <a:p>
            <a:pPr marL="457200" algn="ctr" rtl="1">
              <a:lnSpc>
                <a:spcPct val="115000"/>
              </a:lnSpc>
            </a:pPr>
            <a:r>
              <a:rPr lang="ar-EG" b="1" dirty="0">
                <a:solidFill>
                  <a:prstClr val="black"/>
                </a:solidFill>
                <a:latin typeface="Cambria" panose="02040503050406030204" pitchFamily="18" charset="0"/>
                <a:ea typeface="Cambria" panose="02040503050406030204" pitchFamily="18" charset="0"/>
              </a:rPr>
              <a:t>الحسن بن الهيثم</a:t>
            </a:r>
            <a:endParaRPr lang="en-US" sz="12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b="1" dirty="0">
                <a:solidFill>
                  <a:prstClr val="black"/>
                </a:solidFill>
                <a:latin typeface="Cambria" panose="02040503050406030204" pitchFamily="18" charset="0"/>
                <a:ea typeface="Cambria" panose="02040503050406030204" pitchFamily="18" charset="0"/>
              </a:rPr>
              <a:t>هو أبو علي الحسن بن الحسن بن الهيثم. ولد ونشأ في البصرة (354هـ/ 965م) وهو عالم مسلم موسوعي، عاش عصرا ازدهرت فيه العلوم. لقب بالمهندس البصري وبالحكيم بطليموس الثاني كان محبا للعلم والمعرفة، دقيق الملاحظة، منصرفا عن اللهو.</a:t>
            </a:r>
            <a:endParaRPr lang="en-US" sz="12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b="1" dirty="0">
                <a:solidFill>
                  <a:prstClr val="black"/>
                </a:solidFill>
                <a:latin typeface="Cambria" panose="02040503050406030204" pitchFamily="18" charset="0"/>
                <a:ea typeface="Cambria" panose="02040503050406030204" pitchFamily="18" charset="0"/>
              </a:rPr>
              <a:t>سافر إلى بغداد، والشام، ومصر، ومناطق مختلفة من الدول الإسلامية؛ وذلك من أجل طلب العلم، عاش معظم حياته في القاهرة.</a:t>
            </a:r>
            <a:endParaRPr lang="en-US" sz="12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b="1" dirty="0">
                <a:solidFill>
                  <a:prstClr val="black"/>
                </a:solidFill>
                <a:latin typeface="Cambria" panose="02040503050406030204" pitchFamily="18" charset="0"/>
                <a:ea typeface="Cambria" panose="02040503050406030204" pitchFamily="18" charset="0"/>
              </a:rPr>
              <a:t>عندما بلغت شهرة ابن الهيثم مصر، أرسل الحاكم بأمر الله الفاطمي إليه يستدعيه، أجاب ابن الهيثم دعوة الحاكم بأمر الله، ثم شرع بتتبع مجرى النيل في بعثة هندسية ولكنه لم يجد الأمر متفقا مع فكرته الهندسية التي خطرت له. فاعتذر إلى الحاكم الذي عزله وأمر بحبسه في منزله، ثم صادر موجوداته، ولكنه عين له من يخدمه ويقوم بمصالحه، وبقي كذلك إلى أن مات الحاكم فعاد لما كان عليه.</a:t>
            </a:r>
            <a:endParaRPr lang="en-US" sz="12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b="1" dirty="0">
                <a:solidFill>
                  <a:prstClr val="black"/>
                </a:solidFill>
                <a:latin typeface="Cambria" panose="02040503050406030204" pitchFamily="18" charset="0"/>
                <a:ea typeface="Cambria" panose="02040503050406030204" pitchFamily="18" charset="0"/>
              </a:rPr>
              <a:t>له إسهامات كثيرة وكبيرة ومختلفة في مجالات شتى، في الفيزياء والرياضيات والبصريات والهندسة وعلم الفلك. صحح بعض المفاهيم السائدة في ذلك الوقت، فأثبت حقيقة أن الضوء يأتي من الأجسام إلى العين لا العكس. وإليه ينسب مبدأ اختراع الكاميرا، كما عمل على تشريح العين تشريحا كاملا. كان لأبحاثه وتجاربه أثر واضح في تطور صناعة آلة التصوير (الكاميرا) و (السينما) و (المناظير) و (المجاهر) المنتشرة استخداماتها في جميع نواحي الحياة العملية في العصر الحديث. من أشهر أعماله كتاب (المناظر) الذي ألفه بين عامي (401هـ/1011م – 411هـ/ 1021م) يحتوي نظريات مبتكرة في علم الضوء والتي تعتبر نواة علم البصريات الحديث.</a:t>
            </a:r>
            <a:endParaRPr lang="en-US" sz="12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spcAft>
                <a:spcPts val="1000"/>
              </a:spcAft>
            </a:pPr>
            <a:r>
              <a:rPr lang="ar-EG" b="1" dirty="0">
                <a:solidFill>
                  <a:prstClr val="black"/>
                </a:solidFill>
                <a:latin typeface="Cambria" panose="02040503050406030204" pitchFamily="18" charset="0"/>
                <a:ea typeface="Cambria" panose="02040503050406030204" pitchFamily="18" charset="0"/>
              </a:rPr>
              <a:t>توفي العالم الجليل ابن الهيثم في مدينة القاهرة وذلك عام 430هـ الموافق 1039م، رحمه الله. </a:t>
            </a:r>
          </a:p>
          <a:p>
            <a:pPr marL="457200" algn="r" rtl="1">
              <a:lnSpc>
                <a:spcPct val="115000"/>
              </a:lnSpc>
              <a:spcAft>
                <a:spcPts val="1000"/>
              </a:spcAft>
            </a:pPr>
            <a:r>
              <a:rPr lang="ar-EG" sz="2400" b="1" dirty="0">
                <a:solidFill>
                  <a:prstClr val="black"/>
                </a:solidFill>
                <a:latin typeface="Cambria" panose="02040503050406030204" pitchFamily="18" charset="0"/>
                <a:ea typeface="Cambria" panose="02040503050406030204" pitchFamily="18" charset="0"/>
              </a:rPr>
              <a:t>                                                        </a:t>
            </a:r>
            <a:r>
              <a:rPr lang="ar-EG" sz="2400" b="1" dirty="0">
                <a:solidFill>
                  <a:prstClr val="black"/>
                </a:solidFill>
              </a:rPr>
              <a:t>بوابة إسهامات العلماء المسلمين.</a:t>
            </a:r>
            <a:endParaRPr lang="en-US" sz="2400" b="1" dirty="0">
              <a:solidFill>
                <a:prstClr val="black"/>
              </a:solidFill>
            </a:endParaRPr>
          </a:p>
          <a:p>
            <a:pPr marL="457200" algn="r" rtl="1">
              <a:lnSpc>
                <a:spcPct val="115000"/>
              </a:lnSpc>
              <a:spcAft>
                <a:spcPts val="1000"/>
              </a:spcAft>
            </a:pPr>
            <a:endParaRPr lang="en-US" sz="1200" b="1" dirty="0">
              <a:solidFill>
                <a:prstClr val="black"/>
              </a:solidFill>
              <a:latin typeface="Cambria" panose="02040503050406030204" pitchFamily="18" charset="0"/>
              <a:ea typeface="Cambria" panose="02040503050406030204" pitchFamily="18" charset="0"/>
              <a:cs typeface="Arial" panose="020B0604020202020204" pitchFamily="34" charset="0"/>
            </a:endParaRPr>
          </a:p>
        </p:txBody>
      </p:sp>
    </p:spTree>
    <p:custDataLst>
      <p:tags r:id="rId1"/>
    </p:custDataLst>
    <p:extLst>
      <p:ext uri="{BB962C8B-B14F-4D97-AF65-F5344CB8AC3E}">
        <p14:creationId xmlns:p14="http://schemas.microsoft.com/office/powerpoint/2010/main" val="1344164168"/>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1000" fill="hold"/>
                                        <p:tgtEl>
                                          <p:spTgt spid="2"/>
                                        </p:tgtEl>
                                        <p:attrNameLst>
                                          <p:attrName>ppt_w</p:attrName>
                                        </p:attrNameLst>
                                      </p:cBhvr>
                                      <p:tavLst>
                                        <p:tav tm="0">
                                          <p:val>
                                            <p:fltVal val="0"/>
                                          </p:val>
                                        </p:tav>
                                        <p:tav tm="100000">
                                          <p:val>
                                            <p:strVal val="#ppt_w"/>
                                          </p:val>
                                        </p:tav>
                                      </p:tavLst>
                                    </p:anim>
                                    <p:anim calcmode="lin" valueType="num">
                                      <p:cBhvr>
                                        <p:cTn id="15" dur="1000" fill="hold"/>
                                        <p:tgtEl>
                                          <p:spTgt spid="2"/>
                                        </p:tgtEl>
                                        <p:attrNameLst>
                                          <p:attrName>ppt_h</p:attrName>
                                        </p:attrNameLst>
                                      </p:cBhvr>
                                      <p:tavLst>
                                        <p:tav tm="0">
                                          <p:val>
                                            <p:fltVal val="0"/>
                                          </p:val>
                                        </p:tav>
                                        <p:tav tm="100000">
                                          <p:val>
                                            <p:strVal val="#ppt_h"/>
                                          </p:val>
                                        </p:tav>
                                      </p:tavLst>
                                    </p:anim>
                                    <p:anim calcmode="lin" valueType="num">
                                      <p:cBhvr>
                                        <p:cTn id="16" dur="1000" fill="hold"/>
                                        <p:tgtEl>
                                          <p:spTgt spid="2"/>
                                        </p:tgtEl>
                                        <p:attrNameLst>
                                          <p:attrName>style.rotation</p:attrName>
                                        </p:attrNameLst>
                                      </p:cBhvr>
                                      <p:tavLst>
                                        <p:tav tm="0">
                                          <p:val>
                                            <p:fltVal val="90"/>
                                          </p:val>
                                        </p:tav>
                                        <p:tav tm="100000">
                                          <p:val>
                                            <p:fltVal val="0"/>
                                          </p:val>
                                        </p:tav>
                                      </p:tavLst>
                                    </p:anim>
                                    <p:animEffect transition="in" filter="fade">
                                      <p:cBhvr>
                                        <p:cTn id="1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mc:AlternateContent xmlns:mc="http://schemas.openxmlformats.org/markup-compatibility/2006" xmlns:a14="http://schemas.microsoft.com/office/drawing/2010/main">
        <mc:Choice Requires="a14">
          <p:sp>
            <p:nvSpPr>
              <p:cNvPr id="2" name="Rectangle 1"/>
              <p:cNvSpPr/>
              <p:nvPr/>
            </p:nvSpPr>
            <p:spPr>
              <a:xfrm>
                <a:off x="47017" y="542888"/>
                <a:ext cx="9124950" cy="702372"/>
              </a:xfrm>
              <a:prstGeom prst="rect">
                <a:avLst/>
              </a:prstGeom>
            </p:spPr>
            <p:txBody>
              <a:bodyPr wrap="square">
                <a:spAutoFit/>
              </a:bodyPr>
              <a:lstStyle/>
              <a:p>
                <a:pPr marL="457200" algn="r" rtl="1">
                  <a:lnSpc>
                    <a:spcPct val="115000"/>
                  </a:lnSpc>
                </a:pPr>
                <a:r>
                  <a:rPr lang="ar-EG" b="1" dirty="0">
                    <a:solidFill>
                      <a:prstClr val="black"/>
                    </a:solidFill>
                    <a:latin typeface="Cambria" panose="02040503050406030204" pitchFamily="18" charset="0"/>
                    <a:ea typeface="Cambria" panose="02040503050406030204" pitchFamily="18" charset="0"/>
                  </a:rPr>
                  <a:t>4. أملأ خريطة نص السيرة السابق بما يناسبه (إذا لم يتوفر عنصر في الخريطة أضع العلامة </a:t>
                </a:r>
                <a14:m>
                  <m:oMath xmlns:m="http://schemas.openxmlformats.org/officeDocument/2006/math">
                    <m:r>
                      <a:rPr lang="ar-EG">
                        <a:solidFill>
                          <a:prstClr val="black"/>
                        </a:solidFill>
                        <a:latin typeface="Cambria Math" panose="02040503050406030204" pitchFamily="18" charset="0"/>
                        <a:ea typeface="Cambria" panose="02040503050406030204" pitchFamily="18" charset="0"/>
                        <a:cs typeface="Cambria Math" panose="02040503050406030204" pitchFamily="18" charset="0"/>
                      </a:rPr>
                      <m:t>∅</m:t>
                    </m:r>
                  </m:oMath>
                </a14:m>
                <a:r>
                  <a:rPr lang="ar-EG" b="1" dirty="0">
                    <a:solidFill>
                      <a:prstClr val="black"/>
                    </a:solidFill>
                    <a:latin typeface="Cambria" panose="02040503050406030204" pitchFamily="18" charset="0"/>
                    <a:ea typeface="Cambria" panose="02040503050406030204" pitchFamily="18" charset="0"/>
                  </a:rPr>
                  <a:t>).</a:t>
                </a:r>
                <a:endParaRPr lang="en-US" sz="12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b="1" dirty="0">
                    <a:solidFill>
                      <a:prstClr val="black"/>
                    </a:solidFill>
                    <a:latin typeface="Cambria" panose="02040503050406030204" pitchFamily="18" charset="0"/>
                    <a:ea typeface="Cambria" panose="02040503050406030204" pitchFamily="18" charset="0"/>
                  </a:rPr>
                  <a:t>                                                     </a:t>
                </a:r>
                <a:endParaRPr lang="en-US" sz="1200" dirty="0">
                  <a:solidFill>
                    <a:prstClr val="black"/>
                  </a:solidFill>
                  <a:latin typeface="Cambria" panose="02040503050406030204" pitchFamily="18" charset="0"/>
                  <a:ea typeface="Cambria" panose="02040503050406030204" pitchFamily="18" charset="0"/>
                  <a:cs typeface="Arial" panose="020B0604020202020204" pitchFamily="34" charset="0"/>
                </a:endParaRPr>
              </a:p>
            </p:txBody>
          </p:sp>
        </mc:Choice>
        <mc:Fallback xmlns="">
          <p:sp>
            <p:nvSpPr>
              <p:cNvPr id="2" name="Rectangle 1"/>
              <p:cNvSpPr>
                <a:spLocks noRot="1" noChangeAspect="1" noMove="1" noResize="1" noEditPoints="1" noAdjustHandles="1" noChangeArrowheads="1" noChangeShapeType="1" noTextEdit="1"/>
              </p:cNvSpPr>
              <p:nvPr/>
            </p:nvSpPr>
            <p:spPr>
              <a:xfrm>
                <a:off x="47017" y="542888"/>
                <a:ext cx="9124950" cy="702372"/>
              </a:xfrm>
              <a:prstGeom prst="rect">
                <a:avLst/>
              </a:prstGeom>
              <a:blipFill>
                <a:blip r:embed="rId5"/>
                <a:stretch>
                  <a:fillRect t="-1739" b="-13913"/>
                </a:stretch>
              </a:blipFill>
            </p:spPr>
            <p:txBody>
              <a:bodyPr/>
              <a:lstStyle/>
              <a:p>
                <a:r>
                  <a:rPr lang="ar-EG">
                    <a:noFill/>
                  </a:rPr>
                  <a:t> </a:t>
                </a:r>
              </a:p>
            </p:txBody>
          </p:sp>
        </mc:Fallback>
      </mc:AlternateContent>
      <p:pic>
        <p:nvPicPr>
          <p:cNvPr id="3" name="Picture 2">
            <a:extLst>
              <a:ext uri="{FF2B5EF4-FFF2-40B4-BE49-F238E27FC236}">
                <a16:creationId xmlns:a16="http://schemas.microsoft.com/office/drawing/2014/main" id="{03BA751F-BEE9-4A9A-BFD1-BB8DA4E8D3BB}"/>
              </a:ext>
            </a:extLst>
          </p:cNvPr>
          <p:cNvPicPr>
            <a:picLocks noChangeAspect="1"/>
          </p:cNvPicPr>
          <p:nvPr/>
        </p:nvPicPr>
        <p:blipFill>
          <a:blip r:embed="rId6"/>
          <a:stretch>
            <a:fillRect/>
          </a:stretch>
        </p:blipFill>
        <p:spPr>
          <a:xfrm>
            <a:off x="2434442" y="1771902"/>
            <a:ext cx="4275116" cy="3314196"/>
          </a:xfrm>
          <a:prstGeom prst="rect">
            <a:avLst/>
          </a:prstGeom>
        </p:spPr>
      </p:pic>
    </p:spTree>
    <p:custDataLst>
      <p:tags r:id="rId1"/>
    </p:custDataLst>
    <p:extLst>
      <p:ext uri="{BB962C8B-B14F-4D97-AF65-F5344CB8AC3E}">
        <p14:creationId xmlns:p14="http://schemas.microsoft.com/office/powerpoint/2010/main" val="1839701371"/>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randombar(horizontal)">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841</Words>
  <Application>Microsoft Office PowerPoint</Application>
  <PresentationFormat>عرض على الشاشة (4:3)</PresentationFormat>
  <Paragraphs>95</Paragraphs>
  <Slides>7</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7</vt:i4>
      </vt:variant>
    </vt:vector>
  </HeadingPairs>
  <TitlesOfParts>
    <vt:vector size="14" baseType="lpstr">
      <vt:lpstr>AdobeArabic-BoldItalic</vt:lpstr>
      <vt:lpstr>Arial</vt:lpstr>
      <vt:lpstr>Calibri</vt:lpstr>
      <vt:lpstr>Cambria</vt:lpstr>
      <vt:lpstr>Cambria Math</vt:lpstr>
      <vt:lpstr>Symbol</vt:lpstr>
      <vt:lpstr>1_نسق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Wld-Otiba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User</dc:creator>
  <cp:lastModifiedBy>حمود حاتم الناصر</cp:lastModifiedBy>
  <cp:revision>13</cp:revision>
  <dcterms:created xsi:type="dcterms:W3CDTF">2019-12-24T06:38:04Z</dcterms:created>
  <dcterms:modified xsi:type="dcterms:W3CDTF">2021-01-29T23:32:16Z</dcterms:modified>
</cp:coreProperties>
</file>