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84" r:id="rId3"/>
    <p:sldId id="388" r:id="rId4"/>
    <p:sldId id="386" r:id="rId5"/>
    <p:sldId id="335" r:id="rId6"/>
    <p:sldId id="391" r:id="rId7"/>
    <p:sldId id="383" r:id="rId8"/>
    <p:sldId id="385" r:id="rId9"/>
    <p:sldId id="389" r:id="rId10"/>
    <p:sldId id="390" r:id="rId11"/>
    <p:sldId id="269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3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84" y="1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7.svg"/><Relationship Id="rId7" Type="http://schemas.openxmlformats.org/officeDocument/2006/relationships/image" Target="../media/image3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6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4.svg"/><Relationship Id="rId5" Type="http://schemas.openxmlformats.org/officeDocument/2006/relationships/image" Target="../media/image10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9.png"/><Relationship Id="rId9" Type="http://schemas.openxmlformats.org/officeDocument/2006/relationships/image" Target="../media/image5.sv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7.svg"/><Relationship Id="rId5" Type="http://schemas.openxmlformats.org/officeDocument/2006/relationships/image" Target="../media/image26.svg"/><Relationship Id="rId10" Type="http://schemas.openxmlformats.org/officeDocument/2006/relationships/image" Target="../media/image6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7.svg"/><Relationship Id="rId5" Type="http://schemas.openxmlformats.org/officeDocument/2006/relationships/image" Target="../media/image26.svg"/><Relationship Id="rId10" Type="http://schemas.openxmlformats.org/officeDocument/2006/relationships/image" Target="../media/image6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9198889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2" y="3141995"/>
              <a:ext cx="31752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التنمية الاجتماعية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3896467" y="2921429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ينطلق الاهتمام بكبار السن من </a:t>
            </a:r>
            <a:r>
              <a:rPr lang="ar-SY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ميدأ</a:t>
            </a:r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التكافل الاجتماعي الذي يحث عليه ديننا الاسلامي 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2550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4012581" y="4291710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لكبار السن حقوق علينا منها الاحترام و الاكرام , الصبر على مرضهم و عوزهم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4012580" y="5871068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تذكر تضحياتهم و جهودهم , </a:t>
            </a:r>
            <a:r>
              <a:rPr lang="ar-SY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معاملتهم  بإحسان </a:t>
            </a:r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 تلمس حاجاتهم و احتساب </a:t>
            </a:r>
            <a:r>
              <a:rPr lang="ar-SY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الأجرو</a:t>
            </a:r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الثواب من الله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193405"/>
            <a:chOff x="3411081" y="3294128"/>
            <a:chExt cx="8607149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ar-SY" sz="28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نشاط 3</a:t>
              </a:r>
              <a:endParaRPr lang="en-US" sz="28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يعبِّر الطلبة في ثلاثة أسطر عن الواجب نحو كبار السِّن.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 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800493" y="1803212"/>
            <a:ext cx="298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التنمية الاجتماعية 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تحرص حكومة وطني المملكة العربية السعودية منذ تأسيسها على العناية بالمجتمع وتوفير التنمية الملائمة لأفراده، ولأن الإنسان أساس المجتمع فإن تنميته وتطويره يؤديان إلى مجتمع مزدهر وفاعل ومؤثر.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6162675" y="3547150"/>
            <a:ext cx="271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التنمية الاجتماعية 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655023" y="3504028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تتولى وزارة العمل والتنمية الاجتماعية مسؤولية تنمية الجوانب الاجتماعية من خلال عدد من البرامج والخدمات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2257148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2257148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26">
            <a:extLst>
              <a:ext uri="{FF2B5EF4-FFF2-40B4-BE49-F238E27FC236}">
                <a16:creationId xmlns:a16="http://schemas.microsoft.com/office/drawing/2014/main" id="{2AC1D5D3-5F91-471B-8D64-41C3AFEB8EA0}"/>
              </a:ext>
            </a:extLst>
          </p:cNvPr>
          <p:cNvGrpSpPr/>
          <p:nvPr/>
        </p:nvGrpSpPr>
        <p:grpSpPr>
          <a:xfrm>
            <a:off x="655023" y="3824068"/>
            <a:ext cx="2378678" cy="2884837"/>
            <a:chOff x="7749851" y="1424779"/>
            <a:chExt cx="2395978" cy="2905820"/>
          </a:xfrm>
        </p:grpSpPr>
        <p:grpSp>
          <p:nvGrpSpPr>
            <p:cNvPr id="59" name="Group 17">
              <a:extLst>
                <a:ext uri="{FF2B5EF4-FFF2-40B4-BE49-F238E27FC236}">
                  <a16:creationId xmlns:a16="http://schemas.microsoft.com/office/drawing/2014/main" id="{53137BCD-AB69-43BC-ACDF-D10660BCA645}"/>
                </a:ext>
              </a:extLst>
            </p:cNvPr>
            <p:cNvGrpSpPr/>
            <p:nvPr/>
          </p:nvGrpSpPr>
          <p:grpSpPr>
            <a:xfrm>
              <a:off x="7749851" y="1424779"/>
              <a:ext cx="2358969" cy="2905820"/>
              <a:chOff x="4570017" y="917773"/>
              <a:chExt cx="3010843" cy="3708809"/>
            </a:xfrm>
            <a:effectLst>
              <a:reflection blurRad="6350" stA="51000" endPos="14000" dir="5400000" sy="-100000" algn="bl" rotWithShape="0"/>
            </a:effectLst>
          </p:grpSpPr>
          <p:sp>
            <p:nvSpPr>
              <p:cNvPr id="62" name="Rectangle 18">
                <a:extLst>
                  <a:ext uri="{FF2B5EF4-FFF2-40B4-BE49-F238E27FC236}">
                    <a16:creationId xmlns:a16="http://schemas.microsoft.com/office/drawing/2014/main" id="{FCBD6FA9-07F9-4D1E-8F2A-B5AA8C77D81F}"/>
                  </a:ext>
                </a:extLst>
              </p:cNvPr>
              <p:cNvSpPr/>
              <p:nvPr/>
            </p:nvSpPr>
            <p:spPr>
              <a:xfrm>
                <a:off x="4570375" y="921436"/>
                <a:ext cx="3010485" cy="3705146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9">
                <a:extLst>
                  <a:ext uri="{FF2B5EF4-FFF2-40B4-BE49-F238E27FC236}">
                    <a16:creationId xmlns:a16="http://schemas.microsoft.com/office/drawing/2014/main" id="{41D7193C-94B5-4C66-A4CF-3DB8A9019A8E}"/>
                  </a:ext>
                </a:extLst>
              </p:cNvPr>
              <p:cNvSpPr/>
              <p:nvPr/>
            </p:nvSpPr>
            <p:spPr>
              <a:xfrm flipV="1">
                <a:off x="4570017" y="917773"/>
                <a:ext cx="3010486" cy="1453310"/>
              </a:xfrm>
              <a:custGeom>
                <a:avLst/>
                <a:gdLst>
                  <a:gd name="connsiteX0" fmla="*/ 0 w 3010485"/>
                  <a:gd name="connsiteY0" fmla="*/ 1051704 h 1051704"/>
                  <a:gd name="connsiteX1" fmla="*/ 3010485 w 3010485"/>
                  <a:gd name="connsiteY1" fmla="*/ 1051704 h 1051704"/>
                  <a:gd name="connsiteX2" fmla="*/ 3010485 w 3010485"/>
                  <a:gd name="connsiteY2" fmla="*/ 281356 h 1051704"/>
                  <a:gd name="connsiteX3" fmla="*/ 1668429 w 3010485"/>
                  <a:gd name="connsiteY3" fmla="*/ 281356 h 1051704"/>
                  <a:gd name="connsiteX4" fmla="*/ 1505243 w 3010485"/>
                  <a:gd name="connsiteY4" fmla="*/ 0 h 1051704"/>
                  <a:gd name="connsiteX5" fmla="*/ 1342056 w 3010485"/>
                  <a:gd name="connsiteY5" fmla="*/ 281356 h 1051704"/>
                  <a:gd name="connsiteX6" fmla="*/ 0 w 3010485"/>
                  <a:gd name="connsiteY6" fmla="*/ 281356 h 105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85" h="1051704">
                    <a:moveTo>
                      <a:pt x="0" y="1051704"/>
                    </a:moveTo>
                    <a:lnTo>
                      <a:pt x="3010485" y="1051704"/>
                    </a:lnTo>
                    <a:lnTo>
                      <a:pt x="3010485" y="281356"/>
                    </a:lnTo>
                    <a:lnTo>
                      <a:pt x="1668429" y="281356"/>
                    </a:lnTo>
                    <a:lnTo>
                      <a:pt x="1505243" y="0"/>
                    </a:lnTo>
                    <a:lnTo>
                      <a:pt x="1342056" y="281356"/>
                    </a:lnTo>
                    <a:lnTo>
                      <a:pt x="0" y="281356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0" name="Picture 12">
              <a:extLst>
                <a:ext uri="{FF2B5EF4-FFF2-40B4-BE49-F238E27FC236}">
                  <a16:creationId xmlns:a16="http://schemas.microsoft.com/office/drawing/2014/main" id="{039FBA9A-A698-4B3C-979A-FA7C649AA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3771" y="2625552"/>
              <a:ext cx="1845148" cy="1546670"/>
            </a:xfrm>
            <a:prstGeom prst="rect">
              <a:avLst/>
            </a:prstGeom>
          </p:spPr>
        </p:pic>
        <p:sp>
          <p:nvSpPr>
            <p:cNvPr id="61" name="TextBox 21">
              <a:extLst>
                <a:ext uri="{FF2B5EF4-FFF2-40B4-BE49-F238E27FC236}">
                  <a16:creationId xmlns:a16="http://schemas.microsoft.com/office/drawing/2014/main" id="{3FFEC7E5-9AAA-420D-9D59-9AD5230E6B3C}"/>
                </a:ext>
              </a:extLst>
            </p:cNvPr>
            <p:cNvSpPr txBox="1"/>
            <p:nvPr/>
          </p:nvSpPr>
          <p:spPr>
            <a:xfrm>
              <a:off x="7786860" y="1705667"/>
              <a:ext cx="2358969" cy="372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التنمية الاجتماعية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277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1" accel="38000" fill="hold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63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64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1" accel="38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83">
            <a:extLst>
              <a:ext uri="{FF2B5EF4-FFF2-40B4-BE49-F238E27FC236}">
                <a16:creationId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676026" y="2059269"/>
            <a:ext cx="4076567" cy="645820"/>
            <a:chOff x="676027" y="1378890"/>
            <a:chExt cx="4076567" cy="6458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4" y="1401946"/>
              <a:ext cx="379476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60">
              <a:extLst>
                <a:ext uri="{FF2B5EF4-FFF2-40B4-BE49-F238E27FC236}">
                  <a16:creationId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64" name="Teardrop 61">
                <a:extLst>
                  <a:ext uri="{FF2B5EF4-FFF2-40B4-BE49-F238E27FC236}">
                    <a16:creationId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2">
                <a:extLst>
                  <a:ext uri="{FF2B5EF4-FFF2-40B4-BE49-F238E27FC236}">
                    <a16:creationId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74">
              <a:extLst>
                <a:ext uri="{FF2B5EF4-FFF2-40B4-BE49-F238E27FC236}">
                  <a16:creationId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250851" y="1478078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رعاية ذوي الإعاقة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84">
            <a:extLst>
              <a:ext uri="{FF2B5EF4-FFF2-40B4-BE49-F238E27FC236}">
                <a16:creationId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676026" y="3249374"/>
            <a:ext cx="3537664" cy="637097"/>
            <a:chOff x="676027" y="2568995"/>
            <a:chExt cx="3537664" cy="637097"/>
          </a:xfrm>
        </p:grpSpPr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2907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57">
              <a:extLst>
                <a:ext uri="{FF2B5EF4-FFF2-40B4-BE49-F238E27FC236}">
                  <a16:creationId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70" name="Teardrop 58">
                <a:extLst>
                  <a:ext uri="{FF2B5EF4-FFF2-40B4-BE49-F238E27FC236}">
                    <a16:creationId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59">
                <a:extLst>
                  <a:ext uri="{FF2B5EF4-FFF2-40B4-BE49-F238E27FC236}">
                    <a16:creationId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75">
              <a:extLst>
                <a:ext uri="{FF2B5EF4-FFF2-40B4-BE49-F238E27FC236}">
                  <a16:creationId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217441" y="2736440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رعاية الأحداث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2" name="Group 85">
            <a:extLst>
              <a:ext uri="{FF2B5EF4-FFF2-40B4-BE49-F238E27FC236}">
                <a16:creationId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676026" y="4570386"/>
            <a:ext cx="3485266" cy="640328"/>
            <a:chOff x="676027" y="3890007"/>
            <a:chExt cx="3485266" cy="640328"/>
          </a:xfrm>
        </p:grpSpPr>
        <p:sp>
          <p:nvSpPr>
            <p:cNvPr id="73" name="Rectangle 40">
              <a:extLst>
                <a:ext uri="{FF2B5EF4-FFF2-40B4-BE49-F238E27FC236}">
                  <a16:creationId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7" y="3907571"/>
              <a:ext cx="299496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54">
              <a:extLst>
                <a:ext uri="{FF2B5EF4-FFF2-40B4-BE49-F238E27FC236}">
                  <a16:creationId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76" name="Teardrop 55">
                <a:extLst>
                  <a:ext uri="{FF2B5EF4-FFF2-40B4-BE49-F238E27FC236}">
                    <a16:creationId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56">
                <a:extLst>
                  <a:ext uri="{FF2B5EF4-FFF2-40B4-BE49-F238E27FC236}">
                    <a16:creationId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6">
              <a:extLst>
                <a:ext uri="{FF2B5EF4-FFF2-40B4-BE49-F238E27FC236}">
                  <a16:creationId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165043" y="4055943"/>
              <a:ext cx="2996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الحِماية االجتماعية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9B78D6AC-BB74-413A-8F7E-44513CF30CA0}"/>
              </a:ext>
            </a:extLst>
          </p:cNvPr>
          <p:cNvGrpSpPr/>
          <p:nvPr/>
        </p:nvGrpSpPr>
        <p:grpSpPr>
          <a:xfrm>
            <a:off x="676026" y="5744118"/>
            <a:ext cx="4283518" cy="637191"/>
            <a:chOff x="676027" y="5063739"/>
            <a:chExt cx="4283518" cy="637191"/>
          </a:xfrm>
        </p:grpSpPr>
        <p:sp>
          <p:nvSpPr>
            <p:cNvPr id="79" name="Rectangle 41">
              <a:extLst>
                <a:ext uri="{FF2B5EF4-FFF2-40B4-BE49-F238E27FC236}">
                  <a16:creationId xmlns:a16="http://schemas.microsoft.com/office/drawing/2014/main" id="{EDD39EDE-1214-4C0F-BE8A-61B4170D5322}"/>
                </a:ext>
              </a:extLst>
            </p:cNvPr>
            <p:cNvSpPr/>
            <p:nvPr/>
          </p:nvSpPr>
          <p:spPr>
            <a:xfrm flipH="1">
              <a:off x="951706" y="5078166"/>
              <a:ext cx="400783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51">
              <a:extLst>
                <a:ext uri="{FF2B5EF4-FFF2-40B4-BE49-F238E27FC236}">
                  <a16:creationId xmlns:a16="http://schemas.microsoft.com/office/drawing/2014/main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82" name="Teardrop 52">
                <a:extLst>
                  <a:ext uri="{FF2B5EF4-FFF2-40B4-BE49-F238E27FC236}">
                    <a16:creationId xmlns:a16="http://schemas.microsoft.com/office/drawing/2014/main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53">
                <a:extLst>
                  <a:ext uri="{FF2B5EF4-FFF2-40B4-BE49-F238E27FC236}">
                    <a16:creationId xmlns:a16="http://schemas.microsoft.com/office/drawing/2014/main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77">
              <a:extLst>
                <a:ext uri="{FF2B5EF4-FFF2-40B4-BE49-F238E27FC236}">
                  <a16:creationId xmlns:a16="http://schemas.microsoft.com/office/drawing/2014/main" id="{257F20A4-C4EF-4DAC-9500-98B097296CB7}"/>
                </a:ext>
              </a:extLst>
            </p:cNvPr>
            <p:cNvSpPr txBox="1"/>
            <p:nvPr/>
          </p:nvSpPr>
          <p:spPr>
            <a:xfrm>
              <a:off x="1207425" y="5238081"/>
              <a:ext cx="2996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المَعاشات الضمانية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4" name="Group 90">
            <a:extLst>
              <a:ext uri="{FF2B5EF4-FFF2-40B4-BE49-F238E27FC236}">
                <a16:creationId xmlns:a16="http://schemas.microsoft.com/office/drawing/2014/main" id="{0D517EB2-01CC-4FE8-9794-803FF58548AE}"/>
              </a:ext>
            </a:extLst>
          </p:cNvPr>
          <p:cNvGrpSpPr/>
          <p:nvPr/>
        </p:nvGrpSpPr>
        <p:grpSpPr>
          <a:xfrm>
            <a:off x="6919863" y="2059269"/>
            <a:ext cx="4102878" cy="645820"/>
            <a:chOff x="6919864" y="1378890"/>
            <a:chExt cx="4102878" cy="645820"/>
          </a:xfrm>
        </p:grpSpPr>
        <p:sp>
          <p:nvSpPr>
            <p:cNvPr id="85" name="Rectangle 32">
              <a:extLst>
                <a:ext uri="{FF2B5EF4-FFF2-40B4-BE49-F238E27FC236}">
                  <a16:creationId xmlns:a16="http://schemas.microsoft.com/office/drawing/2014/main" id="{E1661676-CFAC-4FA4-AADD-0BB58B205DEC}"/>
                </a:ext>
              </a:extLst>
            </p:cNvPr>
            <p:cNvSpPr/>
            <p:nvPr/>
          </p:nvSpPr>
          <p:spPr>
            <a:xfrm>
              <a:off x="6919864" y="1401946"/>
              <a:ext cx="37968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1">
              <a:extLst>
                <a:ext uri="{FF2B5EF4-FFF2-40B4-BE49-F238E27FC236}">
                  <a16:creationId xmlns:a16="http://schemas.microsoft.com/office/drawing/2014/main" id="{6ACC9FA2-EE6B-475E-A2D2-D795F79077F4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88" name="Teardrop 36">
                <a:extLst>
                  <a:ext uri="{FF2B5EF4-FFF2-40B4-BE49-F238E27FC236}">
                    <a16:creationId xmlns:a16="http://schemas.microsoft.com/office/drawing/2014/main" id="{BD22C72F-0760-4998-BB72-F02C0C1E1CA9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7">
                <a:extLst>
                  <a:ext uri="{FF2B5EF4-FFF2-40B4-BE49-F238E27FC236}">
                    <a16:creationId xmlns:a16="http://schemas.microsoft.com/office/drawing/2014/main" id="{88099A5C-23D3-4F36-8950-1342B9B4D0BD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78">
              <a:extLst>
                <a:ext uri="{FF2B5EF4-FFF2-40B4-BE49-F238E27FC236}">
                  <a16:creationId xmlns:a16="http://schemas.microsoft.com/office/drawing/2014/main" id="{BC38886A-A9A0-4A2F-A6BF-F1C0DA7D8DF6}"/>
                </a:ext>
              </a:extLst>
            </p:cNvPr>
            <p:cNvSpPr txBox="1"/>
            <p:nvPr/>
          </p:nvSpPr>
          <p:spPr>
            <a:xfrm>
              <a:off x="7496247" y="1521557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رعاية الأيتام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7486865" y="3249374"/>
            <a:ext cx="3535876" cy="637097"/>
            <a:chOff x="7486866" y="2568995"/>
            <a:chExt cx="3535876" cy="637097"/>
          </a:xfrm>
        </p:grpSpPr>
        <p:sp>
          <p:nvSpPr>
            <p:cNvPr id="91" name="Rectangle 33">
              <a:extLst>
                <a:ext uri="{FF2B5EF4-FFF2-40B4-BE49-F238E27FC236}">
                  <a16:creationId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42">
              <a:extLst>
                <a:ext uri="{FF2B5EF4-FFF2-40B4-BE49-F238E27FC236}">
                  <a16:creationId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94" name="Teardrop 43">
                <a:extLst>
                  <a:ext uri="{FF2B5EF4-FFF2-40B4-BE49-F238E27FC236}">
                    <a16:creationId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44">
                <a:extLst>
                  <a:ext uri="{FF2B5EF4-FFF2-40B4-BE49-F238E27FC236}">
                    <a16:creationId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TextBox 79">
              <a:extLst>
                <a:ext uri="{FF2B5EF4-FFF2-40B4-BE49-F238E27FC236}">
                  <a16:creationId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7486866" y="2728477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الإرشاد الأسري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6" name="Group 88">
            <a:extLst>
              <a:ext uri="{FF2B5EF4-FFF2-40B4-BE49-F238E27FC236}">
                <a16:creationId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8032477" y="4570386"/>
            <a:ext cx="2990264" cy="647383"/>
            <a:chOff x="8032478" y="3890007"/>
            <a:chExt cx="2990264" cy="647383"/>
          </a:xfrm>
        </p:grpSpPr>
        <p:sp>
          <p:nvSpPr>
            <p:cNvPr id="97" name="Rectangle 34">
              <a:extLst>
                <a:ext uri="{FF2B5EF4-FFF2-40B4-BE49-F238E27FC236}">
                  <a16:creationId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907571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45">
              <a:extLst>
                <a:ext uri="{FF2B5EF4-FFF2-40B4-BE49-F238E27FC236}">
                  <a16:creationId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100" name="Teardrop 46">
                <a:extLst>
                  <a:ext uri="{FF2B5EF4-FFF2-40B4-BE49-F238E27FC236}">
                    <a16:creationId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47">
                <a:extLst>
                  <a:ext uri="{FF2B5EF4-FFF2-40B4-BE49-F238E27FC236}">
                    <a16:creationId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80">
              <a:extLst>
                <a:ext uri="{FF2B5EF4-FFF2-40B4-BE49-F238E27FC236}">
                  <a16:creationId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8680140" y="4075725"/>
              <a:ext cx="1821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رعاية المسنين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2" name="Group 87">
            <a:extLst>
              <a:ext uri="{FF2B5EF4-FFF2-40B4-BE49-F238E27FC236}">
                <a16:creationId xmlns:a16="http://schemas.microsoft.com/office/drawing/2014/main" id="{C3AD7D9E-3942-4DD4-AC38-B9D1A9AC0FB3}"/>
              </a:ext>
            </a:extLst>
          </p:cNvPr>
          <p:cNvGrpSpPr/>
          <p:nvPr/>
        </p:nvGrpSpPr>
        <p:grpSpPr>
          <a:xfrm>
            <a:off x="7019608" y="5744118"/>
            <a:ext cx="4003133" cy="637851"/>
            <a:chOff x="7019609" y="5063739"/>
            <a:chExt cx="4003133" cy="637851"/>
          </a:xfrm>
        </p:grpSpPr>
        <p:sp>
          <p:nvSpPr>
            <p:cNvPr id="103" name="Rectangle 35">
              <a:extLst>
                <a:ext uri="{FF2B5EF4-FFF2-40B4-BE49-F238E27FC236}">
                  <a16:creationId xmlns:a16="http://schemas.microsoft.com/office/drawing/2014/main" id="{75F38BB3-6A51-4C77-8C35-8D3E2454CDEE}"/>
                </a:ext>
              </a:extLst>
            </p:cNvPr>
            <p:cNvSpPr/>
            <p:nvPr/>
          </p:nvSpPr>
          <p:spPr>
            <a:xfrm>
              <a:off x="7019609" y="5078166"/>
              <a:ext cx="367744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48">
              <a:extLst>
                <a:ext uri="{FF2B5EF4-FFF2-40B4-BE49-F238E27FC236}">
                  <a16:creationId xmlns:a16="http://schemas.microsoft.com/office/drawing/2014/main" id="{B3D166D6-D7E1-4A1F-AA96-B76699AB7892}"/>
                </a:ext>
              </a:extLst>
            </p:cNvPr>
            <p:cNvGrpSpPr/>
            <p:nvPr/>
          </p:nvGrpSpPr>
          <p:grpSpPr>
            <a:xfrm>
              <a:off x="10485639" y="5063739"/>
              <a:ext cx="537103" cy="534197"/>
              <a:chOff x="11049987" y="1270856"/>
              <a:chExt cx="537103" cy="534197"/>
            </a:xfrm>
          </p:grpSpPr>
          <p:sp>
            <p:nvSpPr>
              <p:cNvPr id="106" name="Teardrop 49">
                <a:extLst>
                  <a:ext uri="{FF2B5EF4-FFF2-40B4-BE49-F238E27FC236}">
                    <a16:creationId xmlns:a16="http://schemas.microsoft.com/office/drawing/2014/main" id="{B930088A-1038-4387-B4FF-38D61966927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33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0">
                <a:extLst>
                  <a:ext uri="{FF2B5EF4-FFF2-40B4-BE49-F238E27FC236}">
                    <a16:creationId xmlns:a16="http://schemas.microsoft.com/office/drawing/2014/main" id="{672360E4-99B8-4CAB-B355-886793963526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5" name="TextBox 81">
              <a:extLst>
                <a:ext uri="{FF2B5EF4-FFF2-40B4-BE49-F238E27FC236}">
                  <a16:creationId xmlns:a16="http://schemas.microsoft.com/office/drawing/2014/main" id="{34C71521-DCCE-468F-BA00-4545E1251D1F}"/>
                </a:ext>
              </a:extLst>
            </p:cNvPr>
            <p:cNvSpPr txBox="1"/>
            <p:nvPr/>
          </p:nvSpPr>
          <p:spPr>
            <a:xfrm>
              <a:off x="7481869" y="5239925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الجمعيات الخيرية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08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4712676" y="2874939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">
            <a:extLst>
              <a:ext uri="{FF2B5EF4-FFF2-40B4-BE49-F238E27FC236}">
                <a16:creationId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4383158" y="2000353"/>
            <a:ext cx="822423" cy="822423"/>
            <a:chOff x="3608900" y="1227358"/>
            <a:chExt cx="822423" cy="822423"/>
          </a:xfrm>
        </p:grpSpPr>
        <p:sp>
          <p:nvSpPr>
            <p:cNvPr id="110" name="Oval 9">
              <a:extLst>
                <a:ext uri="{FF2B5EF4-FFF2-40B4-BE49-F238E27FC236}">
                  <a16:creationId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8">
              <a:extLst>
                <a:ext uri="{FF2B5EF4-FFF2-40B4-BE49-F238E27FC236}">
                  <a16:creationId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">
            <a:extLst>
              <a:ext uri="{FF2B5EF4-FFF2-40B4-BE49-F238E27FC236}">
                <a16:creationId xmlns:a16="http://schemas.microsoft.com/office/drawing/2014/main" id="{1B670949-E3D2-4A73-B24B-FE24938DD4F9}"/>
              </a:ext>
            </a:extLst>
          </p:cNvPr>
          <p:cNvGrpSpPr/>
          <p:nvPr/>
        </p:nvGrpSpPr>
        <p:grpSpPr>
          <a:xfrm>
            <a:off x="3634043" y="3193489"/>
            <a:ext cx="822423" cy="822423"/>
            <a:chOff x="3608900" y="1227358"/>
            <a:chExt cx="822423" cy="822423"/>
          </a:xfrm>
        </p:grpSpPr>
        <p:sp>
          <p:nvSpPr>
            <p:cNvPr id="113" name="Oval 12">
              <a:extLst>
                <a:ext uri="{FF2B5EF4-FFF2-40B4-BE49-F238E27FC236}">
                  <a16:creationId xmlns:a16="http://schemas.microsoft.com/office/drawing/2014/main" id="{D31F9321-6A88-472C-8934-92E810A68EDB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00336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3">
              <a:extLst>
                <a:ext uri="{FF2B5EF4-FFF2-40B4-BE49-F238E27FC236}">
                  <a16:creationId xmlns:a16="http://schemas.microsoft.com/office/drawing/2014/main" id="{49DD812A-9871-475D-8786-A27C90266A3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4">
            <a:extLst>
              <a:ext uri="{FF2B5EF4-FFF2-40B4-BE49-F238E27FC236}">
                <a16:creationId xmlns:a16="http://schemas.microsoft.com/office/drawing/2014/main" id="{A008B990-FB1F-4306-8CFD-23D407693C0B}"/>
              </a:ext>
            </a:extLst>
          </p:cNvPr>
          <p:cNvGrpSpPr/>
          <p:nvPr/>
        </p:nvGrpSpPr>
        <p:grpSpPr>
          <a:xfrm>
            <a:off x="3700596" y="4493261"/>
            <a:ext cx="822423" cy="822423"/>
            <a:chOff x="3608900" y="1227358"/>
            <a:chExt cx="822423" cy="822423"/>
          </a:xfrm>
        </p:grpSpPr>
        <p:sp>
          <p:nvSpPr>
            <p:cNvPr id="116" name="Oval 15">
              <a:extLst>
                <a:ext uri="{FF2B5EF4-FFF2-40B4-BE49-F238E27FC236}">
                  <a16:creationId xmlns:a16="http://schemas.microsoft.com/office/drawing/2014/main" id="{988704C5-BDD2-4A92-A725-C1B5B04F1D9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6600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6">
              <a:extLst>
                <a:ext uri="{FF2B5EF4-FFF2-40B4-BE49-F238E27FC236}">
                  <a16:creationId xmlns:a16="http://schemas.microsoft.com/office/drawing/2014/main" id="{F96D9C0D-6973-4ADF-98D6-8EC1912AE32A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7">
            <a:extLst>
              <a:ext uri="{FF2B5EF4-FFF2-40B4-BE49-F238E27FC236}">
                <a16:creationId xmlns:a16="http://schemas.microsoft.com/office/drawing/2014/main" id="{F53F6F05-5148-4FC6-99BB-4ED34035D78F}"/>
              </a:ext>
            </a:extLst>
          </p:cNvPr>
          <p:cNvGrpSpPr/>
          <p:nvPr/>
        </p:nvGrpSpPr>
        <p:grpSpPr>
          <a:xfrm>
            <a:off x="4523019" y="5649655"/>
            <a:ext cx="822423" cy="822423"/>
            <a:chOff x="3608900" y="1227358"/>
            <a:chExt cx="822423" cy="822423"/>
          </a:xfrm>
        </p:grpSpPr>
        <p:sp>
          <p:nvSpPr>
            <p:cNvPr id="119" name="Oval 18">
              <a:extLst>
                <a:ext uri="{FF2B5EF4-FFF2-40B4-BE49-F238E27FC236}">
                  <a16:creationId xmlns:a16="http://schemas.microsoft.com/office/drawing/2014/main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9">
              <a:extLst>
                <a:ext uri="{FF2B5EF4-FFF2-40B4-BE49-F238E27FC236}">
                  <a16:creationId xmlns:a16="http://schemas.microsoft.com/office/drawing/2014/main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20">
            <a:extLst>
              <a:ext uri="{FF2B5EF4-FFF2-40B4-BE49-F238E27FC236}">
                <a16:creationId xmlns:a16="http://schemas.microsoft.com/office/drawing/2014/main" id="{E83CD384-4E5D-414C-9597-69077999E646}"/>
              </a:ext>
            </a:extLst>
          </p:cNvPr>
          <p:cNvGrpSpPr/>
          <p:nvPr/>
        </p:nvGrpSpPr>
        <p:grpSpPr>
          <a:xfrm>
            <a:off x="6508654" y="2000353"/>
            <a:ext cx="822423" cy="822423"/>
            <a:chOff x="3608900" y="1227358"/>
            <a:chExt cx="822423" cy="822423"/>
          </a:xfrm>
        </p:grpSpPr>
        <p:sp>
          <p:nvSpPr>
            <p:cNvPr id="122" name="Oval 21">
              <a:extLst>
                <a:ext uri="{FF2B5EF4-FFF2-40B4-BE49-F238E27FC236}">
                  <a16:creationId xmlns:a16="http://schemas.microsoft.com/office/drawing/2014/main" id="{46F44D83-FF0D-407A-A3BF-8A4207C5742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22">
              <a:extLst>
                <a:ext uri="{FF2B5EF4-FFF2-40B4-BE49-F238E27FC236}">
                  <a16:creationId xmlns:a16="http://schemas.microsoft.com/office/drawing/2014/main" id="{19DC3F46-B00C-4964-BF5C-C0A59245769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23">
            <a:extLst>
              <a:ext uri="{FF2B5EF4-FFF2-40B4-BE49-F238E27FC236}">
                <a16:creationId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7584555" y="3193489"/>
            <a:ext cx="822423" cy="822423"/>
            <a:chOff x="3608900" y="1227358"/>
            <a:chExt cx="822423" cy="822423"/>
          </a:xfrm>
        </p:grpSpPr>
        <p:sp>
          <p:nvSpPr>
            <p:cNvPr id="125" name="Oval 24">
              <a:extLst>
                <a:ext uri="{FF2B5EF4-FFF2-40B4-BE49-F238E27FC236}">
                  <a16:creationId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25">
              <a:extLst>
                <a:ext uri="{FF2B5EF4-FFF2-40B4-BE49-F238E27FC236}">
                  <a16:creationId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26">
            <a:extLst>
              <a:ext uri="{FF2B5EF4-FFF2-40B4-BE49-F238E27FC236}">
                <a16:creationId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7708926" y="4493261"/>
            <a:ext cx="822423" cy="822423"/>
            <a:chOff x="3608900" y="1227358"/>
            <a:chExt cx="822423" cy="822423"/>
          </a:xfrm>
        </p:grpSpPr>
        <p:sp>
          <p:nvSpPr>
            <p:cNvPr id="128" name="Oval 27">
              <a:extLst>
                <a:ext uri="{FF2B5EF4-FFF2-40B4-BE49-F238E27FC236}">
                  <a16:creationId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28">
              <a:extLst>
                <a:ext uri="{FF2B5EF4-FFF2-40B4-BE49-F238E27FC236}">
                  <a16:creationId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29">
            <a:extLst>
              <a:ext uri="{FF2B5EF4-FFF2-40B4-BE49-F238E27FC236}">
                <a16:creationId xmlns:a16="http://schemas.microsoft.com/office/drawing/2014/main" id="{196EDE46-1EE4-4A80-82EF-1DCE50FC8BC9}"/>
              </a:ext>
            </a:extLst>
          </p:cNvPr>
          <p:cNvGrpSpPr/>
          <p:nvPr/>
        </p:nvGrpSpPr>
        <p:grpSpPr>
          <a:xfrm>
            <a:off x="6608397" y="5649655"/>
            <a:ext cx="822423" cy="822423"/>
            <a:chOff x="3608900" y="1227358"/>
            <a:chExt cx="822423" cy="822423"/>
          </a:xfrm>
        </p:grpSpPr>
        <p:sp>
          <p:nvSpPr>
            <p:cNvPr id="131" name="Oval 30">
              <a:extLst>
                <a:ext uri="{FF2B5EF4-FFF2-40B4-BE49-F238E27FC236}">
                  <a16:creationId xmlns:a16="http://schemas.microsoft.com/office/drawing/2014/main" id="{DE27BF97-1E58-4FF3-8DA6-D47CA4D4734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33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31">
              <a:extLst>
                <a:ext uri="{FF2B5EF4-FFF2-40B4-BE49-F238E27FC236}">
                  <a16:creationId xmlns:a16="http://schemas.microsoft.com/office/drawing/2014/main" id="{01AF5B98-BE49-4B8A-9DBE-002BBA07402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3" name="Graphic 3" descr="Bar chart">
            <a:extLst>
              <a:ext uri="{FF2B5EF4-FFF2-40B4-BE49-F238E27FC236}">
                <a16:creationId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2886" y="3440614"/>
            <a:ext cx="365760" cy="365760"/>
          </a:xfrm>
          <a:prstGeom prst="rect">
            <a:avLst/>
          </a:prstGeom>
        </p:spPr>
      </p:pic>
      <p:pic>
        <p:nvPicPr>
          <p:cNvPr id="134" name="Graphic 5" descr="Upward trend RTL">
            <a:extLst>
              <a:ext uri="{FF2B5EF4-FFF2-40B4-BE49-F238E27FC236}">
                <a16:creationId xmlns:a16="http://schemas.microsoft.com/office/drawing/2014/main" id="{D02DFA87-F48B-4CA9-ABEC-CCD25DCFCD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29785" y="2225736"/>
            <a:ext cx="365760" cy="365760"/>
          </a:xfrm>
          <a:prstGeom prst="rect">
            <a:avLst/>
          </a:prstGeom>
        </p:spPr>
      </p:pic>
      <p:pic>
        <p:nvPicPr>
          <p:cNvPr id="135" name="Graphic 63" descr="Downward trend">
            <a:extLst>
              <a:ext uri="{FF2B5EF4-FFF2-40B4-BE49-F238E27FC236}">
                <a16:creationId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30257" y="2219633"/>
            <a:ext cx="365760" cy="365760"/>
          </a:xfrm>
          <a:prstGeom prst="rect">
            <a:avLst/>
          </a:prstGeom>
        </p:spPr>
      </p:pic>
      <p:pic>
        <p:nvPicPr>
          <p:cNvPr id="136" name="Graphic 65" descr="Stopwatch">
            <a:extLst>
              <a:ext uri="{FF2B5EF4-FFF2-40B4-BE49-F238E27FC236}">
                <a16:creationId xmlns:a16="http://schemas.microsoft.com/office/drawing/2014/main" id="{EE9572EA-9324-4C50-9320-2DA60B217BA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47930" y="3424886"/>
            <a:ext cx="365760" cy="365760"/>
          </a:xfrm>
          <a:prstGeom prst="rect">
            <a:avLst/>
          </a:prstGeom>
        </p:spPr>
      </p:pic>
      <p:pic>
        <p:nvPicPr>
          <p:cNvPr id="137" name="Graphic 67" descr="Hourglass">
            <a:extLst>
              <a:ext uri="{FF2B5EF4-FFF2-40B4-BE49-F238E27FC236}">
                <a16:creationId xmlns:a16="http://schemas.microsoft.com/office/drawing/2014/main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44696" y="5887047"/>
            <a:ext cx="365760" cy="365760"/>
          </a:xfrm>
          <a:prstGeom prst="rect">
            <a:avLst/>
          </a:prstGeom>
        </p:spPr>
      </p:pic>
      <p:pic>
        <p:nvPicPr>
          <p:cNvPr id="138" name="Graphic 69" descr="Research">
            <a:extLst>
              <a:ext uri="{FF2B5EF4-FFF2-40B4-BE49-F238E27FC236}">
                <a16:creationId xmlns:a16="http://schemas.microsoft.com/office/drawing/2014/main" id="{3AE9B385-9339-43CC-A834-9BE8F1A783D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940786" y="4745876"/>
            <a:ext cx="365760" cy="365760"/>
          </a:xfrm>
          <a:prstGeom prst="rect">
            <a:avLst/>
          </a:prstGeom>
        </p:spPr>
      </p:pic>
      <p:pic>
        <p:nvPicPr>
          <p:cNvPr id="139" name="Graphic 71" descr="Eye">
            <a:extLst>
              <a:ext uri="{FF2B5EF4-FFF2-40B4-BE49-F238E27FC236}">
                <a16:creationId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940439" y="4740055"/>
            <a:ext cx="365760" cy="365760"/>
          </a:xfrm>
          <a:prstGeom prst="rect">
            <a:avLst/>
          </a:prstGeom>
        </p:spPr>
      </p:pic>
      <p:pic>
        <p:nvPicPr>
          <p:cNvPr id="140" name="Graphic 73" descr="Target">
            <a:extLst>
              <a:ext uri="{FF2B5EF4-FFF2-40B4-BE49-F238E27FC236}">
                <a16:creationId xmlns:a16="http://schemas.microsoft.com/office/drawing/2014/main" id="{B2B6365B-2099-4035-8AA1-576D215B748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836728" y="5881795"/>
            <a:ext cx="365760" cy="365760"/>
          </a:xfrm>
          <a:prstGeom prst="rect">
            <a:avLst/>
          </a:prstGeom>
        </p:spPr>
      </p:pic>
      <p:sp>
        <p:nvSpPr>
          <p:cNvPr id="141" name="TextBox 82">
            <a:extLst>
              <a:ext uri="{FF2B5EF4-FFF2-40B4-BE49-F238E27FC236}">
                <a16:creationId xmlns:a16="http://schemas.microsoft.com/office/drawing/2014/main" id="{2A907E60-359A-4B7B-A8ED-87654F922942}"/>
              </a:ext>
            </a:extLst>
          </p:cNvPr>
          <p:cNvSpPr txBox="1"/>
          <p:nvPr/>
        </p:nvSpPr>
        <p:spPr>
          <a:xfrm>
            <a:off x="4745500" y="3843085"/>
            <a:ext cx="270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>
                <a:solidFill>
                  <a:schemeClr val="bg1"/>
                </a:solidFill>
              </a:rPr>
              <a:t>خدمات وزارة العمل والتنمية الاجتماعية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0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4712676" y="4146153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: Shape 100">
            <a:extLst>
              <a:ext uri="{FF2B5EF4-FFF2-40B4-BE49-F238E27FC236}">
                <a16:creationId xmlns:a16="http://schemas.microsoft.com/office/drawing/2014/main" id="{389F9A1B-7068-4E9F-821B-BC412A8C0E9B}"/>
              </a:ext>
            </a:extLst>
          </p:cNvPr>
          <p:cNvSpPr/>
          <p:nvPr/>
        </p:nvSpPr>
        <p:spPr>
          <a:xfrm rot="13744871" flipV="1">
            <a:off x="4717588" y="2021146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99">
            <a:extLst>
              <a:ext uri="{FF2B5EF4-FFF2-40B4-BE49-F238E27FC236}">
                <a16:creationId xmlns:a16="http://schemas.microsoft.com/office/drawing/2014/main" id="{F97DD101-CE25-4FF9-9A63-79B0D81339F5}"/>
              </a:ext>
            </a:extLst>
          </p:cNvPr>
          <p:cNvSpPr/>
          <p:nvPr/>
        </p:nvSpPr>
        <p:spPr>
          <a:xfrm rot="10599901" flipV="1">
            <a:off x="2954930" y="3738011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96">
            <a:extLst>
              <a:ext uri="{FF2B5EF4-FFF2-40B4-BE49-F238E27FC236}">
                <a16:creationId xmlns:a16="http://schemas.microsoft.com/office/drawing/2014/main" id="{FAE8E36F-6DAF-4739-BE6C-4C5B44419F88}"/>
              </a:ext>
            </a:extLst>
          </p:cNvPr>
          <p:cNvSpPr/>
          <p:nvPr/>
        </p:nvSpPr>
        <p:spPr>
          <a:xfrm rot="21341518" flipV="1">
            <a:off x="8064845" y="4830137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95">
            <a:extLst>
              <a:ext uri="{FF2B5EF4-FFF2-40B4-BE49-F238E27FC236}">
                <a16:creationId xmlns:a16="http://schemas.microsoft.com/office/drawing/2014/main" id="{559CDF86-CC41-4DF8-ACED-66C716D16FE4}"/>
              </a:ext>
            </a:extLst>
          </p:cNvPr>
          <p:cNvSpPr/>
          <p:nvPr/>
        </p:nvSpPr>
        <p:spPr>
          <a:xfrm rot="17477450" flipV="1">
            <a:off x="7312677" y="2488164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A611EB06-47E5-4807-B0E5-E0F443E7CD6F}"/>
              </a:ext>
            </a:extLst>
          </p:cNvPr>
          <p:cNvGrpSpPr/>
          <p:nvPr/>
        </p:nvGrpSpPr>
        <p:grpSpPr>
          <a:xfrm rot="18000000">
            <a:off x="7408789" y="2103801"/>
            <a:ext cx="674685" cy="2502882"/>
            <a:chOff x="5907315" y="0"/>
            <a:chExt cx="2394858" cy="5580742"/>
          </a:xfrm>
        </p:grpSpPr>
        <p:sp>
          <p:nvSpPr>
            <p:cNvPr id="7" name="Isosceles Triangle 7">
              <a:extLst>
                <a:ext uri="{FF2B5EF4-FFF2-40B4-BE49-F238E27FC236}">
                  <a16:creationId xmlns:a16="http://schemas.microsoft.com/office/drawing/2014/main" id="{DEB4F38A-92E8-4E46-9AAE-4100F78ADF2C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4">
              <a:extLst>
                <a:ext uri="{FF2B5EF4-FFF2-40B4-BE49-F238E27FC236}">
                  <a16:creationId xmlns:a16="http://schemas.microsoft.com/office/drawing/2014/main" id="{E57D6AFB-F189-40F4-A621-6B2066B703B3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616A"/>
                </a:gs>
                <a:gs pos="100000">
                  <a:srgbClr val="BC2F42"/>
                </a:gs>
              </a:gsLst>
              <a:lin ang="10800000" scaled="1"/>
              <a:tileRect/>
            </a:gradFill>
            <a:ln>
              <a:solidFill>
                <a:srgbClr val="A379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: Top Corners Rounded 5">
              <a:extLst>
                <a:ext uri="{FF2B5EF4-FFF2-40B4-BE49-F238E27FC236}">
                  <a16:creationId xmlns:a16="http://schemas.microsoft.com/office/drawing/2014/main" id="{B258DB02-B370-4725-8CEE-76960D0329A3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rgbClr val="F7535F"/>
                </a:gs>
                <a:gs pos="87000">
                  <a:srgbClr val="F8616A"/>
                </a:gs>
              </a:gsLst>
              <a:lin ang="10800000" scaled="1"/>
            </a:gradFill>
            <a:ln>
              <a:solidFill>
                <a:srgbClr val="BC2F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: Top Corners Rounded 6">
              <a:extLst>
                <a:ext uri="{FF2B5EF4-FFF2-40B4-BE49-F238E27FC236}">
                  <a16:creationId xmlns:a16="http://schemas.microsoft.com/office/drawing/2014/main" id="{04BAF304-5234-4E1E-B099-1A974C5871FB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616A"/>
                </a:gs>
                <a:gs pos="100000">
                  <a:srgbClr val="BC2F42"/>
                </a:gs>
              </a:gsLst>
              <a:lin ang="0" scaled="1"/>
              <a:tileRect/>
            </a:gradFill>
            <a:ln>
              <a:solidFill>
                <a:srgbClr val="A379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1">
              <a:extLst>
                <a:ext uri="{FF2B5EF4-FFF2-40B4-BE49-F238E27FC236}">
                  <a16:creationId xmlns:a16="http://schemas.microsoft.com/office/drawing/2014/main" id="{DD7D8690-E896-4C1D-800F-44EBBE78EB0C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8">
            <a:extLst>
              <a:ext uri="{FF2B5EF4-FFF2-40B4-BE49-F238E27FC236}">
                <a16:creationId xmlns:a16="http://schemas.microsoft.com/office/drawing/2014/main" id="{4632E30E-634F-4344-BBEB-BE9DF3C6DB97}"/>
              </a:ext>
            </a:extLst>
          </p:cNvPr>
          <p:cNvGrpSpPr/>
          <p:nvPr/>
        </p:nvGrpSpPr>
        <p:grpSpPr>
          <a:xfrm>
            <a:off x="8359058" y="4263754"/>
            <a:ext cx="674685" cy="2502882"/>
            <a:chOff x="5907315" y="0"/>
            <a:chExt cx="2394858" cy="5580742"/>
          </a:xfrm>
        </p:grpSpPr>
        <p:sp>
          <p:nvSpPr>
            <p:cNvPr id="13" name="Isosceles Triangle 9">
              <a:extLst>
                <a:ext uri="{FF2B5EF4-FFF2-40B4-BE49-F238E27FC236}">
                  <a16:creationId xmlns:a16="http://schemas.microsoft.com/office/drawing/2014/main" id="{CC914106-8887-4708-8A16-34A033401F18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Top Corners Rounded 10">
              <a:extLst>
                <a:ext uri="{FF2B5EF4-FFF2-40B4-BE49-F238E27FC236}">
                  <a16:creationId xmlns:a16="http://schemas.microsoft.com/office/drawing/2014/main" id="{5C5CB1CB-12AA-4EBD-BEFE-854F0963C3A5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721B"/>
                </a:gs>
                <a:gs pos="100000">
                  <a:srgbClr val="B23C00"/>
                </a:gs>
              </a:gsLst>
              <a:lin ang="10800000" scaled="1"/>
              <a:tileRect/>
            </a:gradFill>
            <a:ln>
              <a:solidFill>
                <a:srgbClr val="F872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12">
              <a:extLst>
                <a:ext uri="{FF2B5EF4-FFF2-40B4-BE49-F238E27FC236}">
                  <a16:creationId xmlns:a16="http://schemas.microsoft.com/office/drawing/2014/main" id="{FFBE5ADB-A8D7-4B01-9AD1-EBFF3D79574E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rgbClr val="F8721B"/>
            </a:solidFill>
            <a:ln>
              <a:solidFill>
                <a:srgbClr val="B2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: Top Corners Rounded 13">
              <a:extLst>
                <a:ext uri="{FF2B5EF4-FFF2-40B4-BE49-F238E27FC236}">
                  <a16:creationId xmlns:a16="http://schemas.microsoft.com/office/drawing/2014/main" id="{B76BDDCA-EFB9-4965-ADA9-08A9515232D1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721B"/>
                </a:gs>
                <a:gs pos="100000">
                  <a:srgbClr val="B23C00"/>
                </a:gs>
              </a:gsLst>
              <a:lin ang="0" scaled="1"/>
              <a:tileRect/>
            </a:gradFill>
            <a:ln>
              <a:solidFill>
                <a:srgbClr val="B2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06BFEBFB-93C0-4289-ABC0-532D72E02FD2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27">
            <a:extLst>
              <a:ext uri="{FF2B5EF4-FFF2-40B4-BE49-F238E27FC236}">
                <a16:creationId xmlns:a16="http://schemas.microsoft.com/office/drawing/2014/main" id="{36202E6F-326B-4EB7-839E-188A19951781}"/>
              </a:ext>
            </a:extLst>
          </p:cNvPr>
          <p:cNvGrpSpPr/>
          <p:nvPr/>
        </p:nvGrpSpPr>
        <p:grpSpPr>
          <a:xfrm rot="10800000">
            <a:off x="3124099" y="3643450"/>
            <a:ext cx="674685" cy="2502882"/>
            <a:chOff x="5907315" y="0"/>
            <a:chExt cx="2394858" cy="5580742"/>
          </a:xfrm>
        </p:grpSpPr>
        <p:sp>
          <p:nvSpPr>
            <p:cNvPr id="19" name="Isosceles Triangle 28">
              <a:extLst>
                <a:ext uri="{FF2B5EF4-FFF2-40B4-BE49-F238E27FC236}">
                  <a16:creationId xmlns:a16="http://schemas.microsoft.com/office/drawing/2014/main" id="{24E5DB7A-1717-42A4-98C4-A0A71883D03B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29">
              <a:extLst>
                <a:ext uri="{FF2B5EF4-FFF2-40B4-BE49-F238E27FC236}">
                  <a16:creationId xmlns:a16="http://schemas.microsoft.com/office/drawing/2014/main" id="{8D408869-9A02-4700-985D-044FB83857E1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B58958"/>
                </a:gs>
                <a:gs pos="100000">
                  <a:srgbClr val="774B2E"/>
                </a:gs>
              </a:gsLst>
              <a:lin ang="10800000" scaled="1"/>
              <a:tileRect/>
            </a:gradFill>
            <a:ln>
              <a:solidFill>
                <a:srgbClr val="774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Rectangle: Top Corners Rounded 30">
              <a:extLst>
                <a:ext uri="{FF2B5EF4-FFF2-40B4-BE49-F238E27FC236}">
                  <a16:creationId xmlns:a16="http://schemas.microsoft.com/office/drawing/2014/main" id="{EFE00BED-00CF-4B54-994A-956EB82DD500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rgbClr val="774B2E"/>
                </a:gs>
                <a:gs pos="87000">
                  <a:srgbClr val="B58958"/>
                </a:gs>
              </a:gsLst>
              <a:lin ang="16200000" scaled="1"/>
              <a:tileRect/>
            </a:gradFill>
            <a:ln>
              <a:solidFill>
                <a:srgbClr val="774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Rectangle: Top Corners Rounded 31">
              <a:extLst>
                <a:ext uri="{FF2B5EF4-FFF2-40B4-BE49-F238E27FC236}">
                  <a16:creationId xmlns:a16="http://schemas.microsoft.com/office/drawing/2014/main" id="{6DA13D62-12D3-480A-B587-38FC0C4A0405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B58958"/>
                </a:gs>
                <a:gs pos="100000">
                  <a:srgbClr val="774B2E"/>
                </a:gs>
              </a:gsLst>
              <a:lin ang="10800000" scaled="1"/>
              <a:tileRect/>
            </a:gradFill>
            <a:ln>
              <a:solidFill>
                <a:srgbClr val="774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5E384AC3-F3AD-48C9-A045-BE5303F56D52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33">
            <a:extLst>
              <a:ext uri="{FF2B5EF4-FFF2-40B4-BE49-F238E27FC236}">
                <a16:creationId xmlns:a16="http://schemas.microsoft.com/office/drawing/2014/main" id="{38F3E986-31CC-473E-937E-3FC056870E42}"/>
              </a:ext>
            </a:extLst>
          </p:cNvPr>
          <p:cNvGrpSpPr/>
          <p:nvPr/>
        </p:nvGrpSpPr>
        <p:grpSpPr>
          <a:xfrm rot="14400000">
            <a:off x="4826340" y="1800854"/>
            <a:ext cx="674685" cy="2502882"/>
            <a:chOff x="5907315" y="0"/>
            <a:chExt cx="2394858" cy="5580742"/>
          </a:xfrm>
        </p:grpSpPr>
        <p:sp>
          <p:nvSpPr>
            <p:cNvPr id="25" name="Isosceles Triangle 34">
              <a:extLst>
                <a:ext uri="{FF2B5EF4-FFF2-40B4-BE49-F238E27FC236}">
                  <a16:creationId xmlns:a16="http://schemas.microsoft.com/office/drawing/2014/main" id="{0051FA11-DB29-4AF8-81C2-9B7EE782A024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Top Corners Rounded 35">
              <a:extLst>
                <a:ext uri="{FF2B5EF4-FFF2-40B4-BE49-F238E27FC236}">
                  <a16:creationId xmlns:a16="http://schemas.microsoft.com/office/drawing/2014/main" id="{81A3E259-7BA8-4370-968F-877CE940A719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29000">
                  <a:srgbClr val="51CECB"/>
                </a:gs>
                <a:gs pos="1000">
                  <a:srgbClr val="1C808F"/>
                </a:gs>
              </a:gsLst>
              <a:lin ang="0" scaled="1"/>
              <a:tileRect/>
            </a:gradFill>
            <a:ln>
              <a:solidFill>
                <a:srgbClr val="1C80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Rectangle: Top Corners Rounded 36">
              <a:extLst>
                <a:ext uri="{FF2B5EF4-FFF2-40B4-BE49-F238E27FC236}">
                  <a16:creationId xmlns:a16="http://schemas.microsoft.com/office/drawing/2014/main" id="{2D6E717F-0193-4FFC-AD9F-FF713726F531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rgbClr val="1C808F"/>
                </a:gs>
                <a:gs pos="87000">
                  <a:srgbClr val="51CECB"/>
                </a:gs>
              </a:gsLst>
              <a:lin ang="16200000" scaled="1"/>
              <a:tileRect/>
            </a:gradFill>
            <a:ln>
              <a:solidFill>
                <a:srgbClr val="1C80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tangle: Top Corners Rounded 37">
              <a:extLst>
                <a:ext uri="{FF2B5EF4-FFF2-40B4-BE49-F238E27FC236}">
                  <a16:creationId xmlns:a16="http://schemas.microsoft.com/office/drawing/2014/main" id="{BF6C5B62-AD24-4CE9-88DF-A2403EEC9418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51CECB"/>
                </a:gs>
                <a:gs pos="100000">
                  <a:srgbClr val="1C808F"/>
                </a:gs>
              </a:gsLst>
              <a:lin ang="0" scaled="1"/>
              <a:tileRect/>
            </a:gradFill>
            <a:ln>
              <a:solidFill>
                <a:srgbClr val="1C80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38">
              <a:extLst>
                <a:ext uri="{FF2B5EF4-FFF2-40B4-BE49-F238E27FC236}">
                  <a16:creationId xmlns:a16="http://schemas.microsoft.com/office/drawing/2014/main" id="{D88EE54D-EA43-4955-9266-8049213FD287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40">
            <a:extLst>
              <a:ext uri="{FF2B5EF4-FFF2-40B4-BE49-F238E27FC236}">
                <a16:creationId xmlns:a16="http://schemas.microsoft.com/office/drawing/2014/main" id="{895CE6CC-91E7-4831-A0CD-C87C75E4082F}"/>
              </a:ext>
            </a:extLst>
          </p:cNvPr>
          <p:cNvGrpSpPr/>
          <p:nvPr/>
        </p:nvGrpSpPr>
        <p:grpSpPr>
          <a:xfrm rot="788616">
            <a:off x="6331812" y="2058246"/>
            <a:ext cx="492490" cy="1506464"/>
            <a:chOff x="5894455" y="1178679"/>
            <a:chExt cx="492490" cy="1506464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8F9AA10-4546-4047-B8A8-528B6B11695C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177800" dist="635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9">
              <a:extLst>
                <a:ext uri="{FF2B5EF4-FFF2-40B4-BE49-F238E27FC236}">
                  <a16:creationId xmlns:a16="http://schemas.microsoft.com/office/drawing/2014/main" id="{1CE2A299-6879-4005-AB43-AF7B00116590}"/>
                </a:ext>
              </a:extLst>
            </p:cNvPr>
            <p:cNvSpPr/>
            <p:nvPr/>
          </p:nvSpPr>
          <p:spPr>
            <a:xfrm>
              <a:off x="5894455" y="1178679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41">
            <a:extLst>
              <a:ext uri="{FF2B5EF4-FFF2-40B4-BE49-F238E27FC236}">
                <a16:creationId xmlns:a16="http://schemas.microsoft.com/office/drawing/2014/main" id="{250C9A94-39F7-4985-8508-5B11808FB45E}"/>
              </a:ext>
            </a:extLst>
          </p:cNvPr>
          <p:cNvGrpSpPr/>
          <p:nvPr/>
        </p:nvGrpSpPr>
        <p:grpSpPr>
          <a:xfrm rot="5955741">
            <a:off x="8511207" y="3607631"/>
            <a:ext cx="500446" cy="1506464"/>
            <a:chOff x="5886499" y="1165907"/>
            <a:chExt cx="500446" cy="1506464"/>
          </a:xfrm>
        </p:grpSpPr>
        <p:sp>
          <p:nvSpPr>
            <p:cNvPr id="34" name="Rectangle 42">
              <a:extLst>
                <a:ext uri="{FF2B5EF4-FFF2-40B4-BE49-F238E27FC236}">
                  <a16:creationId xmlns:a16="http://schemas.microsoft.com/office/drawing/2014/main" id="{ABE09259-DF2E-42A2-BAF2-5A346987BDCA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1143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43">
              <a:extLst>
                <a:ext uri="{FF2B5EF4-FFF2-40B4-BE49-F238E27FC236}">
                  <a16:creationId xmlns:a16="http://schemas.microsoft.com/office/drawing/2014/main" id="{0A044F00-94A8-429D-BACD-57DDDB12BCF0}"/>
                </a:ext>
              </a:extLst>
            </p:cNvPr>
            <p:cNvSpPr/>
            <p:nvPr/>
          </p:nvSpPr>
          <p:spPr>
            <a:xfrm>
              <a:off x="5886499" y="1165907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50">
            <a:extLst>
              <a:ext uri="{FF2B5EF4-FFF2-40B4-BE49-F238E27FC236}">
                <a16:creationId xmlns:a16="http://schemas.microsoft.com/office/drawing/2014/main" id="{0F41FF4B-9A3E-41AC-B469-5F68A1B2884D}"/>
              </a:ext>
            </a:extLst>
          </p:cNvPr>
          <p:cNvGrpSpPr/>
          <p:nvPr/>
        </p:nvGrpSpPr>
        <p:grpSpPr>
          <a:xfrm rot="15411208">
            <a:off x="3316573" y="5283947"/>
            <a:ext cx="492490" cy="1506464"/>
            <a:chOff x="5901414" y="1161515"/>
            <a:chExt cx="492490" cy="1506464"/>
          </a:xfrm>
        </p:grpSpPr>
        <p:sp>
          <p:nvSpPr>
            <p:cNvPr id="37" name="Rectangle 51">
              <a:extLst>
                <a:ext uri="{FF2B5EF4-FFF2-40B4-BE49-F238E27FC236}">
                  <a16:creationId xmlns:a16="http://schemas.microsoft.com/office/drawing/2014/main" id="{33E07E5A-B052-4160-A70A-C432E0E19548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52">
              <a:extLst>
                <a:ext uri="{FF2B5EF4-FFF2-40B4-BE49-F238E27FC236}">
                  <a16:creationId xmlns:a16="http://schemas.microsoft.com/office/drawing/2014/main" id="{40ACF3E7-81E2-4A18-A3A6-B0FCF53E9710}"/>
                </a:ext>
              </a:extLst>
            </p:cNvPr>
            <p:cNvSpPr/>
            <p:nvPr/>
          </p:nvSpPr>
          <p:spPr>
            <a:xfrm>
              <a:off x="5901414" y="1161515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53">
            <a:extLst>
              <a:ext uri="{FF2B5EF4-FFF2-40B4-BE49-F238E27FC236}">
                <a16:creationId xmlns:a16="http://schemas.microsoft.com/office/drawing/2014/main" id="{BDD8A6F2-D1F6-403D-8A5A-8A8A45D9ACF3}"/>
              </a:ext>
            </a:extLst>
          </p:cNvPr>
          <p:cNvGrpSpPr/>
          <p:nvPr/>
        </p:nvGrpSpPr>
        <p:grpSpPr>
          <a:xfrm rot="18974805">
            <a:off x="3763069" y="2906010"/>
            <a:ext cx="492490" cy="1506464"/>
            <a:chOff x="5899198" y="1140410"/>
            <a:chExt cx="492490" cy="1506464"/>
          </a:xfrm>
        </p:grpSpPr>
        <p:sp>
          <p:nvSpPr>
            <p:cNvPr id="40" name="Rectangle 54">
              <a:extLst>
                <a:ext uri="{FF2B5EF4-FFF2-40B4-BE49-F238E27FC236}">
                  <a16:creationId xmlns:a16="http://schemas.microsoft.com/office/drawing/2014/main" id="{CB2F526E-ECD7-4DCD-B63D-2AD936FE3162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55">
              <a:extLst>
                <a:ext uri="{FF2B5EF4-FFF2-40B4-BE49-F238E27FC236}">
                  <a16:creationId xmlns:a16="http://schemas.microsoft.com/office/drawing/2014/main" id="{A5C0C513-BC3B-4A86-937E-7B64A2391334}"/>
                </a:ext>
              </a:extLst>
            </p:cNvPr>
            <p:cNvSpPr/>
            <p:nvPr/>
          </p:nvSpPr>
          <p:spPr>
            <a:xfrm>
              <a:off x="5899198" y="1140410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101">
            <a:extLst>
              <a:ext uri="{FF2B5EF4-FFF2-40B4-BE49-F238E27FC236}">
                <a16:creationId xmlns:a16="http://schemas.microsoft.com/office/drawing/2014/main" id="{1381D891-9ACC-4291-84EF-246BC3FF8185}"/>
              </a:ext>
            </a:extLst>
          </p:cNvPr>
          <p:cNvGrpSpPr/>
          <p:nvPr/>
        </p:nvGrpSpPr>
        <p:grpSpPr>
          <a:xfrm>
            <a:off x="7599596" y="2068042"/>
            <a:ext cx="4524216" cy="2653167"/>
            <a:chOff x="7701427" y="189751"/>
            <a:chExt cx="4524216" cy="2653167"/>
          </a:xfrm>
        </p:grpSpPr>
        <p:pic>
          <p:nvPicPr>
            <p:cNvPr id="43" name="Graphic 61" descr="Podium">
              <a:extLst>
                <a:ext uri="{FF2B5EF4-FFF2-40B4-BE49-F238E27FC236}">
                  <a16:creationId xmlns:a16="http://schemas.microsoft.com/office/drawing/2014/main" id="{1F673C6B-E720-432F-8CAC-DDD159BDB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01427" y="370483"/>
              <a:ext cx="483084" cy="483084"/>
            </a:xfrm>
            <a:prstGeom prst="rect">
              <a:avLst/>
            </a:prstGeom>
          </p:spPr>
        </p:pic>
        <p:grpSp>
          <p:nvGrpSpPr>
            <p:cNvPr id="44" name="Group 70">
              <a:extLst>
                <a:ext uri="{FF2B5EF4-FFF2-40B4-BE49-F238E27FC236}">
                  <a16:creationId xmlns:a16="http://schemas.microsoft.com/office/drawing/2014/main" id="{EDC3908B-8027-4F7C-AB67-1B4C2AE86C6C}"/>
                </a:ext>
              </a:extLst>
            </p:cNvPr>
            <p:cNvGrpSpPr/>
            <p:nvPr/>
          </p:nvGrpSpPr>
          <p:grpSpPr>
            <a:xfrm>
              <a:off x="8447946" y="189751"/>
              <a:ext cx="3777697" cy="2653167"/>
              <a:chOff x="8837543" y="599523"/>
              <a:chExt cx="3777697" cy="2653167"/>
            </a:xfrm>
          </p:grpSpPr>
          <p:sp>
            <p:nvSpPr>
              <p:cNvPr id="45" name="TextBox 68">
                <a:extLst>
                  <a:ext uri="{FF2B5EF4-FFF2-40B4-BE49-F238E27FC236}">
                    <a16:creationId xmlns:a16="http://schemas.microsoft.com/office/drawing/2014/main" id="{EE4999A8-4F15-4747-9C4E-22E685064C9A}"/>
                  </a:ext>
                </a:extLst>
              </p:cNvPr>
              <p:cNvSpPr txBox="1"/>
              <p:nvPr/>
            </p:nvSpPr>
            <p:spPr>
              <a:xfrm>
                <a:off x="9548915" y="599523"/>
                <a:ext cx="19515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رعاية الأحداث: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" name="TextBox 69">
                <a:extLst>
                  <a:ext uri="{FF2B5EF4-FFF2-40B4-BE49-F238E27FC236}">
                    <a16:creationId xmlns:a16="http://schemas.microsoft.com/office/drawing/2014/main" id="{A2BA0B77-CE60-43CB-8D58-6A1FCFE781E2}"/>
                  </a:ext>
                </a:extLst>
              </p:cNvPr>
              <p:cNvSpPr txBox="1"/>
              <p:nvPr/>
            </p:nvSpPr>
            <p:spPr>
              <a:xfrm>
                <a:off x="8837543" y="944366"/>
                <a:ext cx="377769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تتولى الوزارة رعاية الأحداث(الذين أعمارهم لا تقل عن ١٢ سنة، ولا تزيد على ١٨ سنة )،</a:t>
                </a:r>
              </a:p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الذين تكون عليهم عقوبات بسبب أعمالهم المخالفة، وذلك بتوفير (١٧) دارَ ملاحظة اجتماعية، وخمس دُور توجيه اجتماعية، ومؤسسة رعاية الفتيات (ممن تقل أعمارهن عن٣٠ سنة ) وعليهن عقوبات، أو عليهن احتجاز رَهْنَ التحقيق والمحاكمة.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7" name="Group 102">
            <a:extLst>
              <a:ext uri="{FF2B5EF4-FFF2-40B4-BE49-F238E27FC236}">
                <a16:creationId xmlns:a16="http://schemas.microsoft.com/office/drawing/2014/main" id="{65CFC0DD-2097-4336-BE30-16D5FE23231B}"/>
              </a:ext>
            </a:extLst>
          </p:cNvPr>
          <p:cNvGrpSpPr/>
          <p:nvPr/>
        </p:nvGrpSpPr>
        <p:grpSpPr>
          <a:xfrm>
            <a:off x="9242878" y="4671714"/>
            <a:ext cx="2880934" cy="2069916"/>
            <a:chOff x="9344709" y="2793423"/>
            <a:chExt cx="2880934" cy="2069916"/>
          </a:xfrm>
        </p:grpSpPr>
        <p:pic>
          <p:nvPicPr>
            <p:cNvPr id="48" name="Graphic 63" descr="Star">
              <a:extLst>
                <a:ext uri="{FF2B5EF4-FFF2-40B4-BE49-F238E27FC236}">
                  <a16:creationId xmlns:a16="http://schemas.microsoft.com/office/drawing/2014/main" id="{5587A0A5-6C25-4951-B045-B2D41EC29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44709" y="2793423"/>
              <a:ext cx="604475" cy="604475"/>
            </a:xfrm>
            <a:prstGeom prst="rect">
              <a:avLst/>
            </a:prstGeom>
          </p:spPr>
        </p:pic>
        <p:grpSp>
          <p:nvGrpSpPr>
            <p:cNvPr id="49" name="Group 71">
              <a:extLst>
                <a:ext uri="{FF2B5EF4-FFF2-40B4-BE49-F238E27FC236}">
                  <a16:creationId xmlns:a16="http://schemas.microsoft.com/office/drawing/2014/main" id="{540C8AA4-ED72-4DFD-B89D-89D24B9C55E6}"/>
                </a:ext>
              </a:extLst>
            </p:cNvPr>
            <p:cNvGrpSpPr/>
            <p:nvPr/>
          </p:nvGrpSpPr>
          <p:grpSpPr>
            <a:xfrm>
              <a:off x="9386961" y="2976412"/>
              <a:ext cx="2838682" cy="1886927"/>
              <a:chOff x="8562377" y="251205"/>
              <a:chExt cx="2838682" cy="1886927"/>
            </a:xfrm>
          </p:grpSpPr>
          <p:sp>
            <p:nvSpPr>
              <p:cNvPr id="50" name="TextBox 72">
                <a:extLst>
                  <a:ext uri="{FF2B5EF4-FFF2-40B4-BE49-F238E27FC236}">
                    <a16:creationId xmlns:a16="http://schemas.microsoft.com/office/drawing/2014/main" id="{A03919F5-81EB-4FE3-81D9-61DD5CAE2BDB}"/>
                  </a:ext>
                </a:extLst>
              </p:cNvPr>
              <p:cNvSpPr txBox="1"/>
              <p:nvPr/>
            </p:nvSpPr>
            <p:spPr>
              <a:xfrm>
                <a:off x="9310487" y="251205"/>
                <a:ext cx="19515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رعاية ذوي الإعاقة: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TextBox 73">
                <a:extLst>
                  <a:ext uri="{FF2B5EF4-FFF2-40B4-BE49-F238E27FC236}">
                    <a16:creationId xmlns:a16="http://schemas.microsoft.com/office/drawing/2014/main" id="{AE32C396-C871-4DF2-A586-3463AF319962}"/>
                  </a:ext>
                </a:extLst>
              </p:cNvPr>
              <p:cNvSpPr txBox="1"/>
              <p:nvPr/>
            </p:nvSpPr>
            <p:spPr>
              <a:xfrm>
                <a:off x="8562377" y="660804"/>
                <a:ext cx="283868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تقدم الوزارة خدمات متعددة لرعاية الأشخاص ذوي الإعاقة من خلال إدارات التأهيل الاجتماعي والمهني، ومراكز التأهيل الشامل، ومراكز الرعاية النهارية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2" name="Group 105">
            <a:extLst>
              <a:ext uri="{FF2B5EF4-FFF2-40B4-BE49-F238E27FC236}">
                <a16:creationId xmlns:a16="http://schemas.microsoft.com/office/drawing/2014/main" id="{670BCC20-04DA-4C1C-8EC8-C7DF3014E8D4}"/>
              </a:ext>
            </a:extLst>
          </p:cNvPr>
          <p:cNvGrpSpPr/>
          <p:nvPr/>
        </p:nvGrpSpPr>
        <p:grpSpPr>
          <a:xfrm>
            <a:off x="0" y="4559972"/>
            <a:ext cx="3091041" cy="1855274"/>
            <a:chOff x="101831" y="3308242"/>
            <a:chExt cx="3091041" cy="1855274"/>
          </a:xfrm>
        </p:grpSpPr>
        <p:pic>
          <p:nvPicPr>
            <p:cNvPr id="53" name="Graphic 57" descr="Wreath">
              <a:extLst>
                <a:ext uri="{FF2B5EF4-FFF2-40B4-BE49-F238E27FC236}">
                  <a16:creationId xmlns:a16="http://schemas.microsoft.com/office/drawing/2014/main" id="{CD3C3323-E722-4228-BD15-C5795D969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613614" y="3308242"/>
              <a:ext cx="524870" cy="524870"/>
            </a:xfrm>
            <a:prstGeom prst="rect">
              <a:avLst/>
            </a:prstGeom>
          </p:spPr>
        </p:pic>
        <p:grpSp>
          <p:nvGrpSpPr>
            <p:cNvPr id="54" name="Group 80">
              <a:extLst>
                <a:ext uri="{FF2B5EF4-FFF2-40B4-BE49-F238E27FC236}">
                  <a16:creationId xmlns:a16="http://schemas.microsoft.com/office/drawing/2014/main" id="{698C6633-1931-4388-8B13-79F03780A873}"/>
                </a:ext>
              </a:extLst>
            </p:cNvPr>
            <p:cNvGrpSpPr/>
            <p:nvPr/>
          </p:nvGrpSpPr>
          <p:grpSpPr>
            <a:xfrm>
              <a:off x="101831" y="3386011"/>
              <a:ext cx="3091041" cy="1777505"/>
              <a:chOff x="7972903" y="672691"/>
              <a:chExt cx="3091041" cy="1777505"/>
            </a:xfrm>
          </p:grpSpPr>
          <p:sp>
            <p:nvSpPr>
              <p:cNvPr id="55" name="TextBox 81">
                <a:extLst>
                  <a:ext uri="{FF2B5EF4-FFF2-40B4-BE49-F238E27FC236}">
                    <a16:creationId xmlns:a16="http://schemas.microsoft.com/office/drawing/2014/main" id="{B31CF94C-6783-4A1C-9707-8BFFA2ED2096}"/>
                  </a:ext>
                </a:extLst>
              </p:cNvPr>
              <p:cNvSpPr txBox="1"/>
              <p:nvPr/>
            </p:nvSpPr>
            <p:spPr>
              <a:xfrm>
                <a:off x="8536458" y="672691"/>
                <a:ext cx="19515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المَعاشات الضمانية: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6" name="TextBox 82">
                <a:extLst>
                  <a:ext uri="{FF2B5EF4-FFF2-40B4-BE49-F238E27FC236}">
                    <a16:creationId xmlns:a16="http://schemas.microsoft.com/office/drawing/2014/main" id="{39E97BB0-2B31-4726-AE83-781398496B50}"/>
                  </a:ext>
                </a:extLst>
              </p:cNvPr>
              <p:cNvSpPr txBox="1"/>
              <p:nvPr/>
            </p:nvSpPr>
            <p:spPr>
              <a:xfrm>
                <a:off x="7972903" y="972868"/>
                <a:ext cx="309104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وهي مرتبات شهرية تصرف للمستفيدين وفق أحكام نظام الضمان الاجتماعي، وتشمل الأيتام، وكبار السن، والعاجزين عن العمل لأسباب صحية، وتشمل أيضاً المرأة أو الأسرة التي لا عائل لها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7" name="Group 106">
            <a:extLst>
              <a:ext uri="{FF2B5EF4-FFF2-40B4-BE49-F238E27FC236}">
                <a16:creationId xmlns:a16="http://schemas.microsoft.com/office/drawing/2014/main" id="{06450D14-F0E4-49B9-86C6-A9455B669BA9}"/>
              </a:ext>
            </a:extLst>
          </p:cNvPr>
          <p:cNvGrpSpPr/>
          <p:nvPr/>
        </p:nvGrpSpPr>
        <p:grpSpPr>
          <a:xfrm>
            <a:off x="-235122" y="1840475"/>
            <a:ext cx="4460332" cy="1777505"/>
            <a:chOff x="263756" y="452510"/>
            <a:chExt cx="4460332" cy="1777505"/>
          </a:xfrm>
        </p:grpSpPr>
        <p:pic>
          <p:nvPicPr>
            <p:cNvPr id="58" name="Graphic 67" descr="Map compass">
              <a:extLst>
                <a:ext uri="{FF2B5EF4-FFF2-40B4-BE49-F238E27FC236}">
                  <a16:creationId xmlns:a16="http://schemas.microsoft.com/office/drawing/2014/main" id="{8EF14DA6-B83E-4022-A234-35D0C1361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125509" y="671449"/>
              <a:ext cx="598579" cy="598579"/>
            </a:xfrm>
            <a:prstGeom prst="rect">
              <a:avLst/>
            </a:prstGeom>
          </p:spPr>
        </p:pic>
        <p:grpSp>
          <p:nvGrpSpPr>
            <p:cNvPr id="59" name="Group 83">
              <a:extLst>
                <a:ext uri="{FF2B5EF4-FFF2-40B4-BE49-F238E27FC236}">
                  <a16:creationId xmlns:a16="http://schemas.microsoft.com/office/drawing/2014/main" id="{3ECF918F-0DE0-41F1-BEA0-6817D87E48A0}"/>
                </a:ext>
              </a:extLst>
            </p:cNvPr>
            <p:cNvGrpSpPr/>
            <p:nvPr/>
          </p:nvGrpSpPr>
          <p:grpSpPr>
            <a:xfrm>
              <a:off x="263756" y="452510"/>
              <a:ext cx="3795022" cy="1777505"/>
              <a:chOff x="6718863" y="672691"/>
              <a:chExt cx="3795022" cy="1777505"/>
            </a:xfrm>
          </p:grpSpPr>
          <p:sp>
            <p:nvSpPr>
              <p:cNvPr id="60" name="TextBox 84">
                <a:extLst>
                  <a:ext uri="{FF2B5EF4-FFF2-40B4-BE49-F238E27FC236}">
                    <a16:creationId xmlns:a16="http://schemas.microsoft.com/office/drawing/2014/main" id="{5F5B9A94-9600-4022-BAA8-76D9D5D3F920}"/>
                  </a:ext>
                </a:extLst>
              </p:cNvPr>
              <p:cNvSpPr txBox="1"/>
              <p:nvPr/>
            </p:nvSpPr>
            <p:spPr>
              <a:xfrm>
                <a:off x="8536458" y="672691"/>
                <a:ext cx="19515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التعليم الأهلي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TextBox 85">
                <a:extLst>
                  <a:ext uri="{FF2B5EF4-FFF2-40B4-BE49-F238E27FC236}">
                    <a16:creationId xmlns:a16="http://schemas.microsoft.com/office/drawing/2014/main" id="{15F7F390-CE17-4D15-80F2-9B10B83E0371}"/>
                  </a:ext>
                </a:extLst>
              </p:cNvPr>
              <p:cNvSpPr txBox="1"/>
              <p:nvPr/>
            </p:nvSpPr>
            <p:spPr>
              <a:xfrm>
                <a:off x="6718863" y="972868"/>
                <a:ext cx="379502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تُقدم الحماية الاجتماعية للمرأة والطفل الذين يكونون عُرْضَةً للإيذاء والعنف الأسري.</a:t>
                </a:r>
              </a:p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وشكّلت الوزارة (١٧) لجنة حماية اجتماعية في مناطق المملكة، وأنشأت مركزاً لتلقي بلاغات الإيذاء والعنف.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63" name="TextBox 88">
            <a:extLst>
              <a:ext uri="{FF2B5EF4-FFF2-40B4-BE49-F238E27FC236}">
                <a16:creationId xmlns:a16="http://schemas.microsoft.com/office/drawing/2014/main" id="{4B54770A-0C23-4381-B2EB-004C781F56B4}"/>
              </a:ext>
            </a:extLst>
          </p:cNvPr>
          <p:cNvSpPr txBox="1"/>
          <p:nvPr/>
        </p:nvSpPr>
        <p:spPr>
          <a:xfrm>
            <a:off x="4341758" y="5028306"/>
            <a:ext cx="3425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من خدمات </a:t>
            </a:r>
          </a:p>
          <a:p>
            <a:pPr algn="ct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وزارة العمل والتنمية الاجتماعية</a:t>
            </a:r>
          </a:p>
        </p:txBody>
      </p:sp>
      <p:grpSp>
        <p:nvGrpSpPr>
          <p:cNvPr id="64" name="مجموعة 6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65" name="مجموعة 6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7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6" name="مجموعة 6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7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7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7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7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</a:t>
                  </a:r>
                </a:p>
              </p:txBody>
            </p:sp>
          </p:grpSp>
        </p:grpSp>
        <p:grpSp>
          <p:nvGrpSpPr>
            <p:cNvPr id="6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2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4658BB8-903D-4091-BB49-E0A7BC631F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7C34DFD6-0CC0-422E-9D3F-99E43EEB3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C4EEB60-DCE8-4D34-BAB8-97F708A8E9E7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87465315-A0CB-44E4-BB71-E39CDDC014FE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AE6DCB4D-8673-41DB-818D-B51A847054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4712676" y="4168455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: Shape 100">
            <a:extLst>
              <a:ext uri="{FF2B5EF4-FFF2-40B4-BE49-F238E27FC236}">
                <a16:creationId xmlns:a16="http://schemas.microsoft.com/office/drawing/2014/main" id="{389F9A1B-7068-4E9F-821B-BC412A8C0E9B}"/>
              </a:ext>
            </a:extLst>
          </p:cNvPr>
          <p:cNvSpPr/>
          <p:nvPr/>
        </p:nvSpPr>
        <p:spPr>
          <a:xfrm rot="13744871" flipV="1">
            <a:off x="4717588" y="2021146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99">
            <a:extLst>
              <a:ext uri="{FF2B5EF4-FFF2-40B4-BE49-F238E27FC236}">
                <a16:creationId xmlns:a16="http://schemas.microsoft.com/office/drawing/2014/main" id="{F97DD101-CE25-4FF9-9A63-79B0D81339F5}"/>
              </a:ext>
            </a:extLst>
          </p:cNvPr>
          <p:cNvSpPr/>
          <p:nvPr/>
        </p:nvSpPr>
        <p:spPr>
          <a:xfrm rot="10599901" flipV="1">
            <a:off x="2954930" y="3738011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96">
            <a:extLst>
              <a:ext uri="{FF2B5EF4-FFF2-40B4-BE49-F238E27FC236}">
                <a16:creationId xmlns:a16="http://schemas.microsoft.com/office/drawing/2014/main" id="{FAE8E36F-6DAF-4739-BE6C-4C5B44419F88}"/>
              </a:ext>
            </a:extLst>
          </p:cNvPr>
          <p:cNvSpPr/>
          <p:nvPr/>
        </p:nvSpPr>
        <p:spPr>
          <a:xfrm rot="21341518" flipV="1">
            <a:off x="8064845" y="4830137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95">
            <a:extLst>
              <a:ext uri="{FF2B5EF4-FFF2-40B4-BE49-F238E27FC236}">
                <a16:creationId xmlns:a16="http://schemas.microsoft.com/office/drawing/2014/main" id="{559CDF86-CC41-4DF8-ACED-66C716D16FE4}"/>
              </a:ext>
            </a:extLst>
          </p:cNvPr>
          <p:cNvSpPr/>
          <p:nvPr/>
        </p:nvSpPr>
        <p:spPr>
          <a:xfrm rot="17477450" flipV="1">
            <a:off x="7312677" y="2488164"/>
            <a:ext cx="1167661" cy="1975129"/>
          </a:xfrm>
          <a:custGeom>
            <a:avLst/>
            <a:gdLst>
              <a:gd name="connsiteX0" fmla="*/ 674685 w 674685"/>
              <a:gd name="connsiteY0" fmla="*/ 2502882 h 2502882"/>
              <a:gd name="connsiteX1" fmla="*/ 674685 w 674685"/>
              <a:gd name="connsiteY1" fmla="*/ 906442 h 2502882"/>
              <a:gd name="connsiteX2" fmla="*/ 674685 w 674685"/>
              <a:gd name="connsiteY2" fmla="*/ 906442 h 2502882"/>
              <a:gd name="connsiteX3" fmla="*/ 674684 w 674685"/>
              <a:gd name="connsiteY3" fmla="*/ 906441 h 2502882"/>
              <a:gd name="connsiteX4" fmla="*/ 674685 w 674685"/>
              <a:gd name="connsiteY4" fmla="*/ 851269 h 2502882"/>
              <a:gd name="connsiteX5" fmla="*/ 641749 w 674685"/>
              <a:gd name="connsiteY5" fmla="*/ 771757 h 2502882"/>
              <a:gd name="connsiteX6" fmla="*/ 618803 w 674685"/>
              <a:gd name="connsiteY6" fmla="*/ 756286 h 2502882"/>
              <a:gd name="connsiteX7" fmla="*/ 337343 w 674685"/>
              <a:gd name="connsiteY7" fmla="*/ 0 h 2502882"/>
              <a:gd name="connsiteX8" fmla="*/ 55882 w 674685"/>
              <a:gd name="connsiteY8" fmla="*/ 756287 h 2502882"/>
              <a:gd name="connsiteX9" fmla="*/ 32936 w 674685"/>
              <a:gd name="connsiteY9" fmla="*/ 771758 h 2502882"/>
              <a:gd name="connsiteX10" fmla="*/ 0 w 674685"/>
              <a:gd name="connsiteY10" fmla="*/ 851270 h 2502882"/>
              <a:gd name="connsiteX11" fmla="*/ 0 w 674685"/>
              <a:gd name="connsiteY11" fmla="*/ 2502882 h 2502882"/>
              <a:gd name="connsiteX12" fmla="*/ 224895 w 674685"/>
              <a:gd name="connsiteY12" fmla="*/ 2502882 h 2502882"/>
              <a:gd name="connsiteX13" fmla="*/ 224895 w 674685"/>
              <a:gd name="connsiteY13" fmla="*/ 2502882 h 2502882"/>
              <a:gd name="connsiteX14" fmla="*/ 449790 w 674685"/>
              <a:gd name="connsiteY14" fmla="*/ 2502882 h 2502882"/>
              <a:gd name="connsiteX15" fmla="*/ 449790 w 674685"/>
              <a:gd name="connsiteY15" fmla="*/ 2502882 h 2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4685" h="2502882">
                <a:moveTo>
                  <a:pt x="674685" y="2502882"/>
                </a:moveTo>
                <a:lnTo>
                  <a:pt x="674685" y="906442"/>
                </a:lnTo>
                <a:lnTo>
                  <a:pt x="674685" y="906442"/>
                </a:lnTo>
                <a:lnTo>
                  <a:pt x="674684" y="906441"/>
                </a:lnTo>
                <a:lnTo>
                  <a:pt x="674685" y="851269"/>
                </a:lnTo>
                <a:cubicBezTo>
                  <a:pt x="674685" y="820218"/>
                  <a:pt x="662098" y="792106"/>
                  <a:pt x="641749" y="771757"/>
                </a:cubicBezTo>
                <a:lnTo>
                  <a:pt x="618803" y="756286"/>
                </a:lnTo>
                <a:lnTo>
                  <a:pt x="337343" y="0"/>
                </a:lnTo>
                <a:lnTo>
                  <a:pt x="55882" y="756287"/>
                </a:lnTo>
                <a:lnTo>
                  <a:pt x="32936" y="771758"/>
                </a:lnTo>
                <a:cubicBezTo>
                  <a:pt x="12586" y="792107"/>
                  <a:pt x="0" y="820219"/>
                  <a:pt x="0" y="851270"/>
                </a:cubicBezTo>
                <a:lnTo>
                  <a:pt x="0" y="2502882"/>
                </a:lnTo>
                <a:lnTo>
                  <a:pt x="224895" y="2502882"/>
                </a:lnTo>
                <a:lnTo>
                  <a:pt x="224895" y="2502882"/>
                </a:lnTo>
                <a:lnTo>
                  <a:pt x="449790" y="2502882"/>
                </a:lnTo>
                <a:lnTo>
                  <a:pt x="449790" y="2502882"/>
                </a:lnTo>
                <a:close/>
              </a:path>
            </a:pathLst>
          </a:custGeom>
          <a:gradFill flip="none" rotWithShape="1">
            <a:gsLst>
              <a:gs pos="29000">
                <a:srgbClr val="E1DDD2">
                  <a:alpha val="0"/>
                </a:srgbClr>
              </a:gs>
              <a:gs pos="75000">
                <a:schemeClr val="tx1">
                  <a:alpha val="24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A611EB06-47E5-4807-B0E5-E0F443E7CD6F}"/>
              </a:ext>
            </a:extLst>
          </p:cNvPr>
          <p:cNvGrpSpPr/>
          <p:nvPr/>
        </p:nvGrpSpPr>
        <p:grpSpPr>
          <a:xfrm rot="18000000">
            <a:off x="7408789" y="2103801"/>
            <a:ext cx="674685" cy="2502882"/>
            <a:chOff x="5907315" y="0"/>
            <a:chExt cx="2394858" cy="5580742"/>
          </a:xfrm>
        </p:grpSpPr>
        <p:sp>
          <p:nvSpPr>
            <p:cNvPr id="7" name="Isosceles Triangle 7">
              <a:extLst>
                <a:ext uri="{FF2B5EF4-FFF2-40B4-BE49-F238E27FC236}">
                  <a16:creationId xmlns:a16="http://schemas.microsoft.com/office/drawing/2014/main" id="{DEB4F38A-92E8-4E46-9AAE-4100F78ADF2C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4">
              <a:extLst>
                <a:ext uri="{FF2B5EF4-FFF2-40B4-BE49-F238E27FC236}">
                  <a16:creationId xmlns:a16="http://schemas.microsoft.com/office/drawing/2014/main" id="{E57D6AFB-F189-40F4-A621-6B2066B703B3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616A"/>
                </a:gs>
                <a:gs pos="100000">
                  <a:srgbClr val="BC2F42"/>
                </a:gs>
              </a:gsLst>
              <a:lin ang="10800000" scaled="1"/>
              <a:tileRect/>
            </a:gradFill>
            <a:ln>
              <a:solidFill>
                <a:srgbClr val="A379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: Top Corners Rounded 5">
              <a:extLst>
                <a:ext uri="{FF2B5EF4-FFF2-40B4-BE49-F238E27FC236}">
                  <a16:creationId xmlns:a16="http://schemas.microsoft.com/office/drawing/2014/main" id="{B258DB02-B370-4725-8CEE-76960D0329A3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rgbClr val="F7535F"/>
                </a:gs>
                <a:gs pos="87000">
                  <a:srgbClr val="F8616A"/>
                </a:gs>
              </a:gsLst>
              <a:lin ang="10800000" scaled="1"/>
            </a:gradFill>
            <a:ln>
              <a:solidFill>
                <a:srgbClr val="BC2F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: Top Corners Rounded 6">
              <a:extLst>
                <a:ext uri="{FF2B5EF4-FFF2-40B4-BE49-F238E27FC236}">
                  <a16:creationId xmlns:a16="http://schemas.microsoft.com/office/drawing/2014/main" id="{04BAF304-5234-4E1E-B099-1A974C5871FB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616A"/>
                </a:gs>
                <a:gs pos="100000">
                  <a:srgbClr val="BC2F42"/>
                </a:gs>
              </a:gsLst>
              <a:lin ang="0" scaled="1"/>
              <a:tileRect/>
            </a:gradFill>
            <a:ln>
              <a:solidFill>
                <a:srgbClr val="A379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1">
              <a:extLst>
                <a:ext uri="{FF2B5EF4-FFF2-40B4-BE49-F238E27FC236}">
                  <a16:creationId xmlns:a16="http://schemas.microsoft.com/office/drawing/2014/main" id="{DD7D8690-E896-4C1D-800F-44EBBE78EB0C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8">
            <a:extLst>
              <a:ext uri="{FF2B5EF4-FFF2-40B4-BE49-F238E27FC236}">
                <a16:creationId xmlns:a16="http://schemas.microsoft.com/office/drawing/2014/main" id="{4632E30E-634F-4344-BBEB-BE9DF3C6DB97}"/>
              </a:ext>
            </a:extLst>
          </p:cNvPr>
          <p:cNvGrpSpPr/>
          <p:nvPr/>
        </p:nvGrpSpPr>
        <p:grpSpPr>
          <a:xfrm>
            <a:off x="8359058" y="4263754"/>
            <a:ext cx="674685" cy="2502882"/>
            <a:chOff x="5907315" y="0"/>
            <a:chExt cx="2394858" cy="5580742"/>
          </a:xfrm>
        </p:grpSpPr>
        <p:sp>
          <p:nvSpPr>
            <p:cNvPr id="13" name="Isosceles Triangle 9">
              <a:extLst>
                <a:ext uri="{FF2B5EF4-FFF2-40B4-BE49-F238E27FC236}">
                  <a16:creationId xmlns:a16="http://schemas.microsoft.com/office/drawing/2014/main" id="{CC914106-8887-4708-8A16-34A033401F18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Top Corners Rounded 10">
              <a:extLst>
                <a:ext uri="{FF2B5EF4-FFF2-40B4-BE49-F238E27FC236}">
                  <a16:creationId xmlns:a16="http://schemas.microsoft.com/office/drawing/2014/main" id="{5C5CB1CB-12AA-4EBD-BEFE-854F0963C3A5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721B"/>
                </a:gs>
                <a:gs pos="100000">
                  <a:srgbClr val="B23C00"/>
                </a:gs>
              </a:gsLst>
              <a:lin ang="10800000" scaled="1"/>
              <a:tileRect/>
            </a:gradFill>
            <a:ln>
              <a:solidFill>
                <a:srgbClr val="F872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12">
              <a:extLst>
                <a:ext uri="{FF2B5EF4-FFF2-40B4-BE49-F238E27FC236}">
                  <a16:creationId xmlns:a16="http://schemas.microsoft.com/office/drawing/2014/main" id="{FFBE5ADB-A8D7-4B01-9AD1-EBFF3D79574E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rgbClr val="F8721B"/>
            </a:solidFill>
            <a:ln>
              <a:solidFill>
                <a:srgbClr val="B2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: Top Corners Rounded 13">
              <a:extLst>
                <a:ext uri="{FF2B5EF4-FFF2-40B4-BE49-F238E27FC236}">
                  <a16:creationId xmlns:a16="http://schemas.microsoft.com/office/drawing/2014/main" id="{B76BDDCA-EFB9-4965-ADA9-08A9515232D1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F8721B"/>
                </a:gs>
                <a:gs pos="100000">
                  <a:srgbClr val="B23C00"/>
                </a:gs>
              </a:gsLst>
              <a:lin ang="0" scaled="1"/>
              <a:tileRect/>
            </a:gradFill>
            <a:ln>
              <a:solidFill>
                <a:srgbClr val="B2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06BFEBFB-93C0-4289-ABC0-532D72E02FD2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27">
            <a:extLst>
              <a:ext uri="{FF2B5EF4-FFF2-40B4-BE49-F238E27FC236}">
                <a16:creationId xmlns:a16="http://schemas.microsoft.com/office/drawing/2014/main" id="{36202E6F-326B-4EB7-839E-188A19951781}"/>
              </a:ext>
            </a:extLst>
          </p:cNvPr>
          <p:cNvGrpSpPr/>
          <p:nvPr/>
        </p:nvGrpSpPr>
        <p:grpSpPr>
          <a:xfrm rot="10800000">
            <a:off x="3124099" y="3643450"/>
            <a:ext cx="674685" cy="2502882"/>
            <a:chOff x="5907315" y="0"/>
            <a:chExt cx="2394858" cy="5580742"/>
          </a:xfrm>
        </p:grpSpPr>
        <p:sp>
          <p:nvSpPr>
            <p:cNvPr id="19" name="Isosceles Triangle 28">
              <a:extLst>
                <a:ext uri="{FF2B5EF4-FFF2-40B4-BE49-F238E27FC236}">
                  <a16:creationId xmlns:a16="http://schemas.microsoft.com/office/drawing/2014/main" id="{24E5DB7A-1717-42A4-98C4-A0A71883D03B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29">
              <a:extLst>
                <a:ext uri="{FF2B5EF4-FFF2-40B4-BE49-F238E27FC236}">
                  <a16:creationId xmlns:a16="http://schemas.microsoft.com/office/drawing/2014/main" id="{8D408869-9A02-4700-985D-044FB83857E1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B58958"/>
                </a:gs>
                <a:gs pos="100000">
                  <a:srgbClr val="774B2E"/>
                </a:gs>
              </a:gsLst>
              <a:lin ang="10800000" scaled="1"/>
              <a:tileRect/>
            </a:gradFill>
            <a:ln>
              <a:solidFill>
                <a:srgbClr val="774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Rectangle: Top Corners Rounded 30">
              <a:extLst>
                <a:ext uri="{FF2B5EF4-FFF2-40B4-BE49-F238E27FC236}">
                  <a16:creationId xmlns:a16="http://schemas.microsoft.com/office/drawing/2014/main" id="{EFE00BED-00CF-4B54-994A-956EB82DD500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rgbClr val="774B2E"/>
                </a:gs>
                <a:gs pos="87000">
                  <a:srgbClr val="B58958"/>
                </a:gs>
              </a:gsLst>
              <a:lin ang="16200000" scaled="1"/>
              <a:tileRect/>
            </a:gradFill>
            <a:ln>
              <a:solidFill>
                <a:srgbClr val="774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Rectangle: Top Corners Rounded 31">
              <a:extLst>
                <a:ext uri="{FF2B5EF4-FFF2-40B4-BE49-F238E27FC236}">
                  <a16:creationId xmlns:a16="http://schemas.microsoft.com/office/drawing/2014/main" id="{6DA13D62-12D3-480A-B587-38FC0C4A0405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B58958"/>
                </a:gs>
                <a:gs pos="100000">
                  <a:srgbClr val="774B2E"/>
                </a:gs>
              </a:gsLst>
              <a:lin ang="10800000" scaled="1"/>
              <a:tileRect/>
            </a:gradFill>
            <a:ln>
              <a:solidFill>
                <a:srgbClr val="774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32">
              <a:extLst>
                <a:ext uri="{FF2B5EF4-FFF2-40B4-BE49-F238E27FC236}">
                  <a16:creationId xmlns:a16="http://schemas.microsoft.com/office/drawing/2014/main" id="{5E384AC3-F3AD-48C9-A045-BE5303F56D52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33">
            <a:extLst>
              <a:ext uri="{FF2B5EF4-FFF2-40B4-BE49-F238E27FC236}">
                <a16:creationId xmlns:a16="http://schemas.microsoft.com/office/drawing/2014/main" id="{38F3E986-31CC-473E-937E-3FC056870E42}"/>
              </a:ext>
            </a:extLst>
          </p:cNvPr>
          <p:cNvGrpSpPr/>
          <p:nvPr/>
        </p:nvGrpSpPr>
        <p:grpSpPr>
          <a:xfrm rot="14400000">
            <a:off x="4826340" y="1800854"/>
            <a:ext cx="674685" cy="2502882"/>
            <a:chOff x="5907315" y="0"/>
            <a:chExt cx="2394858" cy="5580742"/>
          </a:xfrm>
        </p:grpSpPr>
        <p:sp>
          <p:nvSpPr>
            <p:cNvPr id="25" name="Isosceles Triangle 34">
              <a:extLst>
                <a:ext uri="{FF2B5EF4-FFF2-40B4-BE49-F238E27FC236}">
                  <a16:creationId xmlns:a16="http://schemas.microsoft.com/office/drawing/2014/main" id="{0051FA11-DB29-4AF8-81C2-9B7EE782A024}"/>
                </a:ext>
              </a:extLst>
            </p:cNvPr>
            <p:cNvSpPr/>
            <p:nvPr/>
          </p:nvSpPr>
          <p:spPr>
            <a:xfrm flipV="1">
              <a:off x="5907315" y="3559625"/>
              <a:ext cx="2394858" cy="2021117"/>
            </a:xfrm>
            <a:prstGeom prst="triangle">
              <a:avLst/>
            </a:prstGeom>
            <a:gradFill flip="none" rotWithShape="1">
              <a:gsLst>
                <a:gs pos="29000">
                  <a:srgbClr val="E7C9B1"/>
                </a:gs>
                <a:gs pos="75000">
                  <a:srgbClr val="A3795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Top Corners Rounded 35">
              <a:extLst>
                <a:ext uri="{FF2B5EF4-FFF2-40B4-BE49-F238E27FC236}">
                  <a16:creationId xmlns:a16="http://schemas.microsoft.com/office/drawing/2014/main" id="{81A3E259-7BA8-4370-968F-877CE940A719}"/>
                </a:ext>
              </a:extLst>
            </p:cNvPr>
            <p:cNvSpPr/>
            <p:nvPr/>
          </p:nvSpPr>
          <p:spPr>
            <a:xfrm>
              <a:off x="5907315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29000">
                  <a:srgbClr val="51CECB"/>
                </a:gs>
                <a:gs pos="1000">
                  <a:srgbClr val="1C808F"/>
                </a:gs>
              </a:gsLst>
              <a:lin ang="0" scaled="1"/>
              <a:tileRect/>
            </a:gradFill>
            <a:ln>
              <a:solidFill>
                <a:srgbClr val="1C80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Rectangle: Top Corners Rounded 36">
              <a:extLst>
                <a:ext uri="{FF2B5EF4-FFF2-40B4-BE49-F238E27FC236}">
                  <a16:creationId xmlns:a16="http://schemas.microsoft.com/office/drawing/2014/main" id="{2D6E717F-0193-4FFC-AD9F-FF713726F531}"/>
                </a:ext>
              </a:extLst>
            </p:cNvPr>
            <p:cNvSpPr/>
            <p:nvPr/>
          </p:nvSpPr>
          <p:spPr>
            <a:xfrm>
              <a:off x="6705601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rgbClr val="1C808F"/>
                </a:gs>
                <a:gs pos="87000">
                  <a:srgbClr val="51CECB"/>
                </a:gs>
              </a:gsLst>
              <a:lin ang="16200000" scaled="1"/>
              <a:tileRect/>
            </a:gradFill>
            <a:ln>
              <a:solidFill>
                <a:srgbClr val="1C80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tangle: Top Corners Rounded 37">
              <a:extLst>
                <a:ext uri="{FF2B5EF4-FFF2-40B4-BE49-F238E27FC236}">
                  <a16:creationId xmlns:a16="http://schemas.microsoft.com/office/drawing/2014/main" id="{BF6C5B62-AD24-4CE9-88DF-A2403EEC9418}"/>
                </a:ext>
              </a:extLst>
            </p:cNvPr>
            <p:cNvSpPr/>
            <p:nvPr/>
          </p:nvSpPr>
          <p:spPr>
            <a:xfrm>
              <a:off x="7503887" y="0"/>
              <a:ext cx="798286" cy="3933371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64000">
                  <a:srgbClr val="51CECB"/>
                </a:gs>
                <a:gs pos="100000">
                  <a:srgbClr val="1C808F"/>
                </a:gs>
              </a:gsLst>
              <a:lin ang="0" scaled="1"/>
              <a:tileRect/>
            </a:gradFill>
            <a:ln>
              <a:solidFill>
                <a:srgbClr val="1C80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38">
              <a:extLst>
                <a:ext uri="{FF2B5EF4-FFF2-40B4-BE49-F238E27FC236}">
                  <a16:creationId xmlns:a16="http://schemas.microsoft.com/office/drawing/2014/main" id="{D88EE54D-EA43-4955-9266-8049213FD287}"/>
                </a:ext>
              </a:extLst>
            </p:cNvPr>
            <p:cNvSpPr/>
            <p:nvPr/>
          </p:nvSpPr>
          <p:spPr>
            <a:xfrm flipV="1">
              <a:off x="6741430" y="4952997"/>
              <a:ext cx="726628" cy="613231"/>
            </a:xfrm>
            <a:custGeom>
              <a:avLst/>
              <a:gdLst>
                <a:gd name="connsiteX0" fmla="*/ 0 w 726628"/>
                <a:gd name="connsiteY0" fmla="*/ 613231 h 613231"/>
                <a:gd name="connsiteX1" fmla="*/ 726628 w 726628"/>
                <a:gd name="connsiteY1" fmla="*/ 613231 h 613231"/>
                <a:gd name="connsiteX2" fmla="*/ 363314 w 726628"/>
                <a:gd name="connsiteY2" fmla="*/ 0 h 6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6628" h="613231">
                  <a:moveTo>
                    <a:pt x="0" y="613231"/>
                  </a:moveTo>
                  <a:lnTo>
                    <a:pt x="726628" y="613231"/>
                  </a:lnTo>
                  <a:lnTo>
                    <a:pt x="363314" y="0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tx1"/>
                </a:gs>
                <a:gs pos="75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40">
            <a:extLst>
              <a:ext uri="{FF2B5EF4-FFF2-40B4-BE49-F238E27FC236}">
                <a16:creationId xmlns:a16="http://schemas.microsoft.com/office/drawing/2014/main" id="{895CE6CC-91E7-4831-A0CD-C87C75E4082F}"/>
              </a:ext>
            </a:extLst>
          </p:cNvPr>
          <p:cNvGrpSpPr/>
          <p:nvPr/>
        </p:nvGrpSpPr>
        <p:grpSpPr>
          <a:xfrm rot="788616">
            <a:off x="6331812" y="2058246"/>
            <a:ext cx="492490" cy="1506464"/>
            <a:chOff x="5894455" y="1178679"/>
            <a:chExt cx="492490" cy="1506464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8F9AA10-4546-4047-B8A8-528B6B11695C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177800" dist="635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9">
              <a:extLst>
                <a:ext uri="{FF2B5EF4-FFF2-40B4-BE49-F238E27FC236}">
                  <a16:creationId xmlns:a16="http://schemas.microsoft.com/office/drawing/2014/main" id="{1CE2A299-6879-4005-AB43-AF7B00116590}"/>
                </a:ext>
              </a:extLst>
            </p:cNvPr>
            <p:cNvSpPr/>
            <p:nvPr/>
          </p:nvSpPr>
          <p:spPr>
            <a:xfrm>
              <a:off x="5894455" y="1178679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41">
            <a:extLst>
              <a:ext uri="{FF2B5EF4-FFF2-40B4-BE49-F238E27FC236}">
                <a16:creationId xmlns:a16="http://schemas.microsoft.com/office/drawing/2014/main" id="{250C9A94-39F7-4985-8508-5B11808FB45E}"/>
              </a:ext>
            </a:extLst>
          </p:cNvPr>
          <p:cNvGrpSpPr/>
          <p:nvPr/>
        </p:nvGrpSpPr>
        <p:grpSpPr>
          <a:xfrm rot="5955741">
            <a:off x="8511207" y="3607631"/>
            <a:ext cx="500446" cy="1506464"/>
            <a:chOff x="5886499" y="1165907"/>
            <a:chExt cx="500446" cy="1506464"/>
          </a:xfrm>
        </p:grpSpPr>
        <p:sp>
          <p:nvSpPr>
            <p:cNvPr id="34" name="Rectangle 42">
              <a:extLst>
                <a:ext uri="{FF2B5EF4-FFF2-40B4-BE49-F238E27FC236}">
                  <a16:creationId xmlns:a16="http://schemas.microsoft.com/office/drawing/2014/main" id="{ABE09259-DF2E-42A2-BAF2-5A346987BDCA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1143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43">
              <a:extLst>
                <a:ext uri="{FF2B5EF4-FFF2-40B4-BE49-F238E27FC236}">
                  <a16:creationId xmlns:a16="http://schemas.microsoft.com/office/drawing/2014/main" id="{0A044F00-94A8-429D-BACD-57DDDB12BCF0}"/>
                </a:ext>
              </a:extLst>
            </p:cNvPr>
            <p:cNvSpPr/>
            <p:nvPr/>
          </p:nvSpPr>
          <p:spPr>
            <a:xfrm>
              <a:off x="5886499" y="1165907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50">
            <a:extLst>
              <a:ext uri="{FF2B5EF4-FFF2-40B4-BE49-F238E27FC236}">
                <a16:creationId xmlns:a16="http://schemas.microsoft.com/office/drawing/2014/main" id="{0F41FF4B-9A3E-41AC-B469-5F68A1B2884D}"/>
              </a:ext>
            </a:extLst>
          </p:cNvPr>
          <p:cNvGrpSpPr/>
          <p:nvPr/>
        </p:nvGrpSpPr>
        <p:grpSpPr>
          <a:xfrm rot="15411208">
            <a:off x="3316573" y="5283947"/>
            <a:ext cx="492490" cy="1506464"/>
            <a:chOff x="5901414" y="1161515"/>
            <a:chExt cx="492490" cy="1506464"/>
          </a:xfrm>
        </p:grpSpPr>
        <p:sp>
          <p:nvSpPr>
            <p:cNvPr id="37" name="Rectangle 51">
              <a:extLst>
                <a:ext uri="{FF2B5EF4-FFF2-40B4-BE49-F238E27FC236}">
                  <a16:creationId xmlns:a16="http://schemas.microsoft.com/office/drawing/2014/main" id="{33E07E5A-B052-4160-A70A-C432E0E19548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52">
              <a:extLst>
                <a:ext uri="{FF2B5EF4-FFF2-40B4-BE49-F238E27FC236}">
                  <a16:creationId xmlns:a16="http://schemas.microsoft.com/office/drawing/2014/main" id="{40ACF3E7-81E2-4A18-A3A6-B0FCF53E9710}"/>
                </a:ext>
              </a:extLst>
            </p:cNvPr>
            <p:cNvSpPr/>
            <p:nvPr/>
          </p:nvSpPr>
          <p:spPr>
            <a:xfrm>
              <a:off x="5901414" y="1161515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53">
            <a:extLst>
              <a:ext uri="{FF2B5EF4-FFF2-40B4-BE49-F238E27FC236}">
                <a16:creationId xmlns:a16="http://schemas.microsoft.com/office/drawing/2014/main" id="{BDD8A6F2-D1F6-403D-8A5A-8A8A45D9ACF3}"/>
              </a:ext>
            </a:extLst>
          </p:cNvPr>
          <p:cNvGrpSpPr/>
          <p:nvPr/>
        </p:nvGrpSpPr>
        <p:grpSpPr>
          <a:xfrm rot="18974805">
            <a:off x="3763069" y="2906010"/>
            <a:ext cx="492490" cy="1506464"/>
            <a:chOff x="5899198" y="1140410"/>
            <a:chExt cx="492490" cy="1506464"/>
          </a:xfrm>
        </p:grpSpPr>
        <p:sp>
          <p:nvSpPr>
            <p:cNvPr id="40" name="Rectangle 54">
              <a:extLst>
                <a:ext uri="{FF2B5EF4-FFF2-40B4-BE49-F238E27FC236}">
                  <a16:creationId xmlns:a16="http://schemas.microsoft.com/office/drawing/2014/main" id="{CB2F526E-ECD7-4DCD-B63D-2AD936FE3162}"/>
                </a:ext>
              </a:extLst>
            </p:cNvPr>
            <p:cNvSpPr/>
            <p:nvPr/>
          </p:nvSpPr>
          <p:spPr>
            <a:xfrm>
              <a:off x="6109294" y="1416063"/>
              <a:ext cx="277651" cy="1037516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55">
              <a:extLst>
                <a:ext uri="{FF2B5EF4-FFF2-40B4-BE49-F238E27FC236}">
                  <a16:creationId xmlns:a16="http://schemas.microsoft.com/office/drawing/2014/main" id="{A5C0C513-BC3B-4A86-937E-7B64A2391334}"/>
                </a:ext>
              </a:extLst>
            </p:cNvPr>
            <p:cNvSpPr/>
            <p:nvPr/>
          </p:nvSpPr>
          <p:spPr>
            <a:xfrm>
              <a:off x="5899198" y="1140410"/>
              <a:ext cx="492490" cy="1506464"/>
            </a:xfrm>
            <a:prstGeom prst="rect">
              <a:avLst/>
            </a:prstGeom>
            <a:solidFill>
              <a:srgbClr val="E1D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101">
            <a:extLst>
              <a:ext uri="{FF2B5EF4-FFF2-40B4-BE49-F238E27FC236}">
                <a16:creationId xmlns:a16="http://schemas.microsoft.com/office/drawing/2014/main" id="{1381D891-9ACC-4291-84EF-246BC3FF8185}"/>
              </a:ext>
            </a:extLst>
          </p:cNvPr>
          <p:cNvGrpSpPr/>
          <p:nvPr/>
        </p:nvGrpSpPr>
        <p:grpSpPr>
          <a:xfrm>
            <a:off x="7599596" y="2068042"/>
            <a:ext cx="4524216" cy="991174"/>
            <a:chOff x="7701427" y="189751"/>
            <a:chExt cx="4524216" cy="991174"/>
          </a:xfrm>
        </p:grpSpPr>
        <p:pic>
          <p:nvPicPr>
            <p:cNvPr id="43" name="Graphic 61" descr="Podium">
              <a:extLst>
                <a:ext uri="{FF2B5EF4-FFF2-40B4-BE49-F238E27FC236}">
                  <a16:creationId xmlns:a16="http://schemas.microsoft.com/office/drawing/2014/main" id="{1F673C6B-E720-432F-8CAC-DDD159BDB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01427" y="370483"/>
              <a:ext cx="483084" cy="483084"/>
            </a:xfrm>
            <a:prstGeom prst="rect">
              <a:avLst/>
            </a:prstGeom>
          </p:spPr>
        </p:pic>
        <p:grpSp>
          <p:nvGrpSpPr>
            <p:cNvPr id="44" name="Group 70">
              <a:extLst>
                <a:ext uri="{FF2B5EF4-FFF2-40B4-BE49-F238E27FC236}">
                  <a16:creationId xmlns:a16="http://schemas.microsoft.com/office/drawing/2014/main" id="{EDC3908B-8027-4F7C-AB67-1B4C2AE86C6C}"/>
                </a:ext>
              </a:extLst>
            </p:cNvPr>
            <p:cNvGrpSpPr/>
            <p:nvPr/>
          </p:nvGrpSpPr>
          <p:grpSpPr>
            <a:xfrm>
              <a:off x="8447946" y="189751"/>
              <a:ext cx="3777697" cy="991174"/>
              <a:chOff x="8837543" y="599523"/>
              <a:chExt cx="3777697" cy="991174"/>
            </a:xfrm>
          </p:grpSpPr>
          <p:sp>
            <p:nvSpPr>
              <p:cNvPr id="45" name="TextBox 68">
                <a:extLst>
                  <a:ext uri="{FF2B5EF4-FFF2-40B4-BE49-F238E27FC236}">
                    <a16:creationId xmlns:a16="http://schemas.microsoft.com/office/drawing/2014/main" id="{EE4999A8-4F15-4747-9C4E-22E685064C9A}"/>
                  </a:ext>
                </a:extLst>
              </p:cNvPr>
              <p:cNvSpPr txBox="1"/>
              <p:nvPr/>
            </p:nvSpPr>
            <p:spPr>
              <a:xfrm>
                <a:off x="9548915" y="599523"/>
                <a:ext cx="19515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رعاية المسنِّين: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" name="TextBox 69">
                <a:extLst>
                  <a:ext uri="{FF2B5EF4-FFF2-40B4-BE49-F238E27FC236}">
                    <a16:creationId xmlns:a16="http://schemas.microsoft.com/office/drawing/2014/main" id="{A2BA0B77-CE60-43CB-8D58-6A1FCFE781E2}"/>
                  </a:ext>
                </a:extLst>
              </p:cNvPr>
              <p:cNvSpPr txBox="1"/>
              <p:nvPr/>
            </p:nvSpPr>
            <p:spPr>
              <a:xfrm>
                <a:off x="8837543" y="944366"/>
                <a:ext cx="37776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توفر الدولة للمسنين الذين لا عائلَ لهم خدماتِ الرعاية الاجتماعية والمنزلية والطبية.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7" name="Group 102">
            <a:extLst>
              <a:ext uri="{FF2B5EF4-FFF2-40B4-BE49-F238E27FC236}">
                <a16:creationId xmlns:a16="http://schemas.microsoft.com/office/drawing/2014/main" id="{65CFC0DD-2097-4336-BE30-16D5FE23231B}"/>
              </a:ext>
            </a:extLst>
          </p:cNvPr>
          <p:cNvGrpSpPr/>
          <p:nvPr/>
        </p:nvGrpSpPr>
        <p:grpSpPr>
          <a:xfrm>
            <a:off x="9242878" y="4373612"/>
            <a:ext cx="2900845" cy="2479223"/>
            <a:chOff x="9344709" y="2761218"/>
            <a:chExt cx="2900845" cy="2479223"/>
          </a:xfrm>
        </p:grpSpPr>
        <p:pic>
          <p:nvPicPr>
            <p:cNvPr id="48" name="Graphic 63" descr="Star">
              <a:extLst>
                <a:ext uri="{FF2B5EF4-FFF2-40B4-BE49-F238E27FC236}">
                  <a16:creationId xmlns:a16="http://schemas.microsoft.com/office/drawing/2014/main" id="{5587A0A5-6C25-4951-B045-B2D41EC29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44709" y="2793423"/>
              <a:ext cx="604475" cy="604475"/>
            </a:xfrm>
            <a:prstGeom prst="rect">
              <a:avLst/>
            </a:prstGeom>
          </p:spPr>
        </p:pic>
        <p:grpSp>
          <p:nvGrpSpPr>
            <p:cNvPr id="49" name="Group 71">
              <a:extLst>
                <a:ext uri="{FF2B5EF4-FFF2-40B4-BE49-F238E27FC236}">
                  <a16:creationId xmlns:a16="http://schemas.microsoft.com/office/drawing/2014/main" id="{540C8AA4-ED72-4DFD-B89D-89D24B9C55E6}"/>
                </a:ext>
              </a:extLst>
            </p:cNvPr>
            <p:cNvGrpSpPr/>
            <p:nvPr/>
          </p:nvGrpSpPr>
          <p:grpSpPr>
            <a:xfrm>
              <a:off x="9406872" y="2761218"/>
              <a:ext cx="2838682" cy="2479223"/>
              <a:chOff x="8582288" y="36011"/>
              <a:chExt cx="2838682" cy="2479223"/>
            </a:xfrm>
          </p:grpSpPr>
          <p:sp>
            <p:nvSpPr>
              <p:cNvPr id="50" name="TextBox 72">
                <a:extLst>
                  <a:ext uri="{FF2B5EF4-FFF2-40B4-BE49-F238E27FC236}">
                    <a16:creationId xmlns:a16="http://schemas.microsoft.com/office/drawing/2014/main" id="{A03919F5-81EB-4FE3-81D9-61DD5CAE2BDB}"/>
                  </a:ext>
                </a:extLst>
              </p:cNvPr>
              <p:cNvSpPr txBox="1"/>
              <p:nvPr/>
            </p:nvSpPr>
            <p:spPr>
              <a:xfrm>
                <a:off x="9005964" y="36011"/>
                <a:ext cx="19515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الجمعيات الخيرية: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TextBox 73">
                <a:extLst>
                  <a:ext uri="{FF2B5EF4-FFF2-40B4-BE49-F238E27FC236}">
                    <a16:creationId xmlns:a16="http://schemas.microsoft.com/office/drawing/2014/main" id="{AE32C396-C871-4DF2-A586-3463AF319962}"/>
                  </a:ext>
                </a:extLst>
              </p:cNvPr>
              <p:cNvSpPr txBox="1"/>
              <p:nvPr/>
            </p:nvSpPr>
            <p:spPr>
              <a:xfrm>
                <a:off x="8582288" y="483909"/>
                <a:ext cx="283868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تعتني حكومة وطني المملكة العربية السعودية بجانب التنمية في مجال المؤسسات غير الربحية لتحفيز العمل الاجتماعي، وتنشر وزارة العمل والتنمية الاجتماعية الوعيَ الاجتماعي، وتقدم تراخيص للجمعيات الخيرية وتتابعها.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2" name="Group 105">
            <a:extLst>
              <a:ext uri="{FF2B5EF4-FFF2-40B4-BE49-F238E27FC236}">
                <a16:creationId xmlns:a16="http://schemas.microsoft.com/office/drawing/2014/main" id="{670BCC20-04DA-4C1C-8EC8-C7DF3014E8D4}"/>
              </a:ext>
            </a:extLst>
          </p:cNvPr>
          <p:cNvGrpSpPr/>
          <p:nvPr/>
        </p:nvGrpSpPr>
        <p:grpSpPr>
          <a:xfrm>
            <a:off x="-6213" y="4559972"/>
            <a:ext cx="3091041" cy="1744721"/>
            <a:chOff x="95618" y="3308242"/>
            <a:chExt cx="3091041" cy="1744721"/>
          </a:xfrm>
        </p:grpSpPr>
        <p:pic>
          <p:nvPicPr>
            <p:cNvPr id="53" name="Graphic 57" descr="Wreath">
              <a:extLst>
                <a:ext uri="{FF2B5EF4-FFF2-40B4-BE49-F238E27FC236}">
                  <a16:creationId xmlns:a16="http://schemas.microsoft.com/office/drawing/2014/main" id="{CD3C3323-E722-4228-BD15-C5795D969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613614" y="3308242"/>
              <a:ext cx="524870" cy="524870"/>
            </a:xfrm>
            <a:prstGeom prst="rect">
              <a:avLst/>
            </a:prstGeom>
          </p:spPr>
        </p:pic>
        <p:grpSp>
          <p:nvGrpSpPr>
            <p:cNvPr id="54" name="Group 80">
              <a:extLst>
                <a:ext uri="{FF2B5EF4-FFF2-40B4-BE49-F238E27FC236}">
                  <a16:creationId xmlns:a16="http://schemas.microsoft.com/office/drawing/2014/main" id="{698C6633-1931-4388-8B13-79F03780A873}"/>
                </a:ext>
              </a:extLst>
            </p:cNvPr>
            <p:cNvGrpSpPr/>
            <p:nvPr/>
          </p:nvGrpSpPr>
          <p:grpSpPr>
            <a:xfrm>
              <a:off x="95618" y="3386011"/>
              <a:ext cx="3091041" cy="1666952"/>
              <a:chOff x="7966690" y="672691"/>
              <a:chExt cx="3091041" cy="1666952"/>
            </a:xfrm>
          </p:grpSpPr>
          <p:sp>
            <p:nvSpPr>
              <p:cNvPr id="55" name="TextBox 81">
                <a:extLst>
                  <a:ext uri="{FF2B5EF4-FFF2-40B4-BE49-F238E27FC236}">
                    <a16:creationId xmlns:a16="http://schemas.microsoft.com/office/drawing/2014/main" id="{B31CF94C-6783-4A1C-9707-8BFFA2ED2096}"/>
                  </a:ext>
                </a:extLst>
              </p:cNvPr>
              <p:cNvSpPr txBox="1"/>
              <p:nvPr/>
            </p:nvSpPr>
            <p:spPr>
              <a:xfrm>
                <a:off x="8536458" y="672691"/>
                <a:ext cx="19515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رعاية الأيتام: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6" name="TextBox 82">
                <a:extLst>
                  <a:ext uri="{FF2B5EF4-FFF2-40B4-BE49-F238E27FC236}">
                    <a16:creationId xmlns:a16="http://schemas.microsoft.com/office/drawing/2014/main" id="{39E97BB0-2B31-4726-AE83-781398496B50}"/>
                  </a:ext>
                </a:extLst>
              </p:cNvPr>
              <p:cNvSpPr txBox="1"/>
              <p:nvPr/>
            </p:nvSpPr>
            <p:spPr>
              <a:xfrm>
                <a:off x="7966690" y="1139314"/>
                <a:ext cx="309104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من جوانب التنمية الاجتماعية رعاية الأيتام وكفالتهم من خلال برنامج الأسر الكاملة والأسرة الصديقة، ودُور الحضانة الاجتماعية.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7" name="Group 106">
            <a:extLst>
              <a:ext uri="{FF2B5EF4-FFF2-40B4-BE49-F238E27FC236}">
                <a16:creationId xmlns:a16="http://schemas.microsoft.com/office/drawing/2014/main" id="{06450D14-F0E4-49B9-86C6-A9455B669BA9}"/>
              </a:ext>
            </a:extLst>
          </p:cNvPr>
          <p:cNvGrpSpPr/>
          <p:nvPr/>
        </p:nvGrpSpPr>
        <p:grpSpPr>
          <a:xfrm>
            <a:off x="110652" y="2040769"/>
            <a:ext cx="4460332" cy="1500506"/>
            <a:chOff x="263756" y="452510"/>
            <a:chExt cx="4460332" cy="1500506"/>
          </a:xfrm>
        </p:grpSpPr>
        <p:pic>
          <p:nvPicPr>
            <p:cNvPr id="58" name="Graphic 67" descr="Map compass">
              <a:extLst>
                <a:ext uri="{FF2B5EF4-FFF2-40B4-BE49-F238E27FC236}">
                  <a16:creationId xmlns:a16="http://schemas.microsoft.com/office/drawing/2014/main" id="{8EF14DA6-B83E-4022-A234-35D0C1361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125509" y="462897"/>
              <a:ext cx="598579" cy="598579"/>
            </a:xfrm>
            <a:prstGeom prst="rect">
              <a:avLst/>
            </a:prstGeom>
          </p:spPr>
        </p:pic>
        <p:grpSp>
          <p:nvGrpSpPr>
            <p:cNvPr id="59" name="Group 83">
              <a:extLst>
                <a:ext uri="{FF2B5EF4-FFF2-40B4-BE49-F238E27FC236}">
                  <a16:creationId xmlns:a16="http://schemas.microsoft.com/office/drawing/2014/main" id="{3ECF918F-0DE0-41F1-BEA0-6817D87E48A0}"/>
                </a:ext>
              </a:extLst>
            </p:cNvPr>
            <p:cNvGrpSpPr/>
            <p:nvPr/>
          </p:nvGrpSpPr>
          <p:grpSpPr>
            <a:xfrm>
              <a:off x="263756" y="452510"/>
              <a:ext cx="3795022" cy="1500506"/>
              <a:chOff x="6718863" y="672691"/>
              <a:chExt cx="3795022" cy="1500506"/>
            </a:xfrm>
          </p:grpSpPr>
          <p:sp>
            <p:nvSpPr>
              <p:cNvPr id="60" name="TextBox 84">
                <a:extLst>
                  <a:ext uri="{FF2B5EF4-FFF2-40B4-BE49-F238E27FC236}">
                    <a16:creationId xmlns:a16="http://schemas.microsoft.com/office/drawing/2014/main" id="{5F5B9A94-9600-4022-BAA8-76D9D5D3F920}"/>
                  </a:ext>
                </a:extLst>
              </p:cNvPr>
              <p:cNvSpPr txBox="1"/>
              <p:nvPr/>
            </p:nvSpPr>
            <p:spPr>
              <a:xfrm>
                <a:off x="8536458" y="672691"/>
                <a:ext cx="19515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التعليم الأهلي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TextBox 85">
                <a:extLst>
                  <a:ext uri="{FF2B5EF4-FFF2-40B4-BE49-F238E27FC236}">
                    <a16:creationId xmlns:a16="http://schemas.microsoft.com/office/drawing/2014/main" id="{15F7F390-CE17-4D15-80F2-9B10B83E0371}"/>
                  </a:ext>
                </a:extLst>
              </p:cNvPr>
              <p:cNvSpPr txBox="1"/>
              <p:nvPr/>
            </p:nvSpPr>
            <p:spPr>
              <a:xfrm>
                <a:off x="6718863" y="972868"/>
                <a:ext cx="379502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buClr>
                    <a:srgbClr val="FF0000"/>
                  </a:buClr>
                </a:pPr>
                <a:r>
                  <a:rPr lang="ar-SY" dirty="0">
                    <a:latin typeface="Century Gothic" panose="020B0502020202020204" pitchFamily="34" charset="0"/>
                  </a:rPr>
                  <a:t>أُسِّس مركز الإرشاد الأسري لتقديم الاستشارات المجانية عبر الهاتف لمعالجة المشكلات الاجتماعية والنفسية التي يعانيها بعض أفراد الأسر.</a:t>
                </a:r>
                <a:endParaRPr lang="en-US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63" name="TextBox 88">
            <a:extLst>
              <a:ext uri="{FF2B5EF4-FFF2-40B4-BE49-F238E27FC236}">
                <a16:creationId xmlns:a16="http://schemas.microsoft.com/office/drawing/2014/main" id="{4B54770A-0C23-4381-B2EB-004C781F56B4}"/>
              </a:ext>
            </a:extLst>
          </p:cNvPr>
          <p:cNvSpPr txBox="1"/>
          <p:nvPr/>
        </p:nvSpPr>
        <p:spPr>
          <a:xfrm>
            <a:off x="4352316" y="4933572"/>
            <a:ext cx="3425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من خدمات </a:t>
            </a:r>
          </a:p>
          <a:p>
            <a:pPr algn="ct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وزارة العمل والتنمية الاجتماعية</a:t>
            </a:r>
          </a:p>
        </p:txBody>
      </p:sp>
      <p:grpSp>
        <p:nvGrpSpPr>
          <p:cNvPr id="64" name="مجموعة 6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65" name="مجموعة 6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7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6" name="مجموعة 6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7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7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7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 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7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</a:t>
                  </a:r>
                </a:p>
              </p:txBody>
            </p:sp>
          </p:grpSp>
        </p:grpSp>
        <p:grpSp>
          <p:nvGrpSpPr>
            <p:cNvPr id="6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84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3901638" y="2873209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يدل على حرص حكومة وطني على كبار السن و تقديرها لهم بسبب ما قدموه من خدمة للوطن فهذا يعتبر وفاء لهم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4012581" y="5799982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أهمية كبيرة فقد حث ديننا الاسلامي على تكريم و احترام كبار السن و رد الاحسان بالإحسان فهذا يعتبر من الوفاء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الجواب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652089"/>
            <a:chOff x="3411081" y="3294128"/>
            <a:chExt cx="8607149" cy="1652089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ar-SY" sz="28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نشاط 1</a:t>
              </a:r>
              <a:endParaRPr lang="en-US" sz="28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US" sz="4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ماذا نستنتج من عناية حكومة وطني برعاية المسنين؟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 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مجموعة 98"/>
          <p:cNvGrpSpPr/>
          <p:nvPr/>
        </p:nvGrpSpPr>
        <p:grpSpPr>
          <a:xfrm>
            <a:off x="3297734" y="3993292"/>
            <a:ext cx="8607149" cy="1652089"/>
            <a:chOff x="3411081" y="3294128"/>
            <a:chExt cx="8607149" cy="1652089"/>
          </a:xfrm>
        </p:grpSpPr>
        <p:sp>
          <p:nvSpPr>
            <p:cNvPr id="100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ar-SY" sz="28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نشاط 1</a:t>
              </a:r>
              <a:endParaRPr lang="en-US" sz="28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US" sz="4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03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104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 ما أهمية رعاية المسنين في وطني؟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05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106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3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42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800493" y="1803212"/>
            <a:ext cx="298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بنك التنمية الاجتماعية: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بنك حكومي يقدم عدداً من منتجات التمويل الاجتماعي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الموجهة إلى ذوي الدخل المنخفض،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6162675" y="3547150"/>
            <a:ext cx="271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بنك التنمية الاجتماعية: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655023" y="3504028"/>
            <a:ext cx="5709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ويتيح فرصة الحصول على تمويل ميسر يمكّنهم من مواجهة بعض الالتزامات الناشئة عن احتياجاتهم الأساسية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 سواء للفرد أو الأسرة.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2257148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2257148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 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2AC1D5D3-5F91-471B-8D64-41C3AFEB8EA0}"/>
              </a:ext>
            </a:extLst>
          </p:cNvPr>
          <p:cNvGrpSpPr/>
          <p:nvPr/>
        </p:nvGrpSpPr>
        <p:grpSpPr>
          <a:xfrm>
            <a:off x="655023" y="3824068"/>
            <a:ext cx="2378678" cy="2884837"/>
            <a:chOff x="7749851" y="1424779"/>
            <a:chExt cx="2395978" cy="2905820"/>
          </a:xfrm>
        </p:grpSpPr>
        <p:grpSp>
          <p:nvGrpSpPr>
            <p:cNvPr id="40" name="Group 17">
              <a:extLst>
                <a:ext uri="{FF2B5EF4-FFF2-40B4-BE49-F238E27FC236}">
                  <a16:creationId xmlns:a16="http://schemas.microsoft.com/office/drawing/2014/main" id="{53137BCD-AB69-43BC-ACDF-D10660BCA645}"/>
                </a:ext>
              </a:extLst>
            </p:cNvPr>
            <p:cNvGrpSpPr/>
            <p:nvPr/>
          </p:nvGrpSpPr>
          <p:grpSpPr>
            <a:xfrm>
              <a:off x="7749851" y="1424779"/>
              <a:ext cx="2358969" cy="2905820"/>
              <a:chOff x="4570017" y="917773"/>
              <a:chExt cx="3010843" cy="3708809"/>
            </a:xfrm>
            <a:effectLst>
              <a:reflection blurRad="6350" stA="51000" endPos="14000" dir="5400000" sy="-100000" algn="bl" rotWithShape="0"/>
            </a:effectLst>
          </p:grpSpPr>
          <p:sp>
            <p:nvSpPr>
              <p:cNvPr id="59" name="Rectangle 18">
                <a:extLst>
                  <a:ext uri="{FF2B5EF4-FFF2-40B4-BE49-F238E27FC236}">
                    <a16:creationId xmlns:a16="http://schemas.microsoft.com/office/drawing/2014/main" id="{FCBD6FA9-07F9-4D1E-8F2A-B5AA8C77D81F}"/>
                  </a:ext>
                </a:extLst>
              </p:cNvPr>
              <p:cNvSpPr/>
              <p:nvPr/>
            </p:nvSpPr>
            <p:spPr>
              <a:xfrm>
                <a:off x="4570375" y="921436"/>
                <a:ext cx="3010485" cy="3705146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19">
                <a:extLst>
                  <a:ext uri="{FF2B5EF4-FFF2-40B4-BE49-F238E27FC236}">
                    <a16:creationId xmlns:a16="http://schemas.microsoft.com/office/drawing/2014/main" id="{41D7193C-94B5-4C66-A4CF-3DB8A9019A8E}"/>
                  </a:ext>
                </a:extLst>
              </p:cNvPr>
              <p:cNvSpPr/>
              <p:nvPr/>
            </p:nvSpPr>
            <p:spPr>
              <a:xfrm flipV="1">
                <a:off x="4570017" y="917773"/>
                <a:ext cx="3010486" cy="1453310"/>
              </a:xfrm>
              <a:custGeom>
                <a:avLst/>
                <a:gdLst>
                  <a:gd name="connsiteX0" fmla="*/ 0 w 3010485"/>
                  <a:gd name="connsiteY0" fmla="*/ 1051704 h 1051704"/>
                  <a:gd name="connsiteX1" fmla="*/ 3010485 w 3010485"/>
                  <a:gd name="connsiteY1" fmla="*/ 1051704 h 1051704"/>
                  <a:gd name="connsiteX2" fmla="*/ 3010485 w 3010485"/>
                  <a:gd name="connsiteY2" fmla="*/ 281356 h 1051704"/>
                  <a:gd name="connsiteX3" fmla="*/ 1668429 w 3010485"/>
                  <a:gd name="connsiteY3" fmla="*/ 281356 h 1051704"/>
                  <a:gd name="connsiteX4" fmla="*/ 1505243 w 3010485"/>
                  <a:gd name="connsiteY4" fmla="*/ 0 h 1051704"/>
                  <a:gd name="connsiteX5" fmla="*/ 1342056 w 3010485"/>
                  <a:gd name="connsiteY5" fmla="*/ 281356 h 1051704"/>
                  <a:gd name="connsiteX6" fmla="*/ 0 w 3010485"/>
                  <a:gd name="connsiteY6" fmla="*/ 281356 h 105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10485" h="1051704">
                    <a:moveTo>
                      <a:pt x="0" y="1051704"/>
                    </a:moveTo>
                    <a:lnTo>
                      <a:pt x="3010485" y="1051704"/>
                    </a:lnTo>
                    <a:lnTo>
                      <a:pt x="3010485" y="281356"/>
                    </a:lnTo>
                    <a:lnTo>
                      <a:pt x="1668429" y="281356"/>
                    </a:lnTo>
                    <a:lnTo>
                      <a:pt x="1505243" y="0"/>
                    </a:lnTo>
                    <a:lnTo>
                      <a:pt x="1342056" y="281356"/>
                    </a:lnTo>
                    <a:lnTo>
                      <a:pt x="0" y="281356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solidFill>
                  <a:srgbClr val="00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1" name="Picture 12">
              <a:extLst>
                <a:ext uri="{FF2B5EF4-FFF2-40B4-BE49-F238E27FC236}">
                  <a16:creationId xmlns:a16="http://schemas.microsoft.com/office/drawing/2014/main" id="{039FBA9A-A698-4B3C-979A-FA7C649AA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3771" y="2639711"/>
              <a:ext cx="1845148" cy="1518351"/>
            </a:xfrm>
            <a:prstGeom prst="rect">
              <a:avLst/>
            </a:prstGeom>
          </p:spPr>
        </p:pic>
        <p:sp>
          <p:nvSpPr>
            <p:cNvPr id="42" name="TextBox 21">
              <a:extLst>
                <a:ext uri="{FF2B5EF4-FFF2-40B4-BE49-F238E27FC236}">
                  <a16:creationId xmlns:a16="http://schemas.microsoft.com/office/drawing/2014/main" id="{3FFEC7E5-9AAA-420D-9D59-9AD5230E6B3C}"/>
                </a:ext>
              </a:extLst>
            </p:cNvPr>
            <p:cNvSpPr txBox="1"/>
            <p:nvPr/>
          </p:nvSpPr>
          <p:spPr>
            <a:xfrm>
              <a:off x="7786860" y="1705667"/>
              <a:ext cx="2358969" cy="372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بنك التنمية الاجتماعية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31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1" accel="38000" fill="hold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63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64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1" accel="38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6">
            <a:extLst>
              <a:ext uri="{FF2B5EF4-FFF2-40B4-BE49-F238E27FC236}">
                <a16:creationId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16200000">
            <a:off x="-2738584" y="3266211"/>
            <a:ext cx="6858003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652089"/>
            <a:chOff x="3411081" y="3294128"/>
            <a:chExt cx="8607149" cy="1652089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558746" y="1039730"/>
              <a:ext cx="1193403" cy="570220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ar-SY" sz="28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endParaRPr lang="en-US" sz="4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يسجل الطلبة ستة من أبرز مراكز الرعاية الاجتماعية في</a:t>
              </a:r>
            </a:p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بلادنا بالاستعانة بموقع وزارة العمل والتنمية الاجتماعية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العشرون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التنمية الاجتماعية 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0" name="Group 174">
            <a:extLst>
              <a:ext uri="{FF2B5EF4-FFF2-40B4-BE49-F238E27FC236}">
                <a16:creationId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16200000">
            <a:off x="1853235" y="1414175"/>
            <a:ext cx="470550" cy="3325331"/>
            <a:chOff x="10161271" y="1198609"/>
            <a:chExt cx="1671101" cy="3718370"/>
          </a:xfrm>
          <a:effectLst/>
        </p:grpSpPr>
        <p:sp>
          <p:nvSpPr>
            <p:cNvPr id="109" name="Rectangle: Top Corners Rounded 175">
              <a:extLst>
                <a:ext uri="{FF2B5EF4-FFF2-40B4-BE49-F238E27FC236}">
                  <a16:creationId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Top Corners Rounded 176">
              <a:extLst>
                <a:ext uri="{FF2B5EF4-FFF2-40B4-BE49-F238E27FC236}">
                  <a16:creationId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77">
              <a:extLst>
                <a:ext uri="{FF2B5EF4-FFF2-40B4-BE49-F238E27FC236}">
                  <a16:creationId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Arrow: Pentagon 178">
              <a:extLst>
                <a:ext uri="{FF2B5EF4-FFF2-40B4-BE49-F238E27FC236}">
                  <a16:creationId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Arrow: Pentagon 179">
              <a:extLst>
                <a:ext uri="{FF2B5EF4-FFF2-40B4-BE49-F238E27FC236}">
                  <a16:creationId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Arrow: Pentagon 180">
              <a:extLst>
                <a:ext uri="{FF2B5EF4-FFF2-40B4-BE49-F238E27FC236}">
                  <a16:creationId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5" name="TextBox 183">
              <a:extLst>
                <a:ext uri="{FF2B5EF4-FFF2-40B4-BE49-F238E27FC236}">
                  <a16:creationId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10293702" y="2512860"/>
              <a:ext cx="1615004" cy="131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>
                      <a:lumMod val="50000"/>
                    </a:schemeClr>
                  </a:solidFill>
                </a:rPr>
                <a:t>رعاية المسنين </a:t>
              </a:r>
            </a:p>
          </p:txBody>
        </p:sp>
      </p:grpSp>
      <p:grpSp>
        <p:nvGrpSpPr>
          <p:cNvPr id="116" name="Group 184">
            <a:extLst>
              <a:ext uri="{FF2B5EF4-FFF2-40B4-BE49-F238E27FC236}">
                <a16:creationId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16200000">
            <a:off x="1853236" y="2100492"/>
            <a:ext cx="470550" cy="3325331"/>
            <a:chOff x="10161271" y="1198609"/>
            <a:chExt cx="1671101" cy="3718370"/>
          </a:xfrm>
          <a:effectLst/>
        </p:grpSpPr>
        <p:sp>
          <p:nvSpPr>
            <p:cNvPr id="117" name="Rectangle: Top Corners Rounded 185">
              <a:extLst>
                <a:ext uri="{FF2B5EF4-FFF2-40B4-BE49-F238E27FC236}">
                  <a16:creationId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: Top Corners Rounded 186">
              <a:extLst>
                <a:ext uri="{FF2B5EF4-FFF2-40B4-BE49-F238E27FC236}">
                  <a16:creationId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87">
              <a:extLst>
                <a:ext uri="{FF2B5EF4-FFF2-40B4-BE49-F238E27FC236}">
                  <a16:creationId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Arrow: Pentagon 188">
              <a:extLst>
                <a:ext uri="{FF2B5EF4-FFF2-40B4-BE49-F238E27FC236}">
                  <a16:creationId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Arrow: Pentagon 189">
              <a:extLst>
                <a:ext uri="{FF2B5EF4-FFF2-40B4-BE49-F238E27FC236}">
                  <a16:creationId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row: Pentagon 223">
              <a:extLst>
                <a:ext uri="{FF2B5EF4-FFF2-40B4-BE49-F238E27FC236}">
                  <a16:creationId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extBox 224">
              <a:extLst>
                <a:ext uri="{FF2B5EF4-FFF2-40B4-BE49-F238E27FC236}">
                  <a16:creationId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10214159" y="2512858"/>
              <a:ext cx="1776544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>
                      <a:lumMod val="50000"/>
                    </a:schemeClr>
                  </a:solidFill>
                </a:rPr>
                <a:t>مكافحة التسول </a:t>
              </a:r>
            </a:p>
          </p:txBody>
        </p:sp>
      </p:grpSp>
      <p:grpSp>
        <p:nvGrpSpPr>
          <p:cNvPr id="124" name="Group 225">
            <a:extLst>
              <a:ext uri="{FF2B5EF4-FFF2-40B4-BE49-F238E27FC236}">
                <a16:creationId xmlns:a16="http://schemas.microsoft.com/office/drawing/2014/main" id="{E41757A1-6CC7-45D1-8B07-8E9DDA2582FA}"/>
              </a:ext>
            </a:extLst>
          </p:cNvPr>
          <p:cNvGrpSpPr/>
          <p:nvPr/>
        </p:nvGrpSpPr>
        <p:grpSpPr>
          <a:xfrm rot="16200000">
            <a:off x="1853236" y="2786810"/>
            <a:ext cx="470550" cy="3325331"/>
            <a:chOff x="10161271" y="1198609"/>
            <a:chExt cx="1671101" cy="3718370"/>
          </a:xfrm>
          <a:effectLst/>
        </p:grpSpPr>
        <p:sp>
          <p:nvSpPr>
            <p:cNvPr id="125" name="Rectangle: Top Corners Rounded 226">
              <a:extLst>
                <a:ext uri="{FF2B5EF4-FFF2-40B4-BE49-F238E27FC236}">
                  <a16:creationId xmlns:a16="http://schemas.microsoft.com/office/drawing/2014/main" id="{98B2A381-C543-4768-B67E-EAF0FE7DDE4D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27">
              <a:extLst>
                <a:ext uri="{FF2B5EF4-FFF2-40B4-BE49-F238E27FC236}">
                  <a16:creationId xmlns:a16="http://schemas.microsoft.com/office/drawing/2014/main" id="{05ECF63A-511B-4EFE-A981-C947FB8ED90E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28">
              <a:extLst>
                <a:ext uri="{FF2B5EF4-FFF2-40B4-BE49-F238E27FC236}">
                  <a16:creationId xmlns:a16="http://schemas.microsoft.com/office/drawing/2014/main" id="{06C3BF0C-0CD7-4829-826A-65D5D3B6DE98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29">
              <a:extLst>
                <a:ext uri="{FF2B5EF4-FFF2-40B4-BE49-F238E27FC236}">
                  <a16:creationId xmlns:a16="http://schemas.microsoft.com/office/drawing/2014/main" id="{135DC38C-C08F-41C2-A001-0C243FA16D8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30">
              <a:extLst>
                <a:ext uri="{FF2B5EF4-FFF2-40B4-BE49-F238E27FC236}">
                  <a16:creationId xmlns:a16="http://schemas.microsoft.com/office/drawing/2014/main" id="{75738616-31A1-4BD5-A40D-D2833D6A7CDC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31">
              <a:extLst>
                <a:ext uri="{FF2B5EF4-FFF2-40B4-BE49-F238E27FC236}">
                  <a16:creationId xmlns:a16="http://schemas.microsoft.com/office/drawing/2014/main" id="{45EE04FF-B43C-4B5B-8050-FAD1BBAEA422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32">
              <a:extLst>
                <a:ext uri="{FF2B5EF4-FFF2-40B4-BE49-F238E27FC236}">
                  <a16:creationId xmlns:a16="http://schemas.microsoft.com/office/drawing/2014/main" id="{4E0E3FAB-06E7-4449-A3A9-980F867691E7}"/>
                </a:ext>
              </a:extLst>
            </p:cNvPr>
            <p:cNvSpPr txBox="1"/>
            <p:nvPr/>
          </p:nvSpPr>
          <p:spPr>
            <a:xfrm rot="5400000">
              <a:off x="10030705" y="2775852"/>
              <a:ext cx="2140991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>
                      <a:lumMod val="50000"/>
                    </a:schemeClr>
                  </a:solidFill>
                </a:rPr>
                <a:t>مركز الطفولة و الايتام </a:t>
              </a:r>
            </a:p>
          </p:txBody>
        </p:sp>
      </p:grpSp>
      <p:grpSp>
        <p:nvGrpSpPr>
          <p:cNvPr id="132" name="Group 233">
            <a:extLst>
              <a:ext uri="{FF2B5EF4-FFF2-40B4-BE49-F238E27FC236}">
                <a16:creationId xmlns:a16="http://schemas.microsoft.com/office/drawing/2014/main" id="{138ADFF9-3DA7-4DEE-AFDD-FB0BFB30A054}"/>
              </a:ext>
            </a:extLst>
          </p:cNvPr>
          <p:cNvGrpSpPr/>
          <p:nvPr/>
        </p:nvGrpSpPr>
        <p:grpSpPr>
          <a:xfrm rot="16200000">
            <a:off x="1853235" y="3473129"/>
            <a:ext cx="470550" cy="3325331"/>
            <a:chOff x="10161271" y="1198609"/>
            <a:chExt cx="1671101" cy="3718370"/>
          </a:xfrm>
          <a:effectLst/>
        </p:grpSpPr>
        <p:sp>
          <p:nvSpPr>
            <p:cNvPr id="133" name="Rectangle: Top Corners Rounded 234">
              <a:extLst>
                <a:ext uri="{FF2B5EF4-FFF2-40B4-BE49-F238E27FC236}">
                  <a16:creationId xmlns:a16="http://schemas.microsoft.com/office/drawing/2014/main" id="{B4ADFB8F-2D2F-4C1E-BCDA-4D531ED0BF3D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: Top Corners Rounded 235">
              <a:extLst>
                <a:ext uri="{FF2B5EF4-FFF2-40B4-BE49-F238E27FC236}">
                  <a16:creationId xmlns:a16="http://schemas.microsoft.com/office/drawing/2014/main" id="{BCDD6A0E-484E-4862-8C07-F15EDEDBBCE5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236">
              <a:extLst>
                <a:ext uri="{FF2B5EF4-FFF2-40B4-BE49-F238E27FC236}">
                  <a16:creationId xmlns:a16="http://schemas.microsoft.com/office/drawing/2014/main" id="{440319BE-A17A-4020-8B7B-34A59275E463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6" name="Arrow: Pentagon 237">
              <a:extLst>
                <a:ext uri="{FF2B5EF4-FFF2-40B4-BE49-F238E27FC236}">
                  <a16:creationId xmlns:a16="http://schemas.microsoft.com/office/drawing/2014/main" id="{02B1601E-9728-4C05-AE90-C8FC3A4F9714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Arrow: Pentagon 238">
              <a:extLst>
                <a:ext uri="{FF2B5EF4-FFF2-40B4-BE49-F238E27FC236}">
                  <a16:creationId xmlns:a16="http://schemas.microsoft.com/office/drawing/2014/main" id="{6DD1432E-43E3-47DE-ABF2-8B6E4C6D0B61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row: Pentagon 239">
              <a:extLst>
                <a:ext uri="{FF2B5EF4-FFF2-40B4-BE49-F238E27FC236}">
                  <a16:creationId xmlns:a16="http://schemas.microsoft.com/office/drawing/2014/main" id="{81725875-1E88-4F6E-9151-30A459E2B700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9" name="TextBox 240">
              <a:extLst>
                <a:ext uri="{FF2B5EF4-FFF2-40B4-BE49-F238E27FC236}">
                  <a16:creationId xmlns:a16="http://schemas.microsoft.com/office/drawing/2014/main" id="{9CD6F1EA-B693-4991-8679-8C68345B5C80}"/>
                </a:ext>
              </a:extLst>
            </p:cNvPr>
            <p:cNvSpPr txBox="1"/>
            <p:nvPr/>
          </p:nvSpPr>
          <p:spPr>
            <a:xfrm rot="5400000">
              <a:off x="10293702" y="2512860"/>
              <a:ext cx="1615004" cy="131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>
                      <a:lumMod val="50000"/>
                    </a:schemeClr>
                  </a:solidFill>
                </a:rPr>
                <a:t>الارشاد الاسري </a:t>
              </a:r>
            </a:p>
          </p:txBody>
        </p:sp>
      </p:grpSp>
      <p:grpSp>
        <p:nvGrpSpPr>
          <p:cNvPr id="140" name="Group 241">
            <a:extLst>
              <a:ext uri="{FF2B5EF4-FFF2-40B4-BE49-F238E27FC236}">
                <a16:creationId xmlns:a16="http://schemas.microsoft.com/office/drawing/2014/main" id="{6FB525F6-8AE1-4AEB-A4DB-D7C5CBC96E82}"/>
              </a:ext>
            </a:extLst>
          </p:cNvPr>
          <p:cNvGrpSpPr/>
          <p:nvPr/>
        </p:nvGrpSpPr>
        <p:grpSpPr>
          <a:xfrm rot="16200000">
            <a:off x="1853236" y="4159453"/>
            <a:ext cx="470549" cy="3325331"/>
            <a:chOff x="10161271" y="1198609"/>
            <a:chExt cx="1671101" cy="3718370"/>
          </a:xfrm>
          <a:effectLst/>
        </p:grpSpPr>
        <p:sp>
          <p:nvSpPr>
            <p:cNvPr id="141" name="Rectangle: Top Corners Rounded 242">
              <a:extLst>
                <a:ext uri="{FF2B5EF4-FFF2-40B4-BE49-F238E27FC236}">
                  <a16:creationId xmlns:a16="http://schemas.microsoft.com/office/drawing/2014/main" id="{C422CAE5-5A53-4517-9883-99B657428616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: Top Corners Rounded 243">
              <a:extLst>
                <a:ext uri="{FF2B5EF4-FFF2-40B4-BE49-F238E27FC236}">
                  <a16:creationId xmlns:a16="http://schemas.microsoft.com/office/drawing/2014/main" id="{215F5149-3B7C-4B83-8A83-F54CEB1F163C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44">
              <a:extLst>
                <a:ext uri="{FF2B5EF4-FFF2-40B4-BE49-F238E27FC236}">
                  <a16:creationId xmlns:a16="http://schemas.microsoft.com/office/drawing/2014/main" id="{5B2763B9-F76C-46B4-BADF-26A404C2FB80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Arrow: Pentagon 245">
              <a:extLst>
                <a:ext uri="{FF2B5EF4-FFF2-40B4-BE49-F238E27FC236}">
                  <a16:creationId xmlns:a16="http://schemas.microsoft.com/office/drawing/2014/main" id="{EBD30D3E-7BB9-41AB-A074-A98794D86042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Arrow: Pentagon 246">
              <a:extLst>
                <a:ext uri="{FF2B5EF4-FFF2-40B4-BE49-F238E27FC236}">
                  <a16:creationId xmlns:a16="http://schemas.microsoft.com/office/drawing/2014/main" id="{849F72BC-D187-42DD-81BA-609B5E7A2665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Arrow: Pentagon 247">
              <a:extLst>
                <a:ext uri="{FF2B5EF4-FFF2-40B4-BE49-F238E27FC236}">
                  <a16:creationId xmlns:a16="http://schemas.microsoft.com/office/drawing/2014/main" id="{BBE4AF92-759A-4568-9D20-194C30F0E4BB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7" name="TextBox 248">
              <a:extLst>
                <a:ext uri="{FF2B5EF4-FFF2-40B4-BE49-F238E27FC236}">
                  <a16:creationId xmlns:a16="http://schemas.microsoft.com/office/drawing/2014/main" id="{3CAEAD70-E121-466D-93D5-3730EA5A6A2E}"/>
                </a:ext>
              </a:extLst>
            </p:cNvPr>
            <p:cNvSpPr txBox="1"/>
            <p:nvPr/>
          </p:nvSpPr>
          <p:spPr>
            <a:xfrm rot="5400000">
              <a:off x="10238556" y="2457715"/>
              <a:ext cx="1725291" cy="1311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>
                      <a:lumMod val="50000"/>
                    </a:schemeClr>
                  </a:solidFill>
                </a:rPr>
                <a:t>المعاشات الضمانية </a:t>
              </a:r>
            </a:p>
          </p:txBody>
        </p:sp>
      </p:grpSp>
      <p:grpSp>
        <p:nvGrpSpPr>
          <p:cNvPr id="148" name="Group 249">
            <a:extLst>
              <a:ext uri="{FF2B5EF4-FFF2-40B4-BE49-F238E27FC236}">
                <a16:creationId xmlns:a16="http://schemas.microsoft.com/office/drawing/2014/main" id="{22D1A6A5-0AE6-4138-8787-133A36B890B7}"/>
              </a:ext>
            </a:extLst>
          </p:cNvPr>
          <p:cNvGrpSpPr/>
          <p:nvPr/>
        </p:nvGrpSpPr>
        <p:grpSpPr>
          <a:xfrm rot="16200000">
            <a:off x="1853236" y="4845764"/>
            <a:ext cx="470550" cy="3325331"/>
            <a:chOff x="10161271" y="1198609"/>
            <a:chExt cx="1671101" cy="3718370"/>
          </a:xfrm>
          <a:effectLst/>
        </p:grpSpPr>
        <p:sp>
          <p:nvSpPr>
            <p:cNvPr id="149" name="Rectangle: Top Corners Rounded 250">
              <a:extLst>
                <a:ext uri="{FF2B5EF4-FFF2-40B4-BE49-F238E27FC236}">
                  <a16:creationId xmlns:a16="http://schemas.microsoft.com/office/drawing/2014/main" id="{13B60B3D-A56D-4A7F-99C3-F6FA2CCCE2BA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: Top Corners Rounded 251">
              <a:extLst>
                <a:ext uri="{FF2B5EF4-FFF2-40B4-BE49-F238E27FC236}">
                  <a16:creationId xmlns:a16="http://schemas.microsoft.com/office/drawing/2014/main" id="{8DCEA172-BFC1-4C63-B510-DB2B1CDA4EBF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252">
              <a:extLst>
                <a:ext uri="{FF2B5EF4-FFF2-40B4-BE49-F238E27FC236}">
                  <a16:creationId xmlns:a16="http://schemas.microsoft.com/office/drawing/2014/main" id="{29898AA1-31B6-47EA-98E0-E832C3B31800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2" name="Arrow: Pentagon 253">
              <a:extLst>
                <a:ext uri="{FF2B5EF4-FFF2-40B4-BE49-F238E27FC236}">
                  <a16:creationId xmlns:a16="http://schemas.microsoft.com/office/drawing/2014/main" id="{8DE0CE30-3056-4EBD-9198-72AD6C91FD73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Arrow: Pentagon 254">
              <a:extLst>
                <a:ext uri="{FF2B5EF4-FFF2-40B4-BE49-F238E27FC236}">
                  <a16:creationId xmlns:a16="http://schemas.microsoft.com/office/drawing/2014/main" id="{62B267D1-71F7-4FCD-97C0-0CD5C4EB422A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Arrow: Pentagon 255">
              <a:extLst>
                <a:ext uri="{FF2B5EF4-FFF2-40B4-BE49-F238E27FC236}">
                  <a16:creationId xmlns:a16="http://schemas.microsoft.com/office/drawing/2014/main" id="{B8896E7C-EF3B-42C3-89F0-0C1D799A7B1F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TextBox 256">
              <a:extLst>
                <a:ext uri="{FF2B5EF4-FFF2-40B4-BE49-F238E27FC236}">
                  <a16:creationId xmlns:a16="http://schemas.microsoft.com/office/drawing/2014/main" id="{87BC817E-C9E8-4CAA-B4C8-58D752CEEB54}"/>
                </a:ext>
              </a:extLst>
            </p:cNvPr>
            <p:cNvSpPr txBox="1"/>
            <p:nvPr/>
          </p:nvSpPr>
          <p:spPr>
            <a:xfrm rot="5400000">
              <a:off x="9910993" y="2895563"/>
              <a:ext cx="2380413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>
                      <a:lumMod val="50000"/>
                    </a:schemeClr>
                  </a:solidFill>
                </a:rPr>
                <a:t>الاشخاص ذوي الاعاقة </a:t>
              </a:r>
            </a:p>
          </p:txBody>
        </p:sp>
      </p:grpSp>
      <p:grpSp>
        <p:nvGrpSpPr>
          <p:cNvPr id="156" name="Group 257">
            <a:extLst>
              <a:ext uri="{FF2B5EF4-FFF2-40B4-BE49-F238E27FC236}">
                <a16:creationId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16200000">
            <a:off x="1853899" y="785630"/>
            <a:ext cx="470550" cy="3325331"/>
            <a:chOff x="10161271" y="1198609"/>
            <a:chExt cx="1671101" cy="3718370"/>
          </a:xfrm>
          <a:effectLst/>
        </p:grpSpPr>
        <p:sp>
          <p:nvSpPr>
            <p:cNvPr id="157" name="Rectangle: Top Corners Rounded 258">
              <a:extLst>
                <a:ext uri="{FF2B5EF4-FFF2-40B4-BE49-F238E27FC236}">
                  <a16:creationId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: Top Corners Rounded 259">
              <a:extLst>
                <a:ext uri="{FF2B5EF4-FFF2-40B4-BE49-F238E27FC236}">
                  <a16:creationId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260">
              <a:extLst>
                <a:ext uri="{FF2B5EF4-FFF2-40B4-BE49-F238E27FC236}">
                  <a16:creationId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Arrow: Pentagon 261">
              <a:extLst>
                <a:ext uri="{FF2B5EF4-FFF2-40B4-BE49-F238E27FC236}">
                  <a16:creationId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Arrow: Pentagon 262">
              <a:extLst>
                <a:ext uri="{FF2B5EF4-FFF2-40B4-BE49-F238E27FC236}">
                  <a16:creationId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row: Pentagon 263">
              <a:extLst>
                <a:ext uri="{FF2B5EF4-FFF2-40B4-BE49-F238E27FC236}">
                  <a16:creationId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3" name="TextBox 264">
              <a:extLst>
                <a:ext uri="{FF2B5EF4-FFF2-40B4-BE49-F238E27FC236}">
                  <a16:creationId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10293702" y="2512860"/>
              <a:ext cx="1615004" cy="131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0000"/>
                  </a:solidFill>
                </a:rPr>
                <a:t>الجواب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158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3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4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9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0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5" dur="10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6" dur="10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10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596</Words>
  <Application>Microsoft Office PowerPoint</Application>
  <PresentationFormat>شاشة عريضة</PresentationFormat>
  <Paragraphs>104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Cooper Black</vt:lpstr>
      <vt:lpstr>Helvetica</vt:lpstr>
      <vt:lpstr>Open Sans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589</cp:revision>
  <dcterms:created xsi:type="dcterms:W3CDTF">2020-11-11T11:02:52Z</dcterms:created>
  <dcterms:modified xsi:type="dcterms:W3CDTF">2021-01-24T23:20:30Z</dcterms:modified>
</cp:coreProperties>
</file>