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2"/>
  </p:notesMasterIdLst>
  <p:sldIdLst>
    <p:sldId id="357" r:id="rId3"/>
    <p:sldId id="325" r:id="rId4"/>
    <p:sldId id="272" r:id="rId5"/>
    <p:sldId id="326" r:id="rId6"/>
    <p:sldId id="327" r:id="rId7"/>
    <p:sldId id="328" r:id="rId8"/>
    <p:sldId id="297" r:id="rId9"/>
    <p:sldId id="312" r:id="rId10"/>
    <p:sldId id="329" r:id="rId11"/>
    <p:sldId id="330" r:id="rId12"/>
    <p:sldId id="331" r:id="rId13"/>
    <p:sldId id="313" r:id="rId14"/>
    <p:sldId id="314" r:id="rId15"/>
    <p:sldId id="333" r:id="rId16"/>
    <p:sldId id="332" r:id="rId17"/>
    <p:sldId id="264" r:id="rId18"/>
    <p:sldId id="334" r:id="rId19"/>
    <p:sldId id="315" r:id="rId20"/>
    <p:sldId id="335" r:id="rId21"/>
    <p:sldId id="336" r:id="rId22"/>
    <p:sldId id="316" r:id="rId23"/>
    <p:sldId id="337" r:id="rId24"/>
    <p:sldId id="324" r:id="rId25"/>
    <p:sldId id="260" r:id="rId26"/>
    <p:sldId id="318" r:id="rId27"/>
    <p:sldId id="319" r:id="rId28"/>
    <p:sldId id="338" r:id="rId29"/>
    <p:sldId id="341" r:id="rId30"/>
    <p:sldId id="342" r:id="rId3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07D6D172-E66B-4AAD-B40C-D5A9741929EB}" type="datetimeFigureOut">
              <a:rPr lang="ar-EG"/>
              <a:pPr>
                <a:defRPr/>
              </a:pPr>
              <a:t>21/04/1442</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vl1pPr>
          </a:lstStyle>
          <a:p>
            <a:pPr>
              <a:defRPr/>
            </a:pPr>
            <a:fld id="{40F13B19-C36E-4288-A3DA-0EFE30D17130}" type="slidenum">
              <a:rPr lang="ar-EG"/>
              <a:pPr>
                <a:defRPr/>
              </a:pPr>
              <a:t>‹#›</a:t>
            </a:fld>
            <a:endParaRPr lang="ar-EG"/>
          </a:p>
        </p:txBody>
      </p:sp>
    </p:spTree>
    <p:extLst>
      <p:ext uri="{BB962C8B-B14F-4D97-AF65-F5344CB8AC3E}">
        <p14:creationId xmlns:p14="http://schemas.microsoft.com/office/powerpoint/2010/main" val="48025376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Arial" pitchFamily="34" charset="0"/>
      </a:defRPr>
    </a:lvl1pPr>
    <a:lvl2pPr marL="457200" algn="r" rtl="1" fontAlgn="base">
      <a:spcBef>
        <a:spcPct val="30000"/>
      </a:spcBef>
      <a:spcAft>
        <a:spcPct val="0"/>
      </a:spcAft>
      <a:defRPr sz="1200" kern="1200">
        <a:solidFill>
          <a:schemeClr val="tx1"/>
        </a:solidFill>
        <a:latin typeface="+mn-lt"/>
        <a:ea typeface="+mn-ea"/>
        <a:cs typeface="Arial" pitchFamily="34" charset="0"/>
      </a:defRPr>
    </a:lvl2pPr>
    <a:lvl3pPr marL="914400" algn="r" rtl="1" fontAlgn="base">
      <a:spcBef>
        <a:spcPct val="30000"/>
      </a:spcBef>
      <a:spcAft>
        <a:spcPct val="0"/>
      </a:spcAft>
      <a:defRPr sz="1200" kern="1200">
        <a:solidFill>
          <a:schemeClr val="tx1"/>
        </a:solidFill>
        <a:latin typeface="+mn-lt"/>
        <a:ea typeface="+mn-ea"/>
        <a:cs typeface="Arial" pitchFamily="34" charset="0"/>
      </a:defRPr>
    </a:lvl3pPr>
    <a:lvl4pPr marL="1371600" algn="r" rtl="1" fontAlgn="base">
      <a:spcBef>
        <a:spcPct val="30000"/>
      </a:spcBef>
      <a:spcAft>
        <a:spcPct val="0"/>
      </a:spcAft>
      <a:defRPr sz="1200" kern="1200">
        <a:solidFill>
          <a:schemeClr val="tx1"/>
        </a:solidFill>
        <a:latin typeface="+mn-lt"/>
        <a:ea typeface="+mn-ea"/>
        <a:cs typeface="Arial" pitchFamily="34" charset="0"/>
      </a:defRPr>
    </a:lvl4pPr>
    <a:lvl5pPr marL="1828800" algn="r" rtl="1" fontAlgn="base">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99F70E2-9D56-40EB-989A-535424311AD6}"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8D093-A066-41EF-B979-321622F177E6}" type="slidenum">
              <a:rPr lang="en-US"/>
              <a:pPr>
                <a:defRPr/>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965A0E-7846-41AC-B2E1-0CE29CA99F8A}"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42031-A36C-4EC8-A17B-28DBE388C621}" type="slidenum">
              <a:rPr lang="en-US"/>
              <a:pPr>
                <a:defRPr/>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E86FD2-6B6E-49B9-B6A9-DA73C0875438}"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87B72-C5B3-4AF6-8E69-ABF8906FEDB3}" type="slidenum">
              <a:rPr lang="en-US"/>
              <a:pPr>
                <a:defRPr/>
              </a:pPr>
              <a:t>‹#›</a:t>
            </a:fld>
            <a:endParaRPr 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535341446"/>
      </p:ext>
    </p:extLst>
  </p:cSld>
  <p:clrMapOvr>
    <a:masterClrMapping/>
  </p:clrMapOvr>
  <p:transition spd="slow">
    <p:wheel spokes="1"/>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673603291"/>
      </p:ext>
    </p:extLst>
  </p:cSld>
  <p:clrMapOvr>
    <a:masterClrMapping/>
  </p:clrMapOvr>
  <p:transition spd="slow">
    <p:wheel spokes="1"/>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1646581231"/>
      </p:ext>
    </p:extLst>
  </p:cSld>
  <p:clrMapOvr>
    <a:masterClrMapping/>
  </p:clrMapOvr>
  <p:transition spd="slow">
    <p:wheel spokes="1"/>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3968178962"/>
      </p:ext>
    </p:extLst>
  </p:cSld>
  <p:clrMapOvr>
    <a:masterClrMapping/>
  </p:clrMapOvr>
  <p:transition spd="slow">
    <p:wheel spokes="1"/>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21/04/1442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2058002673"/>
      </p:ext>
    </p:extLst>
  </p:cSld>
  <p:clrMapOvr>
    <a:masterClrMapping/>
  </p:clrMapOvr>
  <p:transition spd="slow">
    <p:wheel spokes="1"/>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21/04/1442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2202775981"/>
      </p:ext>
    </p:extLst>
  </p:cSld>
  <p:clrMapOvr>
    <a:masterClrMapping/>
  </p:clrMapOvr>
  <p:transition spd="slow">
    <p:wheel spokes="1"/>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21/04/1442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410426081"/>
      </p:ext>
    </p:extLst>
  </p:cSld>
  <p:clrMapOvr>
    <a:masterClrMapping/>
  </p:clrMapOvr>
  <p:transition spd="slow">
    <p:wheel spokes="1"/>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1793409892"/>
      </p:ext>
    </p:extLst>
  </p:cSld>
  <p:clrMapOvr>
    <a:masterClrMapping/>
  </p:clrMapOvr>
  <p:transition spd="slow">
    <p:wheel spokes="1"/>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BBD55F-15D5-4328-85F0-D821D99B10D8}"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8175F-4837-43A4-AC89-AC4543AC46E8}" type="slidenum">
              <a:rPr lang="en-US"/>
              <a:pPr>
                <a:defRPr/>
              </a:pPr>
              <a:t>‹#›</a:t>
            </a:fld>
            <a:endParaRPr lang="en-US"/>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1177164157"/>
      </p:ext>
    </p:extLst>
  </p:cSld>
  <p:clrMapOvr>
    <a:masterClrMapping/>
  </p:clrMapOvr>
  <p:transition spd="slow">
    <p:wheel spokes="1"/>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3197051570"/>
      </p:ext>
    </p:extLst>
  </p:cSld>
  <p:clrMapOvr>
    <a:masterClrMapping/>
  </p:clrMapOvr>
  <p:transition spd="slow">
    <p:wheel spokes="1"/>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2226440766"/>
      </p:ext>
    </p:extLst>
  </p:cSld>
  <p:clrMapOvr>
    <a:masterClrMapping/>
  </p:clrMapOvr>
  <p:transition spd="slow">
    <p:wheel spokes="1"/>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B65F48-908F-4038-B700-63B3E2BF2233}"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F77AA-6195-4238-B46A-AA849FFD3578}" type="slidenum">
              <a:rPr lang="en-US"/>
              <a:pPr>
                <a:defRPr/>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696C19-0069-4522-94BD-F96407E0774F}"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F62A52-70C0-4999-AD8D-F35D594A5F30}" type="slidenum">
              <a:rPr lang="en-US"/>
              <a:pPr>
                <a:defRPr/>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40D10CE-4BC2-48CA-8A23-770217E43B9B}" type="datetimeFigureOut">
              <a:rPr lang="en-US"/>
              <a:pPr>
                <a:defRPr/>
              </a:pPr>
              <a:t>12/6/2020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D2382A-BA20-4BDE-AEF8-F36E90F3E177}" type="slidenum">
              <a:rPr lang="en-US"/>
              <a:pPr>
                <a:defRPr/>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D6A475-A8C1-4FDF-BB4F-E6FAB5F88FD3}" type="datetimeFigureOut">
              <a:rPr lang="en-US"/>
              <a:pPr>
                <a:defRPr/>
              </a:pPr>
              <a:t>12/6/2020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CFC214-1C53-4E6F-88D5-94E1DC323881}" type="slidenum">
              <a:rPr lang="en-US"/>
              <a:pPr>
                <a:defRPr/>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A4852A-ABCB-4026-9BCE-25CEE8FECF17}" type="datetimeFigureOut">
              <a:rPr lang="en-US"/>
              <a:pPr>
                <a:defRPr/>
              </a:pPr>
              <a:t>12/6/2020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067036-8291-4370-9975-4724BD75E73C}" type="slidenum">
              <a:rPr lang="en-US"/>
              <a:pPr>
                <a:defRPr/>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55FD6B-35B8-4069-BC64-91FBDEDF1447}"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E241D1-70ED-4EB2-AE8B-C5AB21F6601E}" type="slidenum">
              <a:rPr lang="en-US"/>
              <a:pPr>
                <a:defRPr/>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907C8B-67A6-4F5F-92C4-C93B8B681ED3}"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737B6-CC30-4F5C-8BF4-7821FF729DEB}" type="slidenum">
              <a:rPr lang="en-US"/>
              <a:pPr>
                <a:defRPr/>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15D64724-3C9D-44C2-A600-70C9A2F1334F}" type="datetimeFigureOut">
              <a:rPr lang="en-US"/>
              <a:pPr>
                <a:defRPr/>
              </a:pPr>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FB7BECAC-E910-4B1C-9379-875EB7D77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a:defRPr/>
            </a:pPr>
            <a:fld id="{1276D27B-B658-456C-BAF0-2AA9BE081498}" type="datetimeFigureOut">
              <a:rPr lang="ar-EG"/>
              <a:pPr>
                <a:defRPr/>
              </a:pPr>
              <a:t>21/04/1442</a:t>
            </a:fld>
            <a:endParaRPr lang="ar-E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3543663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1"/>
          <p:cNvSpPr>
            <a:spLocks noChangeArrowheads="1"/>
          </p:cNvSpPr>
          <p:nvPr/>
        </p:nvSpPr>
        <p:spPr bwMode="auto">
          <a:xfrm>
            <a:off x="1547664" y="1096868"/>
            <a:ext cx="5759450" cy="1107996"/>
          </a:xfrm>
          <a:prstGeom prst="rect">
            <a:avLst/>
          </a:prstGeom>
          <a:noFill/>
          <a:ln w="9525">
            <a:noFill/>
            <a:miter lim="800000"/>
            <a:headEnd/>
            <a:tailEnd/>
          </a:ln>
        </p:spPr>
        <p:txBody>
          <a:bodyPr anchor="ctr">
            <a:spAutoFit/>
          </a:bodyPr>
          <a:lstStyle/>
          <a:p>
            <a:pPr algn="ctr"/>
            <a:r>
              <a:rPr lang="ar-EG" sz="6600" b="1" dirty="0">
                <a:solidFill>
                  <a:srgbClr val="C00000"/>
                </a:solidFill>
                <a:effectLst>
                  <a:outerShdw blurRad="38100" dist="38100" dir="2700000" algn="tl">
                    <a:srgbClr val="000000">
                      <a:alpha val="43137"/>
                    </a:srgbClr>
                  </a:outerShdw>
                </a:effectLst>
                <a:latin typeface="Calibri" pitchFamily="34" charset="0"/>
              </a:rPr>
              <a:t>اختبار الوحدة الثالثة</a:t>
            </a:r>
            <a:endParaRPr lang="en-US" sz="6600" dirty="0">
              <a:solidFill>
                <a:srgbClr val="C00000"/>
              </a:solidFill>
              <a:effectLst>
                <a:outerShdw blurRad="38100" dist="38100" dir="2700000" algn="tl">
                  <a:srgbClr val="000000">
                    <a:alpha val="43137"/>
                  </a:srgbClr>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a:spLocks noChangeArrowheads="1"/>
          </p:cNvSpPr>
          <p:nvPr/>
        </p:nvSpPr>
        <p:spPr bwMode="auto">
          <a:xfrm>
            <a:off x="1045420" y="836712"/>
            <a:ext cx="6305440" cy="707886"/>
          </a:xfrm>
          <a:prstGeom prst="rect">
            <a:avLst/>
          </a:prstGeom>
          <a:noFill/>
          <a:ln w="9525">
            <a:noFill/>
            <a:miter lim="800000"/>
            <a:headEnd/>
            <a:tailEnd/>
          </a:ln>
        </p:spPr>
        <p:txBody>
          <a:bodyPr wrap="square">
            <a:spAutoFit/>
          </a:bodyPr>
          <a:lstStyle/>
          <a:p>
            <a:pPr algn="r" rtl="1"/>
            <a:r>
              <a:rPr lang="ar-EG" sz="4000" b="1" dirty="0">
                <a:solidFill>
                  <a:srgbClr val="002060"/>
                </a:solidFill>
                <a:latin typeface="Calibri" pitchFamily="34" charset="0"/>
              </a:rPr>
              <a:t>ما سبل الوقاية من حساسية العينين؟</a:t>
            </a:r>
            <a:endParaRPr lang="ar-EG" sz="4000" dirty="0">
              <a:solidFill>
                <a:srgbClr val="002060"/>
              </a:solidFill>
              <a:latin typeface="Calibri" pitchFamily="34" charset="0"/>
            </a:endParaRPr>
          </a:p>
        </p:txBody>
      </p:sp>
      <p:sp>
        <p:nvSpPr>
          <p:cNvPr id="20" name="مربع نص 19"/>
          <p:cNvSpPr txBox="1">
            <a:spLocks noChangeArrowheads="1"/>
          </p:cNvSpPr>
          <p:nvPr/>
        </p:nvSpPr>
        <p:spPr bwMode="auto">
          <a:xfrm rot="21590488">
            <a:off x="1227676" y="2574102"/>
            <a:ext cx="6652319" cy="3170099"/>
          </a:xfrm>
          <a:prstGeom prst="rect">
            <a:avLst/>
          </a:prstGeom>
          <a:solidFill>
            <a:schemeClr val="tx2">
              <a:lumMod val="20000"/>
              <a:lumOff val="80000"/>
            </a:schemeClr>
          </a:solidFill>
          <a:ln w="9525">
            <a:noFill/>
            <a:miter lim="800000"/>
            <a:headEnd/>
            <a:tailEnd/>
          </a:ln>
        </p:spPr>
        <p:txBody>
          <a:bodyPr wrap="square">
            <a:spAutoFit/>
          </a:bodyPr>
          <a:lstStyle/>
          <a:p>
            <a:pPr algn="justLow"/>
            <a:r>
              <a:rPr lang="ar-EG" sz="4000" b="1" dirty="0">
                <a:latin typeface="Calibri" pitchFamily="34" charset="0"/>
              </a:rPr>
              <a:t>أخذ قسط من الراحة والنوم العميق</a:t>
            </a:r>
          </a:p>
          <a:p>
            <a:pPr algn="justLow"/>
            <a:r>
              <a:rPr lang="ar-EG" sz="4000" b="1" dirty="0">
                <a:latin typeface="Calibri" pitchFamily="34" charset="0"/>
              </a:rPr>
              <a:t>تجنب حبوب اللقاح والأتربة والغبار تجنب أشعة الشمس ودرجات الحرارة العالية، والملوثات الهوائية، وضع كمادات الماء الباردة على العين.</a:t>
            </a:r>
          </a:p>
        </p:txBody>
      </p:sp>
    </p:spTree>
    <p:extLst>
      <p:ext uri="{BB962C8B-B14F-4D97-AF65-F5344CB8AC3E}">
        <p14:creationId xmlns:p14="http://schemas.microsoft.com/office/powerpoint/2010/main" val="18463571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a:spLocks noChangeArrowheads="1"/>
          </p:cNvSpPr>
          <p:nvPr/>
        </p:nvSpPr>
        <p:spPr bwMode="auto">
          <a:xfrm>
            <a:off x="1247976" y="996877"/>
            <a:ext cx="6148997" cy="707886"/>
          </a:xfrm>
          <a:prstGeom prst="rect">
            <a:avLst/>
          </a:prstGeom>
          <a:noFill/>
          <a:ln w="9525">
            <a:noFill/>
            <a:miter lim="800000"/>
            <a:headEnd/>
            <a:tailEnd/>
          </a:ln>
        </p:spPr>
        <p:txBody>
          <a:bodyPr wrap="square">
            <a:spAutoFit/>
          </a:bodyPr>
          <a:lstStyle/>
          <a:p>
            <a:pPr algn="r" rtl="1"/>
            <a:r>
              <a:rPr lang="ar-EG" sz="4000" b="1" dirty="0">
                <a:solidFill>
                  <a:srgbClr val="002060"/>
                </a:solidFill>
                <a:latin typeface="Calibri" pitchFamily="34" charset="0"/>
              </a:rPr>
              <a:t>أستخرج أسلوب شرط وأبين أركانه:</a:t>
            </a:r>
            <a:endParaRPr lang="ar-EG" sz="4000" dirty="0">
              <a:solidFill>
                <a:srgbClr val="002060"/>
              </a:solidFill>
              <a:latin typeface="Calibri" pitchFamily="34" charset="0"/>
            </a:endParaRPr>
          </a:p>
        </p:txBody>
      </p:sp>
      <p:sp>
        <p:nvSpPr>
          <p:cNvPr id="20" name="مربع نص 19"/>
          <p:cNvSpPr txBox="1">
            <a:spLocks noChangeArrowheads="1"/>
          </p:cNvSpPr>
          <p:nvPr/>
        </p:nvSpPr>
        <p:spPr bwMode="auto">
          <a:xfrm rot="21590488">
            <a:off x="1227676" y="2820325"/>
            <a:ext cx="6652319" cy="2677656"/>
          </a:xfrm>
          <a:prstGeom prst="rect">
            <a:avLst/>
          </a:prstGeom>
          <a:solidFill>
            <a:schemeClr val="accent5">
              <a:lumMod val="40000"/>
              <a:lumOff val="60000"/>
            </a:schemeClr>
          </a:solidFill>
          <a:ln w="9525">
            <a:noFill/>
            <a:miter lim="800000"/>
            <a:headEnd/>
            <a:tailEnd/>
          </a:ln>
        </p:spPr>
        <p:txBody>
          <a:bodyPr wrap="square">
            <a:spAutoFit/>
          </a:bodyPr>
          <a:lstStyle/>
          <a:p>
            <a:pPr algn="ctr"/>
            <a:r>
              <a:rPr lang="ar-EG" sz="4800" b="1" dirty="0">
                <a:solidFill>
                  <a:srgbClr val="FF0000"/>
                </a:solidFill>
                <a:latin typeface="Calibri" pitchFamily="34" charset="0"/>
              </a:rPr>
              <a:t>من ينفذها </a:t>
            </a:r>
            <a:r>
              <a:rPr lang="ar-EG" sz="4800" b="1" dirty="0" err="1">
                <a:solidFill>
                  <a:srgbClr val="FF0000"/>
                </a:solidFill>
                <a:latin typeface="Calibri" pitchFamily="34" charset="0"/>
              </a:rPr>
              <a:t>يقِ</a:t>
            </a:r>
            <a:r>
              <a:rPr lang="ar-EG" sz="4800" b="1" dirty="0">
                <a:solidFill>
                  <a:srgbClr val="FF0000"/>
                </a:solidFill>
                <a:latin typeface="Calibri" pitchFamily="34" charset="0"/>
              </a:rPr>
              <a:t> عينيه</a:t>
            </a:r>
          </a:p>
          <a:p>
            <a:pPr marL="571500" indent="-571500">
              <a:buFont typeface="Arial" pitchFamily="34" charset="0"/>
              <a:buChar char="•"/>
            </a:pPr>
            <a:r>
              <a:rPr lang="ar-EG" sz="4000" b="1" dirty="0">
                <a:latin typeface="Calibri" pitchFamily="34" charset="0"/>
              </a:rPr>
              <a:t>فعل الشرط (ينفذ)</a:t>
            </a:r>
          </a:p>
          <a:p>
            <a:pPr marL="571500" indent="-571500">
              <a:buFont typeface="Arial" pitchFamily="34" charset="0"/>
              <a:buChar char="•"/>
            </a:pPr>
            <a:r>
              <a:rPr lang="ar-EG" sz="4000" b="1" dirty="0">
                <a:latin typeface="Calibri" pitchFamily="34" charset="0"/>
              </a:rPr>
              <a:t>جواب الشرط (</a:t>
            </a:r>
            <a:r>
              <a:rPr lang="ar-EG" sz="4000" b="1" dirty="0" err="1">
                <a:latin typeface="Calibri" pitchFamily="34" charset="0"/>
              </a:rPr>
              <a:t>يقِ</a:t>
            </a:r>
            <a:r>
              <a:rPr lang="ar-EG" sz="4000" b="1" dirty="0">
                <a:latin typeface="Calibri" pitchFamily="34" charset="0"/>
              </a:rPr>
              <a:t>)</a:t>
            </a:r>
          </a:p>
          <a:p>
            <a:pPr marL="571500" indent="-571500">
              <a:buFont typeface="Arial" pitchFamily="34" charset="0"/>
              <a:buChar char="•"/>
            </a:pPr>
            <a:r>
              <a:rPr lang="ar-EG" sz="4000" b="1" dirty="0">
                <a:latin typeface="Calibri" pitchFamily="34" charset="0"/>
              </a:rPr>
              <a:t>حرف الشرط (مَنْ)</a:t>
            </a:r>
          </a:p>
        </p:txBody>
      </p:sp>
    </p:spTree>
    <p:extLst>
      <p:ext uri="{BB962C8B-B14F-4D97-AF65-F5344CB8AC3E}">
        <p14:creationId xmlns:p14="http://schemas.microsoft.com/office/powerpoint/2010/main" val="1966134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53" y="1114050"/>
            <a:ext cx="7920880" cy="4174231"/>
          </a:xfrm>
          <a:prstGeom prst="plaqu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1"/>
          <p:cNvSpPr>
            <a:spLocks noChangeArrowheads="1"/>
          </p:cNvSpPr>
          <p:nvPr/>
        </p:nvSpPr>
        <p:spPr bwMode="auto">
          <a:xfrm>
            <a:off x="1032893" y="2060848"/>
            <a:ext cx="6934200" cy="1754326"/>
          </a:xfrm>
          <a:prstGeom prst="rect">
            <a:avLst/>
          </a:prstGeom>
          <a:noFill/>
          <a:ln w="9525">
            <a:noFill/>
            <a:miter lim="800000"/>
            <a:headEnd/>
            <a:tailEnd/>
          </a:ln>
        </p:spPr>
        <p:txBody>
          <a:bodyPr wrap="square" anchor="ctr">
            <a:spAutoFit/>
          </a:bodyPr>
          <a:lstStyle/>
          <a:p>
            <a:pPr algn="ctr" rtl="1"/>
            <a:r>
              <a:rPr lang="ar-EG" sz="5400" b="1" dirty="0">
                <a:ln w="0"/>
                <a:solidFill>
                  <a:schemeClr val="accent3">
                    <a:lumMod val="75000"/>
                  </a:schemeClr>
                </a:solidFill>
                <a:effectLst>
                  <a:outerShdw blurRad="38100" dist="19050" dir="2700000" algn="tl" rotWithShape="0">
                    <a:schemeClr val="dk1">
                      <a:alpha val="40000"/>
                    </a:schemeClr>
                  </a:outerShdw>
                </a:effectLst>
                <a:cs typeface="Times New Roman" pitchFamily="18" charset="0"/>
              </a:rPr>
              <a:t>2- استخرج من النص مصادر الأفعال الآتية:</a:t>
            </a:r>
            <a:endParaRPr lang="ar-SA" sz="5400" b="1" dirty="0">
              <a:ln w="0"/>
              <a:solidFill>
                <a:schemeClr val="accent3">
                  <a:lumMod val="75000"/>
                </a:schemeClr>
              </a:solidFill>
              <a:effectLst>
                <a:outerShdw blurRad="38100" dist="19050" dir="2700000" algn="tl" rotWithShape="0">
                  <a:schemeClr val="dk1">
                    <a:alpha val="40000"/>
                  </a:scheme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339948201"/>
              </p:ext>
            </p:extLst>
          </p:nvPr>
        </p:nvGraphicFramePr>
        <p:xfrm>
          <a:off x="2051720" y="1383000"/>
          <a:ext cx="5438502" cy="4206240"/>
        </p:xfrm>
        <a:graphic>
          <a:graphicData uri="http://schemas.openxmlformats.org/drawingml/2006/table">
            <a:tbl>
              <a:tblPr rtl="1" firstRow="1" bandRow="1">
                <a:tableStyleId>{F5AB1C69-6EDB-4FF4-983F-18BD219EF322}</a:tableStyleId>
              </a:tblPr>
              <a:tblGrid>
                <a:gridCol w="2775858">
                  <a:extLst>
                    <a:ext uri="{9D8B030D-6E8A-4147-A177-3AD203B41FA5}">
                      <a16:colId xmlns:a16="http://schemas.microsoft.com/office/drawing/2014/main" val="20000"/>
                    </a:ext>
                  </a:extLst>
                </a:gridCol>
                <a:gridCol w="2662644">
                  <a:extLst>
                    <a:ext uri="{9D8B030D-6E8A-4147-A177-3AD203B41FA5}">
                      <a16:colId xmlns:a16="http://schemas.microsoft.com/office/drawing/2014/main" val="20001"/>
                    </a:ext>
                  </a:extLst>
                </a:gridCol>
              </a:tblGrid>
              <a:tr h="914400">
                <a:tc>
                  <a:txBody>
                    <a:bodyPr/>
                    <a:lstStyle/>
                    <a:p>
                      <a:pPr algn="ctr" rtl="1"/>
                      <a:r>
                        <a:rPr lang="ar-EG" sz="4000" b="1" dirty="0">
                          <a:solidFill>
                            <a:srgbClr val="0000FF"/>
                          </a:solidFill>
                        </a:rPr>
                        <a:t>الفعل</a:t>
                      </a:r>
                      <a:endParaRPr lang="ar-SA" sz="4000" b="1" dirty="0">
                        <a:solidFill>
                          <a:srgbClr val="0000FF"/>
                        </a:solidFill>
                      </a:endParaRPr>
                    </a:p>
                  </a:txBody>
                  <a:tcPr>
                    <a:solidFill>
                      <a:schemeClr val="accent1">
                        <a:lumMod val="20000"/>
                        <a:lumOff val="80000"/>
                      </a:schemeClr>
                    </a:solidFill>
                  </a:tcPr>
                </a:tc>
                <a:tc>
                  <a:txBody>
                    <a:bodyPr/>
                    <a:lstStyle/>
                    <a:p>
                      <a:pPr algn="ctr" rtl="1"/>
                      <a:r>
                        <a:rPr lang="ar-EG" sz="4000" b="1" dirty="0">
                          <a:solidFill>
                            <a:srgbClr val="0000FF"/>
                          </a:solidFill>
                        </a:rPr>
                        <a:t>مصدره</a:t>
                      </a:r>
                      <a:endParaRPr lang="ar-SA" sz="4000" b="1" dirty="0">
                        <a:solidFill>
                          <a:srgbClr val="0000FF"/>
                        </a:solidFill>
                      </a:endParaRPr>
                    </a:p>
                  </a:txBody>
                  <a:tcPr>
                    <a:solidFill>
                      <a:schemeClr val="accent3">
                        <a:lumMod val="60000"/>
                        <a:lumOff val="40000"/>
                      </a:schemeClr>
                    </a:solidFill>
                  </a:tcPr>
                </a:tc>
                <a:extLst>
                  <a:ext uri="{0D108BD9-81ED-4DB2-BD59-A6C34878D82A}">
                    <a16:rowId xmlns:a16="http://schemas.microsoft.com/office/drawing/2014/main" val="10000"/>
                  </a:ext>
                </a:extLst>
              </a:tr>
              <a:tr h="800100">
                <a:tc>
                  <a:txBody>
                    <a:bodyPr/>
                    <a:lstStyle/>
                    <a:p>
                      <a:pPr algn="ctr" rtl="1"/>
                      <a:r>
                        <a:rPr lang="ar-EG" sz="4000" b="1" dirty="0"/>
                        <a:t>سَهَّل</a:t>
                      </a:r>
                      <a:endParaRPr lang="ar-SA" sz="4000" b="1" dirty="0"/>
                    </a:p>
                  </a:txBody>
                  <a:tcPr>
                    <a:solidFill>
                      <a:schemeClr val="accent1">
                        <a:lumMod val="20000"/>
                        <a:lumOff val="80000"/>
                      </a:schemeClr>
                    </a:solidFill>
                  </a:tcPr>
                </a:tc>
                <a:tc>
                  <a:txBody>
                    <a:bodyPr/>
                    <a:lstStyle/>
                    <a:p>
                      <a:pPr algn="ctr" rtl="1"/>
                      <a:r>
                        <a:rPr lang="ar-EG" sz="4800" b="1" dirty="0">
                          <a:solidFill>
                            <a:srgbClr val="FF0000"/>
                          </a:solidFill>
                        </a:rPr>
                        <a:t>تسهيل</a:t>
                      </a:r>
                      <a:endParaRPr lang="ar-SA" sz="4800" b="1" dirty="0">
                        <a:solidFill>
                          <a:srgbClr val="FF0000"/>
                        </a:solidFill>
                      </a:endParaRPr>
                    </a:p>
                  </a:txBody>
                  <a:tcPr>
                    <a:solidFill>
                      <a:schemeClr val="accent3">
                        <a:lumMod val="60000"/>
                        <a:lumOff val="40000"/>
                      </a:schemeClr>
                    </a:solidFill>
                  </a:tcPr>
                </a:tc>
                <a:extLst>
                  <a:ext uri="{0D108BD9-81ED-4DB2-BD59-A6C34878D82A}">
                    <a16:rowId xmlns:a16="http://schemas.microsoft.com/office/drawing/2014/main" val="10001"/>
                  </a:ext>
                </a:extLst>
              </a:tr>
              <a:tr h="800100">
                <a:tc>
                  <a:txBody>
                    <a:bodyPr/>
                    <a:lstStyle/>
                    <a:p>
                      <a:pPr algn="ctr" rtl="1"/>
                      <a:r>
                        <a:rPr lang="ar-EG" sz="4000" b="1" dirty="0"/>
                        <a:t>قَدِم</a:t>
                      </a:r>
                    </a:p>
                  </a:txBody>
                  <a:tcPr>
                    <a:solidFill>
                      <a:schemeClr val="accent1">
                        <a:lumMod val="20000"/>
                        <a:lumOff val="80000"/>
                      </a:schemeClr>
                    </a:solidFill>
                  </a:tcPr>
                </a:tc>
                <a:tc>
                  <a:txBody>
                    <a:bodyPr/>
                    <a:lstStyle/>
                    <a:p>
                      <a:pPr algn="ctr" rtl="1"/>
                      <a:r>
                        <a:rPr lang="ar-EG" sz="4800" b="1" dirty="0">
                          <a:solidFill>
                            <a:srgbClr val="FF0000"/>
                          </a:solidFill>
                        </a:rPr>
                        <a:t>قدوم</a:t>
                      </a:r>
                      <a:endParaRPr lang="ar-SA" sz="4800" b="1" dirty="0">
                        <a:solidFill>
                          <a:srgbClr val="FF0000"/>
                        </a:solidFill>
                      </a:endParaRPr>
                    </a:p>
                  </a:txBody>
                  <a:tcPr>
                    <a:solidFill>
                      <a:schemeClr val="accent3">
                        <a:lumMod val="60000"/>
                        <a:lumOff val="40000"/>
                      </a:schemeClr>
                    </a:solidFill>
                  </a:tcPr>
                </a:tc>
                <a:extLst>
                  <a:ext uri="{0D108BD9-81ED-4DB2-BD59-A6C34878D82A}">
                    <a16:rowId xmlns:a16="http://schemas.microsoft.com/office/drawing/2014/main" val="10002"/>
                  </a:ext>
                </a:extLst>
              </a:tr>
              <a:tr h="800100">
                <a:tc>
                  <a:txBody>
                    <a:bodyPr/>
                    <a:lstStyle/>
                    <a:p>
                      <a:pPr algn="ctr" rtl="1"/>
                      <a:r>
                        <a:rPr lang="ar-EG" sz="4000" b="1" dirty="0"/>
                        <a:t>احمَرَّ</a:t>
                      </a:r>
                      <a:endParaRPr lang="ar-SA" sz="4000" b="1" dirty="0"/>
                    </a:p>
                  </a:txBody>
                  <a:tcPr>
                    <a:solidFill>
                      <a:schemeClr val="accent1">
                        <a:lumMod val="20000"/>
                        <a:lumOff val="80000"/>
                      </a:schemeClr>
                    </a:solidFill>
                  </a:tcPr>
                </a:tc>
                <a:tc>
                  <a:txBody>
                    <a:bodyPr/>
                    <a:lstStyle/>
                    <a:p>
                      <a:pPr algn="ctr" rtl="1"/>
                      <a:r>
                        <a:rPr lang="ar-EG" sz="4800" b="1" dirty="0" err="1">
                          <a:solidFill>
                            <a:srgbClr val="FF0000"/>
                          </a:solidFill>
                        </a:rPr>
                        <a:t>إحمرار</a:t>
                      </a:r>
                      <a:endParaRPr lang="ar-SA" sz="4800" b="1" dirty="0">
                        <a:solidFill>
                          <a:srgbClr val="FF0000"/>
                        </a:solidFill>
                      </a:endParaRPr>
                    </a:p>
                  </a:txBody>
                  <a:tcPr>
                    <a:solidFill>
                      <a:schemeClr val="accent3">
                        <a:lumMod val="60000"/>
                        <a:lumOff val="40000"/>
                      </a:schemeClr>
                    </a:solidFill>
                  </a:tcPr>
                </a:tc>
                <a:extLst>
                  <a:ext uri="{0D108BD9-81ED-4DB2-BD59-A6C34878D82A}">
                    <a16:rowId xmlns:a16="http://schemas.microsoft.com/office/drawing/2014/main" val="10003"/>
                  </a:ext>
                </a:extLst>
              </a:tr>
              <a:tr h="800100">
                <a:tc>
                  <a:txBody>
                    <a:bodyPr/>
                    <a:lstStyle/>
                    <a:p>
                      <a:pPr algn="ctr" rtl="1"/>
                      <a:r>
                        <a:rPr lang="ar-EG" sz="4000" b="1" dirty="0"/>
                        <a:t>أفرز</a:t>
                      </a:r>
                      <a:endParaRPr lang="ar-SA" sz="4000" b="1" dirty="0"/>
                    </a:p>
                  </a:txBody>
                  <a:tcPr>
                    <a:solidFill>
                      <a:schemeClr val="accent1">
                        <a:lumMod val="20000"/>
                        <a:lumOff val="80000"/>
                      </a:schemeClr>
                    </a:solidFill>
                  </a:tcPr>
                </a:tc>
                <a:tc>
                  <a:txBody>
                    <a:bodyPr/>
                    <a:lstStyle/>
                    <a:p>
                      <a:pPr algn="ctr" rtl="1"/>
                      <a:r>
                        <a:rPr lang="ar-EG" sz="4800" b="1" dirty="0">
                          <a:solidFill>
                            <a:srgbClr val="FF0000"/>
                          </a:solidFill>
                        </a:rPr>
                        <a:t>إفراز</a:t>
                      </a:r>
                      <a:endParaRPr lang="ar-SA" sz="4800" b="1" dirty="0">
                        <a:solidFill>
                          <a:srgbClr val="FF0000"/>
                        </a:solidFill>
                      </a:endParaRPr>
                    </a:p>
                  </a:txBody>
                  <a:tcP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rcRect/>
          <a:stretch/>
        </p:blipFill>
        <p:spPr>
          <a:xfrm>
            <a:off x="611560" y="1114050"/>
            <a:ext cx="7541840" cy="4174231"/>
          </a:xfrm>
          <a:prstGeom prst="plaqu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1"/>
          <p:cNvSpPr>
            <a:spLocks noChangeArrowheads="1"/>
          </p:cNvSpPr>
          <p:nvPr/>
        </p:nvSpPr>
        <p:spPr bwMode="auto">
          <a:xfrm>
            <a:off x="3059832" y="2780928"/>
            <a:ext cx="4864968" cy="1754326"/>
          </a:xfrm>
          <a:prstGeom prst="rect">
            <a:avLst/>
          </a:prstGeom>
          <a:noFill/>
          <a:ln w="9525">
            <a:noFill/>
            <a:miter lim="800000"/>
            <a:headEnd/>
            <a:tailEnd/>
          </a:ln>
        </p:spPr>
        <p:txBody>
          <a:bodyPr wrap="square" anchor="ctr">
            <a:spAutoFit/>
          </a:bodyPr>
          <a:lstStyle/>
          <a:p>
            <a:pPr algn="ctr" rtl="1"/>
            <a:r>
              <a:rPr lang="ar-EG" sz="5400" b="1" dirty="0">
                <a:ln w="0"/>
                <a:solidFill>
                  <a:srgbClr val="00B050"/>
                </a:solidFill>
                <a:effectLst>
                  <a:outerShdw blurRad="38100" dist="19050" dir="2700000" algn="tl" rotWithShape="0">
                    <a:schemeClr val="dk1">
                      <a:alpha val="40000"/>
                    </a:schemeClr>
                  </a:outerShdw>
                </a:effectLst>
                <a:cs typeface="Times New Roman" pitchFamily="18" charset="0"/>
              </a:rPr>
              <a:t>3- أعرب ما تحته خط:</a:t>
            </a:r>
            <a:endParaRPr lang="ar-SA" sz="5400" b="1"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75635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233823825"/>
              </p:ext>
            </p:extLst>
          </p:nvPr>
        </p:nvGraphicFramePr>
        <p:xfrm>
          <a:off x="1043608" y="1225664"/>
          <a:ext cx="7128792" cy="3139440"/>
        </p:xfrm>
        <a:graphic>
          <a:graphicData uri="http://schemas.openxmlformats.org/drawingml/2006/table">
            <a:tbl>
              <a:tblPr rtl="1" firstRow="1" bandRow="1">
                <a:tableStyleId>{21E4AEA4-8DFA-4A89-87EB-49C32662AFE0}</a:tableStyleId>
              </a:tblPr>
              <a:tblGrid>
                <a:gridCol w="1741856">
                  <a:extLst>
                    <a:ext uri="{9D8B030D-6E8A-4147-A177-3AD203B41FA5}">
                      <a16:colId xmlns:a16="http://schemas.microsoft.com/office/drawing/2014/main" val="20000"/>
                    </a:ext>
                  </a:extLst>
                </a:gridCol>
                <a:gridCol w="5386936">
                  <a:extLst>
                    <a:ext uri="{9D8B030D-6E8A-4147-A177-3AD203B41FA5}">
                      <a16:colId xmlns:a16="http://schemas.microsoft.com/office/drawing/2014/main" val="20001"/>
                    </a:ext>
                  </a:extLst>
                </a:gridCol>
              </a:tblGrid>
              <a:tr h="716584">
                <a:tc>
                  <a:txBody>
                    <a:bodyPr/>
                    <a:lstStyle/>
                    <a:p>
                      <a:pPr algn="ctr" rtl="1"/>
                      <a:r>
                        <a:rPr lang="ar-EG" sz="4400" b="1" dirty="0">
                          <a:solidFill>
                            <a:srgbClr val="0000FF"/>
                          </a:solidFill>
                        </a:rPr>
                        <a:t>الكلمة</a:t>
                      </a:r>
                      <a:endParaRPr lang="ar-SA" sz="4400" b="1" dirty="0">
                        <a:solidFill>
                          <a:srgbClr val="0000FF"/>
                        </a:solidFill>
                      </a:endParaRPr>
                    </a:p>
                  </a:txBody>
                  <a:tcPr>
                    <a:solidFill>
                      <a:schemeClr val="accent1">
                        <a:lumMod val="20000"/>
                        <a:lumOff val="80000"/>
                      </a:schemeClr>
                    </a:solidFill>
                  </a:tcPr>
                </a:tc>
                <a:tc>
                  <a:txBody>
                    <a:bodyPr/>
                    <a:lstStyle/>
                    <a:p>
                      <a:pPr algn="ctr" rtl="1"/>
                      <a:r>
                        <a:rPr lang="ar-EG" sz="4400" b="1" dirty="0">
                          <a:solidFill>
                            <a:srgbClr val="0000FF"/>
                          </a:solidFill>
                        </a:rPr>
                        <a:t>إعرابها</a:t>
                      </a:r>
                      <a:endParaRPr lang="ar-SA" sz="4400" b="1" dirty="0">
                        <a:solidFill>
                          <a:srgbClr val="0000FF"/>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1117872">
                <a:tc>
                  <a:txBody>
                    <a:bodyPr/>
                    <a:lstStyle/>
                    <a:p>
                      <a:pPr algn="ctr" rtl="1"/>
                      <a:r>
                        <a:rPr lang="ar-EG" sz="4400" b="1" dirty="0"/>
                        <a:t>يعاني</a:t>
                      </a:r>
                      <a:endParaRPr lang="ar-SA" sz="4400" b="1" dirty="0"/>
                    </a:p>
                  </a:txBody>
                  <a:tcPr/>
                </a:tc>
                <a:tc>
                  <a:txBody>
                    <a:bodyPr/>
                    <a:lstStyle/>
                    <a:p>
                      <a:pPr algn="ctr" rtl="1"/>
                      <a:r>
                        <a:rPr lang="ar-EG" sz="3600" b="1" dirty="0"/>
                        <a:t>فعل مضارع مرفوع وعلامة رفعه الضمة المقدرة</a:t>
                      </a:r>
                      <a:r>
                        <a:rPr lang="ar-EG" sz="3600" b="1" baseline="0" dirty="0"/>
                        <a:t> للثقل</a:t>
                      </a:r>
                      <a:endParaRPr lang="ar-SA" sz="3600" b="1" dirty="0"/>
                    </a:p>
                  </a:txBody>
                  <a:tcPr/>
                </a:tc>
                <a:extLst>
                  <a:ext uri="{0D108BD9-81ED-4DB2-BD59-A6C34878D82A}">
                    <a16:rowId xmlns:a16="http://schemas.microsoft.com/office/drawing/2014/main" val="10001"/>
                  </a:ext>
                </a:extLst>
              </a:tr>
              <a:tr h="1117872">
                <a:tc>
                  <a:txBody>
                    <a:bodyPr/>
                    <a:lstStyle/>
                    <a:p>
                      <a:pPr algn="ctr" rtl="1"/>
                      <a:r>
                        <a:rPr lang="ar-EG" sz="4400" b="1" dirty="0"/>
                        <a:t>تكثر</a:t>
                      </a:r>
                      <a:endParaRPr lang="ar-SA" sz="4400" b="1" dirty="0"/>
                    </a:p>
                  </a:txBody>
                  <a:tcPr/>
                </a:tc>
                <a:tc>
                  <a:txBody>
                    <a:bodyPr/>
                    <a:lstStyle/>
                    <a:p>
                      <a:pPr algn="ctr" rtl="1"/>
                      <a:r>
                        <a:rPr lang="ar-EG" sz="3600" b="1" dirty="0"/>
                        <a:t>فعل مضارع مرفوع وعلامة رفع الضمة الظاهرة على آخره</a:t>
                      </a:r>
                      <a:endParaRPr lang="ar-SA" sz="3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8390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rot="1328329">
            <a:off x="2226113" y="1369522"/>
            <a:ext cx="4691773" cy="3850970"/>
          </a:xfrm>
          <a:prstGeom prst="rect">
            <a:avLst/>
          </a:prstGeom>
          <a:noFill/>
          <a:ln>
            <a:noFill/>
          </a:ln>
          <a:effectLst>
            <a:outerShdw blurRad="63500" sx="102000" sy="102000" algn="ctr" rotWithShape="0">
              <a:srgbClr val="FFFF00">
                <a:alpha val="70000"/>
              </a:srgbClr>
            </a:outerShdw>
          </a:effectLst>
          <a:scene3d>
            <a:camera prst="perspectiveAbove"/>
            <a:lightRig rig="threePt" dir="t"/>
          </a:scene3d>
        </p:spPr>
      </p:pic>
      <p:sp>
        <p:nvSpPr>
          <p:cNvPr id="8" name="مستطيل 7"/>
          <p:cNvSpPr>
            <a:spLocks noChangeArrowheads="1"/>
          </p:cNvSpPr>
          <p:nvPr/>
        </p:nvSpPr>
        <p:spPr bwMode="auto">
          <a:xfrm rot="870572">
            <a:off x="1589406" y="2017736"/>
            <a:ext cx="4293215" cy="2554545"/>
          </a:xfrm>
          <a:prstGeom prst="rect">
            <a:avLst/>
          </a:prstGeom>
          <a:noFill/>
          <a:ln w="9525">
            <a:noFill/>
            <a:miter lim="800000"/>
            <a:headEnd/>
            <a:tailEnd/>
          </a:ln>
        </p:spPr>
        <p:txBody>
          <a:bodyPr wrap="square">
            <a:spAutoFit/>
          </a:bodyPr>
          <a:lstStyle/>
          <a:p>
            <a:pPr algn="r" rtl="1"/>
            <a:r>
              <a:rPr lang="ar-EG" sz="8000" b="1" dirty="0">
                <a:solidFill>
                  <a:srgbClr val="0000FF"/>
                </a:solidFill>
                <a:latin typeface="Calibri" pitchFamily="34" charset="0"/>
              </a:rPr>
              <a:t>الوظيفة النحوية</a:t>
            </a:r>
            <a:endParaRPr lang="ar-EG" sz="8000" dirty="0">
              <a:solidFill>
                <a:srgbClr val="0000FF"/>
              </a:solidFill>
              <a:latin typeface="Calibri"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a:spLocks noChangeArrowheads="1"/>
          </p:cNvSpPr>
          <p:nvPr/>
        </p:nvSpPr>
        <p:spPr bwMode="auto">
          <a:xfrm>
            <a:off x="1231025" y="699968"/>
            <a:ext cx="7035837" cy="769441"/>
          </a:xfrm>
          <a:prstGeom prst="rect">
            <a:avLst/>
          </a:prstGeom>
          <a:noFill/>
          <a:ln w="9525">
            <a:noFill/>
            <a:miter lim="800000"/>
            <a:headEnd/>
            <a:tailEnd/>
          </a:ln>
        </p:spPr>
        <p:txBody>
          <a:bodyPr wrap="square">
            <a:spAutoFit/>
          </a:bodyPr>
          <a:lstStyle/>
          <a:p>
            <a:pPr algn="ctr"/>
            <a:r>
              <a:rPr lang="ar-EG" sz="4400" b="1" dirty="0">
                <a:latin typeface="Calibri" pitchFamily="34" charset="0"/>
              </a:rPr>
              <a:t>أقرأ الأمثلة، ثم أملأ الجدول الآتي:</a:t>
            </a:r>
            <a:endParaRPr lang="ar-EG" sz="4400" dirty="0">
              <a:latin typeface="Calibri" pitchFamily="34" charset="0"/>
            </a:endParaRPr>
          </a:p>
        </p:txBody>
      </p:sp>
      <p:sp>
        <p:nvSpPr>
          <p:cNvPr id="14" name="مستطيل 13"/>
          <p:cNvSpPr>
            <a:spLocks noChangeArrowheads="1"/>
          </p:cNvSpPr>
          <p:nvPr/>
        </p:nvSpPr>
        <p:spPr bwMode="auto">
          <a:xfrm>
            <a:off x="930281" y="3789040"/>
            <a:ext cx="7355445" cy="1754326"/>
          </a:xfrm>
          <a:prstGeom prst="rect">
            <a:avLst/>
          </a:prstGeom>
          <a:solidFill>
            <a:schemeClr val="accent1">
              <a:lumMod val="20000"/>
              <a:lumOff val="80000"/>
            </a:schemeClr>
          </a:solidFill>
          <a:ln w="9525">
            <a:noFill/>
            <a:miter lim="800000"/>
            <a:headEnd/>
            <a:tailEnd/>
          </a:ln>
        </p:spPr>
        <p:txBody>
          <a:bodyPr wrap="square">
            <a:spAutoFit/>
          </a:bodyPr>
          <a:lstStyle/>
          <a:p>
            <a:pPr algn="ctr" rtl="1"/>
            <a:r>
              <a:rPr lang="ar-EG" sz="3600" b="1" dirty="0">
                <a:solidFill>
                  <a:srgbClr val="0070C0"/>
                </a:solidFill>
                <a:latin typeface="Calibri" pitchFamily="34" charset="0"/>
              </a:rPr>
              <a:t>الطالبان يحافظان على الرياضة البدنية</a:t>
            </a:r>
          </a:p>
          <a:p>
            <a:pPr algn="ctr" rtl="1"/>
            <a:r>
              <a:rPr lang="ar-EG" sz="3600" b="1" dirty="0">
                <a:solidFill>
                  <a:srgbClr val="0070C0"/>
                </a:solidFill>
                <a:latin typeface="Calibri" pitchFamily="34" charset="0"/>
              </a:rPr>
              <a:t>تسعى الدولة لتطوير الخدمات الصحية</a:t>
            </a:r>
          </a:p>
          <a:p>
            <a:pPr algn="ctr" rtl="1"/>
            <a:r>
              <a:rPr lang="ar-EG" sz="3600" b="1" dirty="0">
                <a:solidFill>
                  <a:srgbClr val="0070C0"/>
                </a:solidFill>
                <a:latin typeface="Calibri" pitchFamily="34" charset="0"/>
              </a:rPr>
              <a:t>تنتشر المراكز الصحية في الأحياء السكنية</a:t>
            </a:r>
          </a:p>
        </p:txBody>
      </p:sp>
      <p:sp>
        <p:nvSpPr>
          <p:cNvPr id="2" name="مستطيل 1"/>
          <p:cNvSpPr/>
          <p:nvPr/>
        </p:nvSpPr>
        <p:spPr>
          <a:xfrm>
            <a:off x="755576" y="2204864"/>
            <a:ext cx="7704856" cy="954107"/>
          </a:xfrm>
          <a:prstGeom prst="rect">
            <a:avLst/>
          </a:prstGeom>
        </p:spPr>
        <p:txBody>
          <a:bodyPr wrap="square">
            <a:spAutoFit/>
          </a:bodyPr>
          <a:lstStyle/>
          <a:p>
            <a:r>
              <a:rPr lang="ar-EG" sz="2400" b="1" dirty="0">
                <a:solidFill>
                  <a:srgbClr val="7030A0"/>
                </a:solidFill>
              </a:rPr>
              <a:t>قال الله تعالى: </a:t>
            </a:r>
            <a:r>
              <a:rPr lang="ar-EG" sz="2800" b="1" dirty="0">
                <a:solidFill>
                  <a:srgbClr val="00B050"/>
                </a:solidFill>
              </a:rPr>
              <a:t>(إ</a:t>
            </a:r>
            <a:r>
              <a:rPr lang="ar-SA" sz="2800" b="1" dirty="0">
                <a:solidFill>
                  <a:srgbClr val="00B050"/>
                </a:solidFill>
              </a:rPr>
              <a:t>نَّكَ لَا تَهْدِي مَنْ أَحْبَبْتَ ولكن اللَّهَ يَهْدِي مَن يَشَاءُ ۚ وَهُوَ أَعْلَمُ بِالْمُهْتَدِينَ</a:t>
            </a:r>
            <a:r>
              <a:rPr lang="ar-EG" sz="2800" b="1" dirty="0">
                <a:solidFill>
                  <a:srgbClr val="00B050"/>
                </a:solidFill>
              </a:rPr>
              <a:t>)</a:t>
            </a:r>
            <a:r>
              <a:rPr lang="ar-EG" sz="2800" b="1" dirty="0"/>
              <a:t> </a:t>
            </a:r>
            <a:r>
              <a:rPr lang="ar-SA" sz="2400" b="1" dirty="0">
                <a:solidFill>
                  <a:srgbClr val="7030A0"/>
                </a:solidFill>
              </a:rPr>
              <a:t>( القصص: 56)</a:t>
            </a:r>
            <a:endParaRPr lang="ar-SA" sz="2400" dirty="0">
              <a:solidFill>
                <a:srgbClr val="7030A0"/>
              </a:solidFill>
            </a:endParaRPr>
          </a:p>
        </p:txBody>
      </p:sp>
    </p:spTree>
    <p:extLst>
      <p:ext uri="{BB962C8B-B14F-4D97-AF65-F5344CB8AC3E}">
        <p14:creationId xmlns:p14="http://schemas.microsoft.com/office/powerpoint/2010/main" val="3242905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784189275"/>
              </p:ext>
            </p:extLst>
          </p:nvPr>
        </p:nvGraphicFramePr>
        <p:xfrm>
          <a:off x="899592" y="764704"/>
          <a:ext cx="7488832" cy="5332680"/>
        </p:xfrm>
        <a:graphic>
          <a:graphicData uri="http://schemas.openxmlformats.org/drawingml/2006/table">
            <a:tbl>
              <a:tblPr rtl="1" firstRow="1" bandRow="1">
                <a:tableStyleId>{21E4AEA4-8DFA-4A89-87EB-49C32662AFE0}</a:tableStyleId>
              </a:tblPr>
              <a:tblGrid>
                <a:gridCol w="1853435">
                  <a:extLst>
                    <a:ext uri="{9D8B030D-6E8A-4147-A177-3AD203B41FA5}">
                      <a16:colId xmlns:a16="http://schemas.microsoft.com/office/drawing/2014/main" val="20000"/>
                    </a:ext>
                  </a:extLst>
                </a:gridCol>
                <a:gridCol w="5635397">
                  <a:extLst>
                    <a:ext uri="{9D8B030D-6E8A-4147-A177-3AD203B41FA5}">
                      <a16:colId xmlns:a16="http://schemas.microsoft.com/office/drawing/2014/main" val="20001"/>
                    </a:ext>
                  </a:extLst>
                </a:gridCol>
              </a:tblGrid>
              <a:tr h="1766520">
                <a:tc>
                  <a:txBody>
                    <a:bodyPr/>
                    <a:lstStyle/>
                    <a:p>
                      <a:pPr algn="ctr" rtl="1"/>
                      <a:r>
                        <a:rPr lang="ar-EG" sz="3600" b="1" dirty="0">
                          <a:solidFill>
                            <a:srgbClr val="7030A0"/>
                          </a:solidFill>
                          <a:effectLst/>
                        </a:rPr>
                        <a:t>الفعل المضارع</a:t>
                      </a:r>
                      <a:endParaRPr lang="ar-SA" sz="3600" b="1" dirty="0">
                        <a:solidFill>
                          <a:srgbClr val="7030A0"/>
                        </a:solidFill>
                        <a:effectLst/>
                      </a:endParaRPr>
                    </a:p>
                  </a:txBody>
                  <a:tcPr anchor="ctr">
                    <a:solidFill>
                      <a:schemeClr val="tx2">
                        <a:lumMod val="20000"/>
                        <a:lumOff val="80000"/>
                      </a:schemeClr>
                    </a:solidFill>
                  </a:tcPr>
                </a:tc>
                <a:tc>
                  <a:txBody>
                    <a:bodyPr/>
                    <a:lstStyle/>
                    <a:p>
                      <a:pPr algn="ctr" rtl="1"/>
                      <a:r>
                        <a:rPr lang="ar-EG" sz="4400" b="1" dirty="0">
                          <a:solidFill>
                            <a:srgbClr val="7030A0"/>
                          </a:solidFill>
                        </a:rPr>
                        <a:t>علامة إعرابه</a:t>
                      </a:r>
                      <a:endParaRPr lang="ar-SA" sz="4400" b="1" dirty="0">
                        <a:solidFill>
                          <a:srgbClr val="7030A0"/>
                        </a:solidFill>
                      </a:endParaRPr>
                    </a:p>
                  </a:txBody>
                  <a:tcPr anchor="ctr">
                    <a:solidFill>
                      <a:schemeClr val="tx2">
                        <a:lumMod val="20000"/>
                        <a:lumOff val="80000"/>
                      </a:schemeClr>
                    </a:solidFill>
                  </a:tcPr>
                </a:tc>
                <a:extLst>
                  <a:ext uri="{0D108BD9-81ED-4DB2-BD59-A6C34878D82A}">
                    <a16:rowId xmlns:a16="http://schemas.microsoft.com/office/drawing/2014/main" val="10000"/>
                  </a:ext>
                </a:extLst>
              </a:tr>
              <a:tr h="1171365">
                <a:tc>
                  <a:txBody>
                    <a:bodyPr/>
                    <a:lstStyle/>
                    <a:p>
                      <a:pPr algn="ctr" rtl="1"/>
                      <a:r>
                        <a:rPr lang="ar-EG" sz="4400" b="1" dirty="0">
                          <a:solidFill>
                            <a:srgbClr val="C00000"/>
                          </a:solidFill>
                        </a:rPr>
                        <a:t>تهدي</a:t>
                      </a:r>
                      <a:endParaRPr lang="ar-SA" sz="4400" b="1" dirty="0">
                        <a:solidFill>
                          <a:srgbClr val="C00000"/>
                        </a:solidFill>
                      </a:endParaRPr>
                    </a:p>
                  </a:txBody>
                  <a:tcPr/>
                </a:tc>
                <a:tc>
                  <a:txBody>
                    <a:bodyPr/>
                    <a:lstStyle/>
                    <a:p>
                      <a:pPr algn="ctr" rtl="1"/>
                      <a:r>
                        <a:rPr lang="ar-EG" sz="3600" b="1" dirty="0"/>
                        <a:t>فعل مضارع مرفوع وعلامة رفعه الضمة المقدرة</a:t>
                      </a:r>
                      <a:r>
                        <a:rPr lang="ar-EG" sz="3600" b="1" baseline="0" dirty="0"/>
                        <a:t> للثقل</a:t>
                      </a:r>
                      <a:endParaRPr lang="ar-SA" sz="3600" b="1" dirty="0"/>
                    </a:p>
                  </a:txBody>
                  <a:tcPr/>
                </a:tc>
                <a:extLst>
                  <a:ext uri="{0D108BD9-81ED-4DB2-BD59-A6C34878D82A}">
                    <a16:rowId xmlns:a16="http://schemas.microsoft.com/office/drawing/2014/main" val="10001"/>
                  </a:ext>
                </a:extLst>
              </a:tr>
              <a:tr h="1171365">
                <a:tc>
                  <a:txBody>
                    <a:bodyPr/>
                    <a:lstStyle/>
                    <a:p>
                      <a:pPr algn="ctr" rtl="1"/>
                      <a:r>
                        <a:rPr lang="ar-EG" sz="4400" b="1" dirty="0">
                          <a:solidFill>
                            <a:srgbClr val="C00000"/>
                          </a:solidFill>
                        </a:rPr>
                        <a:t>يشاء</a:t>
                      </a:r>
                      <a:endParaRPr lang="ar-SA" sz="4400" b="1" dirty="0">
                        <a:solidFill>
                          <a:srgbClr val="C00000"/>
                        </a:solidFill>
                      </a:endParaRPr>
                    </a:p>
                  </a:txBody>
                  <a:tcPr/>
                </a:tc>
                <a:tc>
                  <a:txBody>
                    <a:bodyPr/>
                    <a:lstStyle/>
                    <a:p>
                      <a:pPr algn="ctr" rtl="1"/>
                      <a:r>
                        <a:rPr lang="ar-EG" sz="3600" b="1" dirty="0"/>
                        <a:t>فعل مضارع</a:t>
                      </a:r>
                      <a:r>
                        <a:rPr lang="ar-EG" sz="3600" b="1" baseline="0" dirty="0"/>
                        <a:t> </a:t>
                      </a:r>
                      <a:r>
                        <a:rPr lang="ar-EG" sz="3600" b="1" dirty="0"/>
                        <a:t>مرفوع وعلامة رفعه الضمة الظاهرة على آخره</a:t>
                      </a:r>
                      <a:endParaRPr lang="ar-SA" sz="3600" b="1" dirty="0"/>
                    </a:p>
                  </a:txBody>
                  <a:tcPr/>
                </a:tc>
                <a:extLst>
                  <a:ext uri="{0D108BD9-81ED-4DB2-BD59-A6C34878D82A}">
                    <a16:rowId xmlns:a16="http://schemas.microsoft.com/office/drawing/2014/main" val="10002"/>
                  </a:ext>
                </a:extLst>
              </a:tr>
              <a:tr h="750875">
                <a:tc>
                  <a:txBody>
                    <a:bodyPr/>
                    <a:lstStyle/>
                    <a:p>
                      <a:pPr algn="ctr" rtl="1"/>
                      <a:r>
                        <a:rPr lang="ar-EG" sz="4400" b="1" dirty="0">
                          <a:solidFill>
                            <a:srgbClr val="C00000"/>
                          </a:solidFill>
                        </a:rPr>
                        <a:t>يحافظان</a:t>
                      </a:r>
                      <a:endParaRPr lang="ar-SA" sz="44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600" b="1" dirty="0"/>
                        <a:t>فعل مضارع مرفوع وعلامة رفعه ثبوت النون</a:t>
                      </a:r>
                      <a:endParaRPr lang="ar-SA" sz="3600" b="1" dirty="0"/>
                    </a:p>
                  </a:txBody>
                  <a:tcPr/>
                </a:tc>
                <a:extLst>
                  <a:ext uri="{0D108BD9-81ED-4DB2-BD59-A6C34878D82A}">
                    <a16:rowId xmlns:a16="http://schemas.microsoft.com/office/drawing/2014/main" val="10003"/>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2453784401"/>
              </p:ext>
            </p:extLst>
          </p:nvPr>
        </p:nvGraphicFramePr>
        <p:xfrm>
          <a:off x="827584" y="692696"/>
          <a:ext cx="7272808" cy="4824535"/>
        </p:xfrm>
        <a:graphic>
          <a:graphicData uri="http://schemas.openxmlformats.org/drawingml/2006/table">
            <a:tbl>
              <a:tblPr rtl="1" firstRow="1" bandRow="1">
                <a:tableStyleId>{21E4AEA4-8DFA-4A89-87EB-49C32662AFE0}</a:tableStyleId>
              </a:tblPr>
              <a:tblGrid>
                <a:gridCol w="1851440">
                  <a:extLst>
                    <a:ext uri="{9D8B030D-6E8A-4147-A177-3AD203B41FA5}">
                      <a16:colId xmlns:a16="http://schemas.microsoft.com/office/drawing/2014/main" val="20000"/>
                    </a:ext>
                  </a:extLst>
                </a:gridCol>
                <a:gridCol w="5421368">
                  <a:extLst>
                    <a:ext uri="{9D8B030D-6E8A-4147-A177-3AD203B41FA5}">
                      <a16:colId xmlns:a16="http://schemas.microsoft.com/office/drawing/2014/main" val="20001"/>
                    </a:ext>
                  </a:extLst>
                </a:gridCol>
              </a:tblGrid>
              <a:tr h="1998777">
                <a:tc>
                  <a:txBody>
                    <a:bodyPr/>
                    <a:lstStyle/>
                    <a:p>
                      <a:pPr algn="ctr" rtl="1"/>
                      <a:r>
                        <a:rPr lang="ar-EG" sz="4000" b="1" dirty="0">
                          <a:solidFill>
                            <a:srgbClr val="7030A0"/>
                          </a:solidFill>
                        </a:rPr>
                        <a:t>الفعل المضارع</a:t>
                      </a:r>
                      <a:endParaRPr lang="ar-SA" sz="4000" b="1" dirty="0">
                        <a:solidFill>
                          <a:srgbClr val="7030A0"/>
                        </a:solidFill>
                      </a:endParaRPr>
                    </a:p>
                  </a:txBody>
                  <a:tcPr anchor="ctr">
                    <a:solidFill>
                      <a:schemeClr val="tx2">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7030A0"/>
                          </a:solidFill>
                          <a:effectLst/>
                          <a:uLnTx/>
                          <a:uFillTx/>
                          <a:latin typeface="+mn-lt"/>
                          <a:ea typeface="+mn-ea"/>
                          <a:cs typeface="+mn-cs"/>
                        </a:rPr>
                        <a:t>علامة إعرابه</a:t>
                      </a:r>
                      <a:endParaRPr kumimoji="0" lang="ar-SA" sz="4400" b="1" i="0" u="none" strike="noStrike" kern="1200" cap="none" spc="0" normalizeH="0" baseline="0" noProof="0" dirty="0">
                        <a:ln>
                          <a:noFill/>
                        </a:ln>
                        <a:solidFill>
                          <a:srgbClr val="7030A0"/>
                        </a:solidFill>
                        <a:effectLst/>
                        <a:uLnTx/>
                        <a:uFillTx/>
                        <a:latin typeface="+mn-lt"/>
                        <a:ea typeface="+mn-ea"/>
                        <a:cs typeface="+mn-cs"/>
                      </a:endParaRPr>
                    </a:p>
                  </a:txBody>
                  <a:tcPr anchor="ctr">
                    <a:solidFill>
                      <a:schemeClr val="tx2">
                        <a:lumMod val="20000"/>
                        <a:lumOff val="80000"/>
                      </a:schemeClr>
                    </a:solidFill>
                  </a:tcPr>
                </a:tc>
                <a:extLst>
                  <a:ext uri="{0D108BD9-81ED-4DB2-BD59-A6C34878D82A}">
                    <a16:rowId xmlns:a16="http://schemas.microsoft.com/office/drawing/2014/main" val="10000"/>
                  </a:ext>
                </a:extLst>
              </a:tr>
              <a:tr h="1412879">
                <a:tc>
                  <a:txBody>
                    <a:bodyPr/>
                    <a:lstStyle/>
                    <a:p>
                      <a:pPr algn="ctr" rtl="1"/>
                      <a:r>
                        <a:rPr lang="ar-EG" sz="4400" b="1" dirty="0">
                          <a:solidFill>
                            <a:srgbClr val="C00000"/>
                          </a:solidFill>
                        </a:rPr>
                        <a:t>تسعى </a:t>
                      </a:r>
                      <a:endParaRPr lang="ar-SA" sz="4400" b="1" dirty="0">
                        <a:solidFill>
                          <a:srgbClr val="C00000"/>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600" b="1" dirty="0"/>
                        <a:t>فعل مضارع مرفوع وعلامة رفعه الضمة المقدرة</a:t>
                      </a:r>
                      <a:r>
                        <a:rPr lang="ar-EG" sz="3600" b="1" baseline="0" dirty="0"/>
                        <a:t> للتعذر</a:t>
                      </a:r>
                      <a:endParaRPr lang="ar-SA" sz="3600" b="1" dirty="0"/>
                    </a:p>
                  </a:txBody>
                  <a:tcPr anchor="ctr"/>
                </a:tc>
                <a:extLst>
                  <a:ext uri="{0D108BD9-81ED-4DB2-BD59-A6C34878D82A}">
                    <a16:rowId xmlns:a16="http://schemas.microsoft.com/office/drawing/2014/main" val="10001"/>
                  </a:ext>
                </a:extLst>
              </a:tr>
              <a:tr h="1412879">
                <a:tc>
                  <a:txBody>
                    <a:bodyPr/>
                    <a:lstStyle/>
                    <a:p>
                      <a:pPr algn="ctr" rtl="1"/>
                      <a:r>
                        <a:rPr lang="ar-EG" sz="4400" b="1" dirty="0">
                          <a:solidFill>
                            <a:srgbClr val="C00000"/>
                          </a:solidFill>
                        </a:rPr>
                        <a:t>تنتشر</a:t>
                      </a:r>
                      <a:endParaRPr lang="ar-SA" sz="4400" b="1" dirty="0">
                        <a:solidFill>
                          <a:srgbClr val="C00000"/>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600" b="1" dirty="0"/>
                        <a:t>فعل مضارع مرفوع وعلامة رفعه الضمة الظاهرة على آخره</a:t>
                      </a:r>
                      <a:endParaRPr lang="ar-SA" sz="3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8499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1857356" y="2500306"/>
            <a:ext cx="5572164" cy="1200329"/>
          </a:xfrm>
          <a:prstGeom prst="rect">
            <a:avLst/>
          </a:prstGeom>
          <a:noFill/>
        </p:spPr>
        <p:txBody>
          <a:bodyPr rtlCol="1">
            <a:spAutoFit/>
          </a:bodyPr>
          <a:lstStyle/>
          <a:p>
            <a:pPr algn="ctr" fontAlgn="auto">
              <a:spcBef>
                <a:spcPts val="0"/>
              </a:spcBef>
              <a:spcAft>
                <a:spcPts val="0"/>
              </a:spcAft>
              <a:defRPr/>
            </a:pPr>
            <a:r>
              <a:rPr lang="ar-EG" sz="7200" b="1" dirty="0">
                <a:ln>
                  <a:solidFill>
                    <a:srgbClr val="FF0000"/>
                  </a:solidFill>
                </a:ln>
                <a:solidFill>
                  <a:srgbClr val="0000FF"/>
                </a:solidFill>
                <a:latin typeface="+mn-lt"/>
                <a:cs typeface="+mn-cs"/>
              </a:rPr>
              <a:t>حساسية العين</a:t>
            </a:r>
            <a:endParaRPr lang="en-US" sz="7200" dirty="0">
              <a:ln>
                <a:solidFill>
                  <a:srgbClr val="FF0000"/>
                </a:solidFill>
              </a:ln>
              <a:solidFill>
                <a:srgbClr val="0000FF"/>
              </a:solidFill>
              <a:latin typeface="+mn-lt"/>
              <a:cs typeface="+mn-cs"/>
            </a:endParaRPr>
          </a:p>
        </p:txBody>
      </p:sp>
    </p:spTree>
    <p:extLst>
      <p:ext uri="{BB962C8B-B14F-4D97-AF65-F5344CB8AC3E}">
        <p14:creationId xmlns:p14="http://schemas.microsoft.com/office/powerpoint/2010/main" val="2216267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rot="1328329">
            <a:off x="1150536" y="588255"/>
            <a:ext cx="6606384" cy="5681490"/>
          </a:xfrm>
          <a:prstGeom prst="rect">
            <a:avLst/>
          </a:prstGeom>
          <a:noFill/>
          <a:ln>
            <a:noFill/>
          </a:ln>
          <a:effectLst>
            <a:outerShdw blurRad="63500" sx="102000" sy="102000" algn="ctr" rotWithShape="0">
              <a:srgbClr val="FFFF00">
                <a:alpha val="70000"/>
              </a:srgbClr>
            </a:outerShdw>
          </a:effectLst>
          <a:scene3d>
            <a:camera prst="perspectiveAbove"/>
            <a:lightRig rig="threePt" dir="t"/>
          </a:scene3d>
        </p:spPr>
      </p:pic>
      <p:sp>
        <p:nvSpPr>
          <p:cNvPr id="8" name="مستطيل 7"/>
          <p:cNvSpPr>
            <a:spLocks noChangeArrowheads="1"/>
          </p:cNvSpPr>
          <p:nvPr/>
        </p:nvSpPr>
        <p:spPr bwMode="auto">
          <a:xfrm rot="-901661">
            <a:off x="1589406" y="2017736"/>
            <a:ext cx="4293215" cy="2554545"/>
          </a:xfrm>
          <a:prstGeom prst="rect">
            <a:avLst/>
          </a:prstGeom>
          <a:noFill/>
          <a:ln w="9525">
            <a:noFill/>
            <a:miter lim="800000"/>
            <a:headEnd/>
            <a:tailEnd/>
          </a:ln>
        </p:spPr>
        <p:txBody>
          <a:bodyPr wrap="square">
            <a:spAutoFit/>
          </a:bodyPr>
          <a:lstStyle/>
          <a:p>
            <a:pPr algn="r" rtl="1"/>
            <a:r>
              <a:rPr lang="ar-EG" sz="8000" b="1" dirty="0">
                <a:solidFill>
                  <a:srgbClr val="0000FF"/>
                </a:solidFill>
                <a:latin typeface="Calibri" pitchFamily="34" charset="0"/>
              </a:rPr>
              <a:t>الظاهرة</a:t>
            </a:r>
          </a:p>
          <a:p>
            <a:pPr algn="r" rtl="1"/>
            <a:r>
              <a:rPr lang="ar-EG" sz="8000" b="1" dirty="0">
                <a:solidFill>
                  <a:srgbClr val="0000FF"/>
                </a:solidFill>
                <a:latin typeface="Calibri" pitchFamily="34" charset="0"/>
              </a:rPr>
              <a:t>الإملائية</a:t>
            </a:r>
            <a:endParaRPr lang="ar-EG" sz="8000" dirty="0">
              <a:solidFill>
                <a:srgbClr val="0000FF"/>
              </a:solidFill>
              <a:latin typeface="Calibri" pitchFamily="34" charset="0"/>
            </a:endParaRPr>
          </a:p>
        </p:txBody>
      </p:sp>
    </p:spTree>
    <p:extLst>
      <p:ext uri="{BB962C8B-B14F-4D97-AF65-F5344CB8AC3E}">
        <p14:creationId xmlns:p14="http://schemas.microsoft.com/office/powerpoint/2010/main" val="40410588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28706" y="515690"/>
            <a:ext cx="7416824" cy="1676400"/>
          </a:xfrm>
          <a:prstGeom prst="rect">
            <a:avLst/>
          </a:prstGeom>
          <a:noFill/>
          <a:ln w="9525">
            <a:noFill/>
            <a:miter lim="800000"/>
            <a:headEnd/>
            <a:tailEnd/>
          </a:ln>
        </p:spPr>
      </p:pic>
      <p:sp>
        <p:nvSpPr>
          <p:cNvPr id="8" name="مستطيل 7"/>
          <p:cNvSpPr>
            <a:spLocks noChangeArrowheads="1"/>
          </p:cNvSpPr>
          <p:nvPr/>
        </p:nvSpPr>
        <p:spPr bwMode="auto">
          <a:xfrm>
            <a:off x="1219201" y="836712"/>
            <a:ext cx="6896094" cy="1200329"/>
          </a:xfrm>
          <a:prstGeom prst="rect">
            <a:avLst/>
          </a:prstGeom>
          <a:noFill/>
          <a:ln w="9525">
            <a:noFill/>
            <a:miter lim="800000"/>
            <a:headEnd/>
            <a:tailEnd/>
          </a:ln>
        </p:spPr>
        <p:txBody>
          <a:bodyPr wrap="square">
            <a:spAutoFit/>
          </a:bodyPr>
          <a:lstStyle/>
          <a:p>
            <a:pPr algn="ctr"/>
            <a:r>
              <a:rPr lang="ar-EG" sz="3600" b="1" dirty="0">
                <a:latin typeface="Calibri" pitchFamily="34" charset="0"/>
              </a:rPr>
              <a:t>1- أملأ الفراغ بالكلمة الصحيحة إملائياً مما بين القوسين:</a:t>
            </a:r>
            <a:endParaRPr lang="ar-EG" sz="3600" dirty="0">
              <a:latin typeface="Calibri" pitchFamily="34" charset="0"/>
            </a:endParaRPr>
          </a:p>
        </p:txBody>
      </p:sp>
      <p:sp>
        <p:nvSpPr>
          <p:cNvPr id="10" name="مستطيل 9"/>
          <p:cNvSpPr>
            <a:spLocks noChangeArrowheads="1"/>
          </p:cNvSpPr>
          <p:nvPr/>
        </p:nvSpPr>
        <p:spPr bwMode="auto">
          <a:xfrm>
            <a:off x="827584" y="2276872"/>
            <a:ext cx="7617946" cy="3416320"/>
          </a:xfrm>
          <a:prstGeom prst="rect">
            <a:avLst/>
          </a:prstGeom>
          <a:solidFill>
            <a:schemeClr val="accent1">
              <a:lumMod val="40000"/>
              <a:lumOff val="60000"/>
            </a:schemeClr>
          </a:solidFill>
          <a:ln w="9525">
            <a:noFill/>
            <a:miter lim="800000"/>
            <a:headEnd/>
            <a:tailEnd/>
          </a:ln>
        </p:spPr>
        <p:txBody>
          <a:bodyPr wrap="square">
            <a:spAutoFit/>
          </a:bodyPr>
          <a:lstStyle/>
          <a:p>
            <a:pPr algn="ctr" rtl="1"/>
            <a:endParaRPr lang="ar-EG" sz="3600" b="1" dirty="0">
              <a:latin typeface="Calibri" pitchFamily="34" charset="0"/>
            </a:endParaRPr>
          </a:p>
          <a:p>
            <a:pPr algn="ctr" rtl="1"/>
            <a:r>
              <a:rPr lang="ar-EG" sz="3600" b="1" dirty="0">
                <a:latin typeface="Calibri" pitchFamily="34" charset="0"/>
              </a:rPr>
              <a:t>.................. الجنود العدو بصبرهم وقوة تحملهم ( أعيي – أعيا)</a:t>
            </a:r>
          </a:p>
          <a:p>
            <a:pPr algn="ctr" rtl="1"/>
            <a:r>
              <a:rPr lang="ar-EG" sz="3600" b="1" dirty="0">
                <a:latin typeface="Calibri" pitchFamily="34" charset="0"/>
              </a:rPr>
              <a:t>حرم الله ................... على المسلمين (الربا – الربى)</a:t>
            </a:r>
          </a:p>
          <a:p>
            <a:pPr algn="ctr" rtl="1"/>
            <a:r>
              <a:rPr lang="ar-EG" sz="3600" b="1" dirty="0">
                <a:latin typeface="Calibri" pitchFamily="34" charset="0"/>
              </a:rPr>
              <a:t>بحب المواطن ............. أرضه (ثرا – ثرى)</a:t>
            </a:r>
          </a:p>
        </p:txBody>
      </p:sp>
      <p:sp>
        <p:nvSpPr>
          <p:cNvPr id="12" name="مستطيل 11"/>
          <p:cNvSpPr>
            <a:spLocks noChangeArrowheads="1"/>
          </p:cNvSpPr>
          <p:nvPr/>
        </p:nvSpPr>
        <p:spPr bwMode="auto">
          <a:xfrm>
            <a:off x="5648804" y="2708920"/>
            <a:ext cx="2394320" cy="830997"/>
          </a:xfrm>
          <a:prstGeom prst="rect">
            <a:avLst/>
          </a:prstGeom>
          <a:noFill/>
          <a:ln w="9525">
            <a:noFill/>
            <a:miter lim="800000"/>
            <a:headEnd/>
            <a:tailEnd/>
          </a:ln>
        </p:spPr>
        <p:txBody>
          <a:bodyPr wrap="square">
            <a:spAutoFit/>
          </a:bodyPr>
          <a:lstStyle/>
          <a:p>
            <a:pPr algn="ctr"/>
            <a:r>
              <a:rPr lang="ar-EG" sz="4800" b="1" dirty="0">
                <a:solidFill>
                  <a:srgbClr val="FF0000"/>
                </a:solidFill>
                <a:latin typeface="Calibri" pitchFamily="34" charset="0"/>
              </a:rPr>
              <a:t>أعيا</a:t>
            </a:r>
            <a:endParaRPr lang="ar-EG" sz="3600" dirty="0">
              <a:solidFill>
                <a:srgbClr val="FF0000"/>
              </a:solidFill>
              <a:latin typeface="Calibri" pitchFamily="34" charset="0"/>
            </a:endParaRPr>
          </a:p>
        </p:txBody>
      </p:sp>
      <p:sp>
        <p:nvSpPr>
          <p:cNvPr id="13" name="مستطيل 12"/>
          <p:cNvSpPr>
            <a:spLocks noChangeArrowheads="1"/>
          </p:cNvSpPr>
          <p:nvPr/>
        </p:nvSpPr>
        <p:spPr bwMode="auto">
          <a:xfrm>
            <a:off x="3977880" y="3801814"/>
            <a:ext cx="3402432" cy="830997"/>
          </a:xfrm>
          <a:prstGeom prst="rect">
            <a:avLst/>
          </a:prstGeom>
          <a:noFill/>
          <a:ln w="9525">
            <a:noFill/>
            <a:miter lim="800000"/>
            <a:headEnd/>
            <a:tailEnd/>
          </a:ln>
        </p:spPr>
        <p:txBody>
          <a:bodyPr wrap="square">
            <a:spAutoFit/>
          </a:bodyPr>
          <a:lstStyle/>
          <a:p>
            <a:pPr algn="ctr"/>
            <a:r>
              <a:rPr lang="ar-EG" sz="4800" b="1" dirty="0">
                <a:solidFill>
                  <a:srgbClr val="FF0000"/>
                </a:solidFill>
                <a:latin typeface="Calibri" pitchFamily="34" charset="0"/>
              </a:rPr>
              <a:t>الربا</a:t>
            </a:r>
            <a:endParaRPr lang="ar-EG" sz="3600" dirty="0">
              <a:solidFill>
                <a:srgbClr val="FF0000"/>
              </a:solidFill>
              <a:latin typeface="Calibri" pitchFamily="34" charset="0"/>
            </a:endParaRPr>
          </a:p>
        </p:txBody>
      </p:sp>
      <p:sp>
        <p:nvSpPr>
          <p:cNvPr id="14" name="مستطيل 13"/>
          <p:cNvSpPr>
            <a:spLocks noChangeArrowheads="1"/>
          </p:cNvSpPr>
          <p:nvPr/>
        </p:nvSpPr>
        <p:spPr bwMode="auto">
          <a:xfrm>
            <a:off x="3707904" y="4835025"/>
            <a:ext cx="2520280" cy="830997"/>
          </a:xfrm>
          <a:prstGeom prst="rect">
            <a:avLst/>
          </a:prstGeom>
          <a:noFill/>
          <a:ln w="9525">
            <a:noFill/>
            <a:miter lim="800000"/>
            <a:headEnd/>
            <a:tailEnd/>
          </a:ln>
        </p:spPr>
        <p:txBody>
          <a:bodyPr wrap="square">
            <a:spAutoFit/>
          </a:bodyPr>
          <a:lstStyle/>
          <a:p>
            <a:pPr algn="ctr"/>
            <a:r>
              <a:rPr lang="ar-EG" sz="4800" b="1" dirty="0">
                <a:solidFill>
                  <a:srgbClr val="FF0000"/>
                </a:solidFill>
                <a:latin typeface="Calibri" pitchFamily="34" charset="0"/>
              </a:rPr>
              <a:t>ثرى</a:t>
            </a:r>
            <a:endParaRPr lang="ar-EG" sz="3600" dirty="0">
              <a:solidFill>
                <a:srgbClr val="FF0000"/>
              </a:solidFill>
              <a:latin typeface="Calibri"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827585" y="492157"/>
            <a:ext cx="7704856" cy="1676400"/>
          </a:xfrm>
          <a:prstGeom prst="rect">
            <a:avLst/>
          </a:prstGeom>
          <a:noFill/>
          <a:ln w="9525">
            <a:noFill/>
            <a:miter lim="800000"/>
            <a:headEnd/>
            <a:tailEnd/>
          </a:ln>
        </p:spPr>
      </p:pic>
      <p:sp>
        <p:nvSpPr>
          <p:cNvPr id="8" name="مستطيل 7"/>
          <p:cNvSpPr>
            <a:spLocks noChangeArrowheads="1"/>
          </p:cNvSpPr>
          <p:nvPr/>
        </p:nvSpPr>
        <p:spPr bwMode="auto">
          <a:xfrm>
            <a:off x="1219201" y="769928"/>
            <a:ext cx="6737176" cy="1200329"/>
          </a:xfrm>
          <a:prstGeom prst="rect">
            <a:avLst/>
          </a:prstGeom>
          <a:noFill/>
          <a:ln w="9525">
            <a:noFill/>
            <a:miter lim="800000"/>
            <a:headEnd/>
            <a:tailEnd/>
          </a:ln>
        </p:spPr>
        <p:txBody>
          <a:bodyPr wrap="square">
            <a:spAutoFit/>
          </a:bodyPr>
          <a:lstStyle/>
          <a:p>
            <a:pPr algn="ctr"/>
            <a:r>
              <a:rPr lang="ar-EG" sz="3600" b="1" dirty="0">
                <a:latin typeface="Calibri" pitchFamily="34" charset="0"/>
              </a:rPr>
              <a:t>1- أملأ الفراغ بالكلمة الصحيحة إملائياً مما بين القوسين:</a:t>
            </a:r>
            <a:endParaRPr lang="ar-EG" sz="3600" dirty="0">
              <a:latin typeface="Calibri" pitchFamily="34" charset="0"/>
            </a:endParaRPr>
          </a:p>
        </p:txBody>
      </p:sp>
      <p:sp>
        <p:nvSpPr>
          <p:cNvPr id="10" name="مستطيل 9"/>
          <p:cNvSpPr>
            <a:spLocks noChangeArrowheads="1"/>
          </p:cNvSpPr>
          <p:nvPr/>
        </p:nvSpPr>
        <p:spPr bwMode="auto">
          <a:xfrm>
            <a:off x="827584" y="2726918"/>
            <a:ext cx="7560840" cy="2862322"/>
          </a:xfrm>
          <a:prstGeom prst="rect">
            <a:avLst/>
          </a:prstGeom>
          <a:solidFill>
            <a:schemeClr val="tx2">
              <a:lumMod val="20000"/>
              <a:lumOff val="80000"/>
            </a:schemeClr>
          </a:solidFill>
          <a:ln w="9525">
            <a:noFill/>
            <a:miter lim="800000"/>
            <a:headEnd/>
            <a:tailEnd/>
          </a:ln>
        </p:spPr>
        <p:txBody>
          <a:bodyPr wrap="square">
            <a:spAutoFit/>
          </a:bodyPr>
          <a:lstStyle/>
          <a:p>
            <a:pPr algn="ctr" rtl="1"/>
            <a:endParaRPr lang="ar-EG" sz="3600" b="1" dirty="0">
              <a:latin typeface="Calibri" pitchFamily="34" charset="0"/>
            </a:endParaRPr>
          </a:p>
          <a:p>
            <a:pPr marL="571500" indent="-571500" algn="ctr" rtl="1">
              <a:buFont typeface="Arial" pitchFamily="34" charset="0"/>
              <a:buChar char="•"/>
            </a:pPr>
            <a:r>
              <a:rPr lang="ar-EG" sz="3600" b="1" dirty="0">
                <a:latin typeface="Calibri" pitchFamily="34" charset="0"/>
              </a:rPr>
              <a:t>وزعت ..................... على الأوائل (</a:t>
            </a:r>
            <a:r>
              <a:rPr lang="ar-EG" sz="3600" b="1" dirty="0" err="1">
                <a:latin typeface="Calibri" pitchFamily="34" charset="0"/>
              </a:rPr>
              <a:t>الهدايى</a:t>
            </a:r>
            <a:r>
              <a:rPr lang="ar-EG" sz="3600" b="1" dirty="0">
                <a:latin typeface="Calibri" pitchFamily="34" charset="0"/>
              </a:rPr>
              <a:t> – الهدايا)</a:t>
            </a:r>
          </a:p>
          <a:p>
            <a:pPr marL="571500" indent="-571500" algn="ctr" rtl="1">
              <a:buFont typeface="Arial" pitchFamily="34" charset="0"/>
              <a:buChar char="•"/>
            </a:pPr>
            <a:r>
              <a:rPr lang="ar-EG" sz="3600" b="1" dirty="0">
                <a:latin typeface="Calibri" pitchFamily="34" charset="0"/>
              </a:rPr>
              <a:t>..................... الفارس صهوة جواده (</a:t>
            </a:r>
            <a:r>
              <a:rPr lang="ar-EG" sz="3600" b="1" dirty="0" err="1">
                <a:latin typeface="Calibri" pitchFamily="34" charset="0"/>
              </a:rPr>
              <a:t>امتطا</a:t>
            </a:r>
            <a:r>
              <a:rPr lang="ar-EG" sz="3600" b="1" dirty="0">
                <a:latin typeface="Calibri" pitchFamily="34" charset="0"/>
              </a:rPr>
              <a:t> – امتطى)</a:t>
            </a:r>
          </a:p>
        </p:txBody>
      </p:sp>
      <p:sp>
        <p:nvSpPr>
          <p:cNvPr id="12" name="مستطيل 11"/>
          <p:cNvSpPr>
            <a:spLocks noChangeArrowheads="1"/>
          </p:cNvSpPr>
          <p:nvPr/>
        </p:nvSpPr>
        <p:spPr bwMode="auto">
          <a:xfrm>
            <a:off x="3203848" y="3091607"/>
            <a:ext cx="3024336"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الهدايا</a:t>
            </a:r>
            <a:endParaRPr lang="ar-EG" sz="3200" dirty="0">
              <a:solidFill>
                <a:srgbClr val="FF0000"/>
              </a:solidFill>
              <a:latin typeface="Calibri" pitchFamily="34" charset="0"/>
            </a:endParaRPr>
          </a:p>
        </p:txBody>
      </p:sp>
      <p:sp>
        <p:nvSpPr>
          <p:cNvPr id="11" name="مستطيل 10"/>
          <p:cNvSpPr>
            <a:spLocks noChangeArrowheads="1"/>
          </p:cNvSpPr>
          <p:nvPr/>
        </p:nvSpPr>
        <p:spPr bwMode="auto">
          <a:xfrm>
            <a:off x="4824028" y="4144692"/>
            <a:ext cx="2808312"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امتطى</a:t>
            </a:r>
            <a:endParaRPr lang="ar-EG" sz="3200" dirty="0">
              <a:solidFill>
                <a:srgbClr val="FF0000"/>
              </a:solidFill>
              <a:latin typeface="Calibri" pitchFamily="34" charset="0"/>
            </a:endParaRPr>
          </a:p>
        </p:txBody>
      </p:sp>
    </p:spTree>
    <p:extLst>
      <p:ext uri="{BB962C8B-B14F-4D97-AF65-F5344CB8AC3E}">
        <p14:creationId xmlns:p14="http://schemas.microsoft.com/office/powerpoint/2010/main" val="28746040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457a82960035dc.jpg"/>
          <p:cNvPicPr>
            <a:picLocks noChangeAspect="1"/>
          </p:cNvPicPr>
          <p:nvPr/>
        </p:nvPicPr>
        <p:blipFill>
          <a:blip r:embed="rId2" cstate="print">
            <a:clrChange>
              <a:clrFrom>
                <a:srgbClr val="F6F6F6"/>
              </a:clrFrom>
              <a:clrTo>
                <a:srgbClr val="F6F6F6">
                  <a:alpha val="0"/>
                </a:srgbClr>
              </a:clrTo>
            </a:clrChange>
          </a:blip>
          <a:stretch>
            <a:fillRect/>
          </a:stretch>
        </p:blipFill>
        <p:spPr>
          <a:xfrm>
            <a:off x="500034" y="428604"/>
            <a:ext cx="1928826" cy="2492637"/>
          </a:xfrm>
          <a:prstGeom prst="rect">
            <a:avLst/>
          </a:prstGeom>
        </p:spPr>
      </p:pic>
      <p:sp>
        <p:nvSpPr>
          <p:cNvPr id="5" name="مستطيل 4"/>
          <p:cNvSpPr/>
          <p:nvPr/>
        </p:nvSpPr>
        <p:spPr>
          <a:xfrm>
            <a:off x="1000100" y="1857364"/>
            <a:ext cx="7215238" cy="3500462"/>
          </a:xfrm>
          <a:prstGeom prst="rect">
            <a:avLst/>
          </a:prstGeom>
          <a:solidFill>
            <a:schemeClr val="accent5">
              <a:lumMod val="60000"/>
              <a:lumOff val="40000"/>
            </a:schemeClr>
          </a:solidFill>
          <a:ln w="76200" cmpd="dbl">
            <a:solidFill>
              <a:schemeClr val="accent6">
                <a:lumMod val="75000"/>
              </a:schemeClr>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6" name="مستطيل 5"/>
          <p:cNvSpPr/>
          <p:nvPr/>
        </p:nvSpPr>
        <p:spPr>
          <a:xfrm>
            <a:off x="1607323" y="3218676"/>
            <a:ext cx="6000792" cy="71438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4800" b="1" dirty="0">
                <a:solidFill>
                  <a:schemeClr val="tx1"/>
                </a:solidFill>
              </a:rPr>
              <a:t>2- أكتب مما يملى علي كتابة صحيحة مراعياً الظواهر الإملائية التي درستها:</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55576" y="1153712"/>
            <a:ext cx="7272808" cy="3427416"/>
          </a:xfrm>
          <a:prstGeom prst="rect">
            <a:avLst/>
          </a:prstGeom>
          <a:noFill/>
          <a:ln w="9525">
            <a:noFill/>
            <a:miter lim="800000"/>
            <a:headEnd/>
            <a:tailEnd/>
          </a:ln>
        </p:spPr>
      </p:pic>
      <p:sp>
        <p:nvSpPr>
          <p:cNvPr id="10" name="مستطيل 9"/>
          <p:cNvSpPr>
            <a:spLocks noChangeArrowheads="1"/>
          </p:cNvSpPr>
          <p:nvPr/>
        </p:nvSpPr>
        <p:spPr bwMode="auto">
          <a:xfrm>
            <a:off x="755576" y="2236687"/>
            <a:ext cx="5410200" cy="1200329"/>
          </a:xfrm>
          <a:prstGeom prst="rect">
            <a:avLst/>
          </a:prstGeom>
          <a:noFill/>
          <a:ln w="9525">
            <a:noFill/>
            <a:miter lim="800000"/>
            <a:headEnd/>
            <a:tailEnd/>
          </a:ln>
        </p:spPr>
        <p:txBody>
          <a:bodyPr wrap="square">
            <a:spAutoFit/>
          </a:bodyPr>
          <a:lstStyle/>
          <a:p>
            <a:pPr algn="r" rtl="1"/>
            <a:r>
              <a:rPr lang="ar-EG" sz="7200" b="1" dirty="0">
                <a:solidFill>
                  <a:schemeClr val="bg1"/>
                </a:solidFill>
                <a:latin typeface="Calibri" pitchFamily="34" charset="0"/>
              </a:rPr>
              <a:t>الصنف اللغوي</a:t>
            </a:r>
            <a:endParaRPr lang="ar-EG" sz="7200" dirty="0">
              <a:solidFill>
                <a:schemeClr val="bg1"/>
              </a:solidFill>
              <a:latin typeface="Calibri"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تفكير: على شكل سحابة 1">
            <a:extLst>
              <a:ext uri="{FF2B5EF4-FFF2-40B4-BE49-F238E27FC236}">
                <a16:creationId xmlns:a16="http://schemas.microsoft.com/office/drawing/2014/main" id="{ABEFE107-60AC-43D0-B884-DCFAA48D1859}"/>
              </a:ext>
            </a:extLst>
          </p:cNvPr>
          <p:cNvSpPr/>
          <p:nvPr/>
        </p:nvSpPr>
        <p:spPr>
          <a:xfrm>
            <a:off x="791580" y="1916832"/>
            <a:ext cx="7560840" cy="3096344"/>
          </a:xfrm>
          <a:prstGeom prst="cloudCallou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EG" sz="4800" b="1" dirty="0">
                <a:solidFill>
                  <a:srgbClr val="FF0000"/>
                </a:solidFill>
                <a:latin typeface="Calibri" pitchFamily="34" charset="0"/>
                <a:cs typeface="Arial" pitchFamily="34" charset="0"/>
              </a:rPr>
              <a:t>أ</a:t>
            </a:r>
            <a:r>
              <a:rPr kumimoji="0" lang="ar-EG" sz="48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ستخرج المصدر وأبيِّن وزنه والفعل الذي اشتق منه:</a:t>
            </a:r>
            <a:endParaRPr kumimoji="0" lang="en-US" sz="4800" b="0" i="0" u="none" strike="noStrike" kern="1200" cap="none" spc="0" normalizeH="0" baseline="0" noProof="0" dirty="0">
              <a:ln>
                <a:noFill/>
              </a:ln>
              <a:solidFill>
                <a:srgbClr val="6600CC"/>
              </a:solidFill>
              <a:effectLst/>
              <a:uLnTx/>
              <a:uFillTx/>
              <a:latin typeface="Calibri" pitchFamily="34" charset="0"/>
              <a:ea typeface="+mn-ea"/>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جدول 10"/>
          <p:cNvGraphicFramePr>
            <a:graphicFrameLocks noGrp="1"/>
          </p:cNvGraphicFramePr>
          <p:nvPr>
            <p:extLst>
              <p:ext uri="{D42A27DB-BD31-4B8C-83A1-F6EECF244321}">
                <p14:modId xmlns:p14="http://schemas.microsoft.com/office/powerpoint/2010/main" val="543217440"/>
              </p:ext>
            </p:extLst>
          </p:nvPr>
        </p:nvGraphicFramePr>
        <p:xfrm>
          <a:off x="899592" y="764705"/>
          <a:ext cx="7416824" cy="5425440"/>
        </p:xfrm>
        <a:graphic>
          <a:graphicData uri="http://schemas.openxmlformats.org/drawingml/2006/table">
            <a:tbl>
              <a:tblPr rtl="1" firstRow="1" bandRow="1">
                <a:tableStyleId>{F5AB1C69-6EDB-4FF4-983F-18BD219EF322}</a:tableStyleId>
              </a:tblPr>
              <a:tblGrid>
                <a:gridCol w="2548956">
                  <a:extLst>
                    <a:ext uri="{9D8B030D-6E8A-4147-A177-3AD203B41FA5}">
                      <a16:colId xmlns:a16="http://schemas.microsoft.com/office/drawing/2014/main" val="20000"/>
                    </a:ext>
                  </a:extLst>
                </a:gridCol>
                <a:gridCol w="1535735">
                  <a:extLst>
                    <a:ext uri="{9D8B030D-6E8A-4147-A177-3AD203B41FA5}">
                      <a16:colId xmlns:a16="http://schemas.microsoft.com/office/drawing/2014/main" val="20001"/>
                    </a:ext>
                  </a:extLst>
                </a:gridCol>
                <a:gridCol w="1879218">
                  <a:extLst>
                    <a:ext uri="{9D8B030D-6E8A-4147-A177-3AD203B41FA5}">
                      <a16:colId xmlns:a16="http://schemas.microsoft.com/office/drawing/2014/main" val="20002"/>
                    </a:ext>
                  </a:extLst>
                </a:gridCol>
                <a:gridCol w="1452915">
                  <a:extLst>
                    <a:ext uri="{9D8B030D-6E8A-4147-A177-3AD203B41FA5}">
                      <a16:colId xmlns:a16="http://schemas.microsoft.com/office/drawing/2014/main" val="20003"/>
                    </a:ext>
                  </a:extLst>
                </a:gridCol>
              </a:tblGrid>
              <a:tr h="1235058">
                <a:tc>
                  <a:txBody>
                    <a:bodyPr/>
                    <a:lstStyle/>
                    <a:p>
                      <a:pPr algn="ctr" rtl="1"/>
                      <a:r>
                        <a:rPr lang="ar-EG" sz="4000" b="1" dirty="0"/>
                        <a:t>الجملة</a:t>
                      </a:r>
                      <a:endParaRPr lang="ar-SA" sz="4000" b="1" dirty="0"/>
                    </a:p>
                  </a:txBody>
                  <a:tcPr anchor="ctr">
                    <a:solidFill>
                      <a:schemeClr val="tx2">
                        <a:lumMod val="20000"/>
                        <a:lumOff val="80000"/>
                      </a:schemeClr>
                    </a:solidFill>
                  </a:tcPr>
                </a:tc>
                <a:tc>
                  <a:txBody>
                    <a:bodyPr/>
                    <a:lstStyle/>
                    <a:p>
                      <a:pPr algn="ctr" rtl="1"/>
                      <a:r>
                        <a:rPr lang="ar-EG" sz="4000" b="1" dirty="0"/>
                        <a:t>المصدر</a:t>
                      </a:r>
                      <a:endParaRPr lang="ar-SA" sz="4000" b="1" dirty="0"/>
                    </a:p>
                  </a:txBody>
                  <a:tcPr anchor="ctr">
                    <a:solidFill>
                      <a:schemeClr val="tx2">
                        <a:lumMod val="40000"/>
                        <a:lumOff val="60000"/>
                      </a:schemeClr>
                    </a:solidFill>
                  </a:tcPr>
                </a:tc>
                <a:tc>
                  <a:txBody>
                    <a:bodyPr/>
                    <a:lstStyle/>
                    <a:p>
                      <a:pPr algn="ctr" rtl="1"/>
                      <a:r>
                        <a:rPr lang="ar-EG" sz="4000" b="1" dirty="0"/>
                        <a:t>وزن</a:t>
                      </a:r>
                      <a:r>
                        <a:rPr lang="ar-EG" sz="4000" b="1" baseline="0" dirty="0"/>
                        <a:t> المصدر</a:t>
                      </a:r>
                      <a:endParaRPr lang="ar-SA" sz="4000" b="1" dirty="0"/>
                    </a:p>
                  </a:txBody>
                  <a:tcPr anchor="ct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4000" b="1" dirty="0"/>
                        <a:t>الفعل</a:t>
                      </a:r>
                      <a:endParaRPr lang="ar-SA" sz="4000" b="1" dirty="0"/>
                    </a:p>
                    <a:p>
                      <a:pPr algn="ctr" rtl="1"/>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120169">
                <a:tc>
                  <a:txBody>
                    <a:bodyPr/>
                    <a:lstStyle/>
                    <a:p>
                      <a:pPr algn="ctr" rtl="1"/>
                      <a:r>
                        <a:rPr lang="ar-EG" sz="3600" b="1" dirty="0"/>
                        <a:t>الاستغفار من خلق التائبين</a:t>
                      </a:r>
                      <a:endParaRPr lang="ar-SA" sz="3600" b="1" dirty="0"/>
                    </a:p>
                  </a:txBody>
                  <a:tcPr anchor="ctr">
                    <a:solidFill>
                      <a:schemeClr val="tx2">
                        <a:lumMod val="20000"/>
                        <a:lumOff val="80000"/>
                      </a:schemeClr>
                    </a:solidFill>
                  </a:tcPr>
                </a:tc>
                <a:tc>
                  <a:txBody>
                    <a:bodyPr/>
                    <a:lstStyle/>
                    <a:p>
                      <a:pPr algn="ctr" rtl="1"/>
                      <a:r>
                        <a:rPr lang="ar-EG" sz="4000" b="1" dirty="0"/>
                        <a:t>استغفار</a:t>
                      </a:r>
                      <a:endParaRPr lang="ar-SA" sz="4000" b="1" dirty="0"/>
                    </a:p>
                  </a:txBody>
                  <a:tcPr anchor="ctr">
                    <a:solidFill>
                      <a:schemeClr val="tx2">
                        <a:lumMod val="40000"/>
                        <a:lumOff val="60000"/>
                      </a:schemeClr>
                    </a:solidFill>
                  </a:tcPr>
                </a:tc>
                <a:tc>
                  <a:txBody>
                    <a:bodyPr/>
                    <a:lstStyle/>
                    <a:p>
                      <a:pPr algn="ctr" rtl="1"/>
                      <a:r>
                        <a:rPr lang="ar-EG" sz="4000" b="1" dirty="0"/>
                        <a:t>استفعال</a:t>
                      </a:r>
                      <a:endParaRPr lang="ar-SA" sz="4000" b="1" dirty="0"/>
                    </a:p>
                  </a:txBody>
                  <a:tcPr anchor="ctr">
                    <a:solidFill>
                      <a:schemeClr val="accent2">
                        <a:lumMod val="60000"/>
                        <a:lumOff val="40000"/>
                      </a:schemeClr>
                    </a:solidFill>
                  </a:tcPr>
                </a:tc>
                <a:tc>
                  <a:txBody>
                    <a:bodyPr/>
                    <a:lstStyle/>
                    <a:p>
                      <a:pPr algn="ctr" rtl="1"/>
                      <a:r>
                        <a:rPr lang="ar-EG" sz="4000" b="1" dirty="0"/>
                        <a:t>غفر</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120169">
                <a:tc>
                  <a:txBody>
                    <a:bodyPr/>
                    <a:lstStyle/>
                    <a:p>
                      <a:pPr algn="ctr" rtl="1"/>
                      <a:r>
                        <a:rPr lang="ar-EG" sz="3600" b="1" dirty="0"/>
                        <a:t>إكرام المجدين اعتراف بفضلهم</a:t>
                      </a:r>
                    </a:p>
                  </a:txBody>
                  <a:tcPr anchor="ctr">
                    <a:solidFill>
                      <a:schemeClr val="tx2">
                        <a:lumMod val="20000"/>
                        <a:lumOff val="80000"/>
                      </a:schemeClr>
                    </a:solidFill>
                  </a:tcPr>
                </a:tc>
                <a:tc>
                  <a:txBody>
                    <a:bodyPr/>
                    <a:lstStyle/>
                    <a:p>
                      <a:pPr algn="ctr" rtl="1"/>
                      <a:r>
                        <a:rPr lang="ar-EG" sz="4000" b="1" dirty="0"/>
                        <a:t>إكرام</a:t>
                      </a:r>
                      <a:endParaRPr lang="ar-SA" sz="4000" b="1" dirty="0"/>
                    </a:p>
                  </a:txBody>
                  <a:tcPr anchor="ctr">
                    <a:solidFill>
                      <a:schemeClr val="tx2">
                        <a:lumMod val="40000"/>
                        <a:lumOff val="60000"/>
                      </a:schemeClr>
                    </a:solidFill>
                  </a:tcPr>
                </a:tc>
                <a:tc>
                  <a:txBody>
                    <a:bodyPr/>
                    <a:lstStyle/>
                    <a:p>
                      <a:pPr algn="ctr" rtl="1"/>
                      <a:r>
                        <a:rPr lang="ar-EG" sz="4000" b="1" dirty="0" err="1"/>
                        <a:t>إفعال</a:t>
                      </a:r>
                      <a:endParaRPr lang="ar-SA" sz="4000" b="1" dirty="0"/>
                    </a:p>
                  </a:txBody>
                  <a:tcPr anchor="ctr">
                    <a:solidFill>
                      <a:schemeClr val="accent2">
                        <a:lumMod val="60000"/>
                        <a:lumOff val="40000"/>
                      </a:schemeClr>
                    </a:solidFill>
                  </a:tcPr>
                </a:tc>
                <a:tc>
                  <a:txBody>
                    <a:bodyPr/>
                    <a:lstStyle/>
                    <a:p>
                      <a:pPr algn="ctr" rtl="1"/>
                      <a:r>
                        <a:rPr lang="ar-EG" sz="4000" b="1" dirty="0"/>
                        <a:t>أكرم</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2"/>
                  </a:ext>
                </a:extLst>
              </a:tr>
              <a:tr h="1637170">
                <a:tc>
                  <a:txBody>
                    <a:bodyPr/>
                    <a:lstStyle/>
                    <a:p>
                      <a:pPr algn="ctr" rtl="1"/>
                      <a:r>
                        <a:rPr lang="ar-EG" sz="3600" b="1" dirty="0"/>
                        <a:t>يرتب</a:t>
                      </a:r>
                      <a:r>
                        <a:rPr lang="ar-EG" sz="3600" b="1" baseline="0" dirty="0"/>
                        <a:t> الطالب أدواته ترتيباً جيداً</a:t>
                      </a:r>
                      <a:endParaRPr lang="ar-EG" sz="3600" b="1" dirty="0"/>
                    </a:p>
                  </a:txBody>
                  <a:tcPr anchor="ctr">
                    <a:solidFill>
                      <a:schemeClr val="tx2">
                        <a:lumMod val="20000"/>
                        <a:lumOff val="80000"/>
                      </a:schemeClr>
                    </a:solidFill>
                  </a:tcPr>
                </a:tc>
                <a:tc>
                  <a:txBody>
                    <a:bodyPr/>
                    <a:lstStyle/>
                    <a:p>
                      <a:pPr algn="ctr" rtl="1"/>
                      <a:r>
                        <a:rPr lang="ar-EG" sz="4000" b="1" dirty="0"/>
                        <a:t>ترتيب</a:t>
                      </a:r>
                      <a:endParaRPr lang="ar-SA" sz="4000" b="1" dirty="0"/>
                    </a:p>
                  </a:txBody>
                  <a:tcPr anchor="ctr">
                    <a:solidFill>
                      <a:schemeClr val="tx2">
                        <a:lumMod val="40000"/>
                        <a:lumOff val="60000"/>
                      </a:schemeClr>
                    </a:solidFill>
                  </a:tcPr>
                </a:tc>
                <a:tc>
                  <a:txBody>
                    <a:bodyPr/>
                    <a:lstStyle/>
                    <a:p>
                      <a:pPr algn="ctr" rtl="1"/>
                      <a:r>
                        <a:rPr lang="ar-EG" sz="4000" b="1" dirty="0"/>
                        <a:t>تفعيل</a:t>
                      </a:r>
                      <a:endParaRPr lang="ar-SA" sz="4000" b="1" dirty="0"/>
                    </a:p>
                  </a:txBody>
                  <a:tcPr anchor="ctr">
                    <a:solidFill>
                      <a:schemeClr val="accent2">
                        <a:lumMod val="60000"/>
                        <a:lumOff val="40000"/>
                      </a:schemeClr>
                    </a:solidFill>
                  </a:tcPr>
                </a:tc>
                <a:tc>
                  <a:txBody>
                    <a:bodyPr/>
                    <a:lstStyle/>
                    <a:p>
                      <a:pPr algn="ctr" rtl="1"/>
                      <a:r>
                        <a:rPr lang="ar-EG" sz="4000" b="1" dirty="0"/>
                        <a:t>رتب</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جدول 10"/>
          <p:cNvGraphicFramePr>
            <a:graphicFrameLocks noGrp="1"/>
          </p:cNvGraphicFramePr>
          <p:nvPr>
            <p:extLst>
              <p:ext uri="{D42A27DB-BD31-4B8C-83A1-F6EECF244321}">
                <p14:modId xmlns:p14="http://schemas.microsoft.com/office/powerpoint/2010/main" val="3389169595"/>
              </p:ext>
            </p:extLst>
          </p:nvPr>
        </p:nvGraphicFramePr>
        <p:xfrm>
          <a:off x="827584" y="1052736"/>
          <a:ext cx="7488832" cy="3888431"/>
        </p:xfrm>
        <a:graphic>
          <a:graphicData uri="http://schemas.openxmlformats.org/drawingml/2006/table">
            <a:tbl>
              <a:tblPr rtl="1" firstRow="1" bandRow="1">
                <a:tableStyleId>{F5AB1C69-6EDB-4FF4-983F-18BD219EF322}</a:tableStyleId>
              </a:tblPr>
              <a:tblGrid>
                <a:gridCol w="2573702">
                  <a:extLst>
                    <a:ext uri="{9D8B030D-6E8A-4147-A177-3AD203B41FA5}">
                      <a16:colId xmlns:a16="http://schemas.microsoft.com/office/drawing/2014/main" val="20000"/>
                    </a:ext>
                  </a:extLst>
                </a:gridCol>
                <a:gridCol w="1550645">
                  <a:extLst>
                    <a:ext uri="{9D8B030D-6E8A-4147-A177-3AD203B41FA5}">
                      <a16:colId xmlns:a16="http://schemas.microsoft.com/office/drawing/2014/main" val="20001"/>
                    </a:ext>
                  </a:extLst>
                </a:gridCol>
                <a:gridCol w="1897464">
                  <a:extLst>
                    <a:ext uri="{9D8B030D-6E8A-4147-A177-3AD203B41FA5}">
                      <a16:colId xmlns:a16="http://schemas.microsoft.com/office/drawing/2014/main" val="20002"/>
                    </a:ext>
                  </a:extLst>
                </a:gridCol>
                <a:gridCol w="1467021">
                  <a:extLst>
                    <a:ext uri="{9D8B030D-6E8A-4147-A177-3AD203B41FA5}">
                      <a16:colId xmlns:a16="http://schemas.microsoft.com/office/drawing/2014/main" val="20003"/>
                    </a:ext>
                  </a:extLst>
                </a:gridCol>
              </a:tblGrid>
              <a:tr h="1381839">
                <a:tc>
                  <a:txBody>
                    <a:bodyPr/>
                    <a:lstStyle/>
                    <a:p>
                      <a:pPr algn="ctr" rtl="1"/>
                      <a:r>
                        <a:rPr lang="ar-EG" sz="4000" b="1" dirty="0"/>
                        <a:t>الجملة</a:t>
                      </a:r>
                      <a:endParaRPr lang="ar-SA" sz="4000" b="1" dirty="0"/>
                    </a:p>
                  </a:txBody>
                  <a:tcPr anchor="ctr">
                    <a:solidFill>
                      <a:schemeClr val="tx2">
                        <a:lumMod val="60000"/>
                        <a:lumOff val="40000"/>
                      </a:schemeClr>
                    </a:solidFill>
                  </a:tcPr>
                </a:tc>
                <a:tc>
                  <a:txBody>
                    <a:bodyPr/>
                    <a:lstStyle/>
                    <a:p>
                      <a:pPr algn="ctr" rtl="1"/>
                      <a:r>
                        <a:rPr lang="ar-EG" sz="4000" b="1" dirty="0"/>
                        <a:t>المصدر</a:t>
                      </a:r>
                      <a:endParaRPr lang="ar-SA" sz="4000" b="1" dirty="0"/>
                    </a:p>
                  </a:txBody>
                  <a:tcPr anchor="ctr">
                    <a:solidFill>
                      <a:schemeClr val="tx2">
                        <a:lumMod val="20000"/>
                        <a:lumOff val="80000"/>
                      </a:schemeClr>
                    </a:solidFill>
                  </a:tcPr>
                </a:tc>
                <a:tc>
                  <a:txBody>
                    <a:bodyPr/>
                    <a:lstStyle/>
                    <a:p>
                      <a:pPr algn="ctr" rtl="1"/>
                      <a:r>
                        <a:rPr lang="ar-EG" sz="4000" b="1" dirty="0"/>
                        <a:t>وزن</a:t>
                      </a:r>
                      <a:r>
                        <a:rPr lang="ar-EG" sz="4000" b="1" baseline="0" dirty="0"/>
                        <a:t> المصدر</a:t>
                      </a:r>
                      <a:endParaRPr lang="ar-SA" sz="4000" b="1" dirty="0"/>
                    </a:p>
                  </a:txBody>
                  <a:tcPr anchor="ct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4000" b="1" dirty="0"/>
                        <a:t>الفعل</a:t>
                      </a:r>
                      <a:endParaRPr lang="ar-SA" sz="4000" b="1" dirty="0"/>
                    </a:p>
                    <a:p>
                      <a:pPr algn="ctr" rtl="1"/>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253296">
                <a:tc>
                  <a:txBody>
                    <a:bodyPr/>
                    <a:lstStyle/>
                    <a:p>
                      <a:pPr algn="ctr" rtl="1"/>
                      <a:r>
                        <a:rPr lang="ar-EG" sz="3600" b="1" dirty="0"/>
                        <a:t>قراءة القرآن تشرح</a:t>
                      </a:r>
                      <a:r>
                        <a:rPr lang="ar-EG" sz="3600" b="1" baseline="0" dirty="0"/>
                        <a:t> الصدر</a:t>
                      </a:r>
                      <a:endParaRPr lang="ar-SA" sz="3600" b="1" dirty="0"/>
                    </a:p>
                  </a:txBody>
                  <a:tcPr anchor="ctr">
                    <a:solidFill>
                      <a:schemeClr val="tx2">
                        <a:lumMod val="60000"/>
                        <a:lumOff val="40000"/>
                      </a:schemeClr>
                    </a:solidFill>
                  </a:tcPr>
                </a:tc>
                <a:tc>
                  <a:txBody>
                    <a:bodyPr/>
                    <a:lstStyle/>
                    <a:p>
                      <a:pPr algn="ctr" rtl="1"/>
                      <a:r>
                        <a:rPr lang="ar-EG" sz="4000" b="1" dirty="0"/>
                        <a:t>قراءة</a:t>
                      </a:r>
                      <a:endParaRPr lang="ar-SA" sz="4000" b="1" dirty="0"/>
                    </a:p>
                  </a:txBody>
                  <a:tcPr anchor="ctr">
                    <a:solidFill>
                      <a:schemeClr val="tx2">
                        <a:lumMod val="20000"/>
                        <a:lumOff val="80000"/>
                      </a:schemeClr>
                    </a:solidFill>
                  </a:tcPr>
                </a:tc>
                <a:tc>
                  <a:txBody>
                    <a:bodyPr/>
                    <a:lstStyle/>
                    <a:p>
                      <a:pPr algn="ctr" rtl="1"/>
                      <a:r>
                        <a:rPr lang="ar-EG" sz="4000" b="1" dirty="0"/>
                        <a:t>فعالة</a:t>
                      </a:r>
                      <a:endParaRPr lang="ar-SA" sz="4000" b="1" dirty="0"/>
                    </a:p>
                  </a:txBody>
                  <a:tcPr anchor="ctr">
                    <a:solidFill>
                      <a:schemeClr val="accent2">
                        <a:lumMod val="60000"/>
                        <a:lumOff val="40000"/>
                      </a:schemeClr>
                    </a:solidFill>
                  </a:tcPr>
                </a:tc>
                <a:tc>
                  <a:txBody>
                    <a:bodyPr/>
                    <a:lstStyle/>
                    <a:p>
                      <a:pPr algn="ctr" rtl="1"/>
                      <a:r>
                        <a:rPr lang="ar-EG" sz="4000" b="1" dirty="0"/>
                        <a:t>قرأ</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253296">
                <a:tc>
                  <a:txBody>
                    <a:bodyPr/>
                    <a:lstStyle/>
                    <a:p>
                      <a:pPr algn="ctr" rtl="1"/>
                      <a:r>
                        <a:rPr lang="ar-EG" sz="3600" b="1" dirty="0"/>
                        <a:t>رأيت</a:t>
                      </a:r>
                      <a:r>
                        <a:rPr lang="ar-EG" sz="3600" b="1" baseline="0" dirty="0"/>
                        <a:t> هيجان البحر</a:t>
                      </a:r>
                      <a:endParaRPr lang="ar-EG" sz="3600" b="1" dirty="0"/>
                    </a:p>
                  </a:txBody>
                  <a:tcPr anchor="ctr">
                    <a:solidFill>
                      <a:schemeClr val="tx2">
                        <a:lumMod val="60000"/>
                        <a:lumOff val="40000"/>
                      </a:schemeClr>
                    </a:solidFill>
                  </a:tcPr>
                </a:tc>
                <a:tc>
                  <a:txBody>
                    <a:bodyPr/>
                    <a:lstStyle/>
                    <a:p>
                      <a:pPr algn="ctr" rtl="1"/>
                      <a:r>
                        <a:rPr lang="ar-EG" sz="4000" b="1" dirty="0"/>
                        <a:t>هيجان</a:t>
                      </a:r>
                      <a:endParaRPr lang="ar-SA" sz="4000" b="1" dirty="0"/>
                    </a:p>
                  </a:txBody>
                  <a:tcPr anchor="ctr">
                    <a:solidFill>
                      <a:schemeClr val="tx2">
                        <a:lumMod val="20000"/>
                        <a:lumOff val="80000"/>
                      </a:schemeClr>
                    </a:solidFill>
                  </a:tcPr>
                </a:tc>
                <a:tc>
                  <a:txBody>
                    <a:bodyPr/>
                    <a:lstStyle/>
                    <a:p>
                      <a:pPr algn="ctr" rtl="1"/>
                      <a:r>
                        <a:rPr lang="ar-EG" sz="4000" b="1" dirty="0"/>
                        <a:t>فعلان</a:t>
                      </a:r>
                      <a:endParaRPr lang="ar-SA" sz="4000" b="1" dirty="0"/>
                    </a:p>
                  </a:txBody>
                  <a:tcPr anchor="ctr">
                    <a:solidFill>
                      <a:schemeClr val="accent2">
                        <a:lumMod val="60000"/>
                        <a:lumOff val="40000"/>
                      </a:schemeClr>
                    </a:solidFill>
                  </a:tcPr>
                </a:tc>
                <a:tc>
                  <a:txBody>
                    <a:bodyPr/>
                    <a:lstStyle/>
                    <a:p>
                      <a:pPr algn="ctr" rtl="1"/>
                      <a:r>
                        <a:rPr lang="ar-EG" sz="4000" b="1" dirty="0"/>
                        <a:t>هاج</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87004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1"/>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691680" y="2243261"/>
            <a:ext cx="5760640" cy="2371478"/>
          </a:xfrm>
          <a:prstGeom prst="rect">
            <a:avLst/>
          </a:prstGeom>
          <a:noFill/>
          <a:ln w="9525">
            <a:noFill/>
            <a:miter lim="800000"/>
            <a:headEnd/>
            <a:tailEnd/>
          </a:ln>
        </p:spPr>
      </p:pic>
      <p:sp>
        <p:nvSpPr>
          <p:cNvPr id="10" name="مستطيل 9"/>
          <p:cNvSpPr>
            <a:spLocks noChangeArrowheads="1"/>
          </p:cNvSpPr>
          <p:nvPr/>
        </p:nvSpPr>
        <p:spPr bwMode="auto">
          <a:xfrm>
            <a:off x="1043608" y="2420888"/>
            <a:ext cx="5410200" cy="1200329"/>
          </a:xfrm>
          <a:prstGeom prst="rect">
            <a:avLst/>
          </a:prstGeom>
          <a:noFill/>
          <a:ln w="9525">
            <a:noFill/>
            <a:miter lim="800000"/>
            <a:headEnd/>
            <a:tailEnd/>
          </a:ln>
        </p:spPr>
        <p:txBody>
          <a:bodyPr wrap="square">
            <a:spAutoFit/>
          </a:bodyPr>
          <a:lstStyle/>
          <a:p>
            <a:pPr algn="r" rtl="1"/>
            <a:r>
              <a:rPr lang="ar-EG" sz="7200" b="1" dirty="0">
                <a:solidFill>
                  <a:srgbClr val="FF0000"/>
                </a:solidFill>
                <a:latin typeface="Calibri" pitchFamily="34" charset="0"/>
              </a:rPr>
              <a:t>الرسم الكتابي</a:t>
            </a:r>
            <a:endParaRPr lang="ar-EG" sz="7200" dirty="0">
              <a:solidFill>
                <a:srgbClr val="FF0000"/>
              </a:solidFill>
              <a:latin typeface="Calibri" pitchFamily="34" charset="0"/>
            </a:endParaRPr>
          </a:p>
        </p:txBody>
      </p:sp>
    </p:spTree>
    <p:extLst>
      <p:ext uri="{BB962C8B-B14F-4D97-AF65-F5344CB8AC3E}">
        <p14:creationId xmlns:p14="http://schemas.microsoft.com/office/powerpoint/2010/main" val="9091732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611560" y="908720"/>
            <a:ext cx="7920879" cy="1938992"/>
          </a:xfrm>
          <a:prstGeom prst="rect">
            <a:avLst/>
          </a:prstGeom>
          <a:solidFill>
            <a:schemeClr val="accent5">
              <a:lumMod val="60000"/>
              <a:lumOff val="40000"/>
            </a:schemeClr>
          </a:solidFill>
          <a:ln w="9525">
            <a:noFill/>
            <a:miter lim="800000"/>
            <a:headEnd/>
            <a:tailEnd/>
          </a:ln>
        </p:spPr>
        <p:txBody>
          <a:bodyPr wrap="square" anchor="ctr">
            <a:spAutoFit/>
          </a:bodyPr>
          <a:lstStyle/>
          <a:p>
            <a:pPr algn="ctr" rtl="1"/>
            <a:r>
              <a:rPr lang="ar-EG" sz="4000" b="1" dirty="0">
                <a:solidFill>
                  <a:schemeClr val="bg1"/>
                </a:solidFill>
                <a:latin typeface="Calibri" pitchFamily="34" charset="0"/>
              </a:rPr>
              <a:t>اكتب العبارة الآتية كتابة صحيحة بخط النسخ:</a:t>
            </a:r>
          </a:p>
          <a:p>
            <a:pPr algn="ctr" rtl="1"/>
            <a:r>
              <a:rPr lang="ar-EG" sz="4000" b="1" dirty="0">
                <a:latin typeface="Calibri" pitchFamily="34" charset="0"/>
              </a:rPr>
              <a:t>الإسعافات الأولية عناية طبية فورية ومؤقتة، تقدم لإنسان أو حيوان مصاب أو مريض.</a:t>
            </a:r>
            <a:endParaRPr lang="en-US" sz="4000" dirty="0">
              <a:latin typeface="Calibri" pitchFamily="34" charset="0"/>
            </a:endParaRPr>
          </a:p>
        </p:txBody>
      </p:sp>
      <p:sp>
        <p:nvSpPr>
          <p:cNvPr id="2" name="مربع نص 1"/>
          <p:cNvSpPr txBox="1"/>
          <p:nvPr/>
        </p:nvSpPr>
        <p:spPr>
          <a:xfrm>
            <a:off x="611559" y="3573016"/>
            <a:ext cx="7920879" cy="1384995"/>
          </a:xfrm>
          <a:prstGeom prst="rect">
            <a:avLst/>
          </a:prstGeom>
          <a:noFill/>
        </p:spPr>
        <p:txBody>
          <a:bodyPr wrap="square" rtlCol="1">
            <a:spAutoFit/>
          </a:bodyPr>
          <a:lstStyle/>
          <a:p>
            <a:r>
              <a:rPr lang="ar-EG" sz="2800" b="1" dirty="0"/>
              <a:t>..............................................................................</a:t>
            </a:r>
          </a:p>
          <a:p>
            <a:endParaRPr lang="ar-EG" sz="2800" b="1" dirty="0"/>
          </a:p>
          <a:p>
            <a:r>
              <a:rPr lang="ar-EG" sz="2800" b="1" dirty="0"/>
              <a:t>..............................................................................</a:t>
            </a:r>
          </a:p>
        </p:txBody>
      </p:sp>
      <p:sp>
        <p:nvSpPr>
          <p:cNvPr id="3" name="مربع نص 2"/>
          <p:cNvSpPr txBox="1"/>
          <p:nvPr/>
        </p:nvSpPr>
        <p:spPr>
          <a:xfrm>
            <a:off x="827584" y="5421705"/>
            <a:ext cx="352839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800" b="1" dirty="0"/>
              <a:t>انتهت الأسئلة، وفقك الله.</a:t>
            </a:r>
          </a:p>
        </p:txBody>
      </p:sp>
    </p:spTree>
    <p:extLst>
      <p:ext uri="{BB962C8B-B14F-4D97-AF65-F5344CB8AC3E}">
        <p14:creationId xmlns:p14="http://schemas.microsoft.com/office/powerpoint/2010/main" val="1713254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5" y="889843"/>
            <a:ext cx="7632850" cy="5078313"/>
          </a:xfrm>
          <a:prstGeom prst="rect">
            <a:avLst/>
          </a:prstGeom>
          <a:noFill/>
          <a:ln w="9525">
            <a:noFill/>
            <a:miter lim="800000"/>
            <a:headEnd/>
            <a:tailEnd/>
          </a:ln>
        </p:spPr>
        <p:txBody>
          <a:bodyPr wrap="square">
            <a:spAutoFit/>
          </a:bodyPr>
          <a:lstStyle/>
          <a:p>
            <a:pPr algn="justLow"/>
            <a:r>
              <a:rPr lang="ar-EG" sz="3600" b="1" dirty="0">
                <a:latin typeface="Calibri" pitchFamily="34" charset="0"/>
              </a:rPr>
              <a:t>مع قدوم فصلي الربيع والصيف </a:t>
            </a:r>
            <a:r>
              <a:rPr lang="ar-EG" sz="3600" b="1" u="sng" dirty="0">
                <a:latin typeface="Calibri" pitchFamily="34" charset="0"/>
              </a:rPr>
              <a:t>يعاني</a:t>
            </a:r>
            <a:r>
              <a:rPr lang="ar-EG" sz="3600" b="1" dirty="0">
                <a:latin typeface="Calibri" pitchFamily="34" charset="0"/>
              </a:rPr>
              <a:t> بعض الناس من احمرار العين مع حكة مستمرة إلى جانب عدم القدرة على الرؤية بوضوح. ومن أعراضها: تورم في الملتحمة وزيادة الإفرازات المخاطية والدموع. وتعد حبوب اللقاح التي</a:t>
            </a:r>
            <a:r>
              <a:rPr lang="ar-EG" sz="3600" b="1" u="sng" dirty="0">
                <a:latin typeface="Calibri" pitchFamily="34" charset="0"/>
              </a:rPr>
              <a:t> تكثر </a:t>
            </a:r>
            <a:r>
              <a:rPr lang="ar-EG" sz="3600" b="1" dirty="0">
                <a:latin typeface="Calibri" pitchFamily="34" charset="0"/>
              </a:rPr>
              <a:t>وتنتشر في فصل الربيع من أسباب الحساسية. بالإضافة إلى الرياح المحملة بالأتربة والغبار، وارتفاع درجات الحرارة وأشعة الشمس والملوثات الهوائية مثل عوادم السيارات وغيرها.</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7" y="1576824"/>
            <a:ext cx="7632848" cy="2862322"/>
          </a:xfrm>
          <a:prstGeom prst="rect">
            <a:avLst/>
          </a:prstGeom>
          <a:noFill/>
          <a:ln w="9525">
            <a:noFill/>
            <a:miter lim="800000"/>
            <a:headEnd/>
            <a:tailEnd/>
          </a:ln>
        </p:spPr>
        <p:txBody>
          <a:bodyPr wrap="square">
            <a:spAutoFit/>
          </a:bodyPr>
          <a:lstStyle/>
          <a:p>
            <a:pPr algn="justLow"/>
            <a:r>
              <a:rPr lang="ar-EG" sz="3600" b="1" dirty="0">
                <a:latin typeface="Calibri" pitchFamily="34" charset="0"/>
              </a:rPr>
              <a:t>ويجب التوجه لطبيب العيون عند الإصابة بحساسية العين حتى يصنف نوع الحساسية والعلاج المناسب لها. مثل استخدام مضادات الهيستامين لتخفيف الحكة وتقليل الدموع، وكذلك قطرات الكورتيزون للحالات الصعبة.</a:t>
            </a:r>
          </a:p>
        </p:txBody>
      </p:sp>
    </p:spTree>
    <p:extLst>
      <p:ext uri="{BB962C8B-B14F-4D97-AF65-F5344CB8AC3E}">
        <p14:creationId xmlns:p14="http://schemas.microsoft.com/office/powerpoint/2010/main" val="12252912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08326" y="1166842"/>
            <a:ext cx="7327347" cy="4524315"/>
          </a:xfrm>
          <a:prstGeom prst="rect">
            <a:avLst/>
          </a:prstGeom>
          <a:noFill/>
          <a:ln w="9525">
            <a:noFill/>
            <a:miter lim="800000"/>
            <a:headEnd/>
            <a:tailEnd/>
          </a:ln>
        </p:spPr>
        <p:txBody>
          <a:bodyPr wrap="square">
            <a:spAutoFit/>
          </a:bodyPr>
          <a:lstStyle/>
          <a:p>
            <a:pPr algn="justLow"/>
            <a:r>
              <a:rPr lang="ar-EG" sz="3600" b="1" dirty="0">
                <a:latin typeface="Calibri" pitchFamily="34" charset="0"/>
              </a:rPr>
              <a:t>وهناك بعض السبل للوقاية، من ينفذها </a:t>
            </a:r>
            <a:r>
              <a:rPr lang="ar-EG" sz="3600" b="1" dirty="0" err="1">
                <a:latin typeface="Calibri" pitchFamily="34" charset="0"/>
              </a:rPr>
              <a:t>يقِ</a:t>
            </a:r>
            <a:r>
              <a:rPr lang="ar-EG" sz="3600" b="1" dirty="0">
                <a:latin typeface="Calibri" pitchFamily="34" charset="0"/>
              </a:rPr>
              <a:t> عينيه من الحساسية وهي: أخذ قسط من الراحة والنوم العميق من أجل الصحة عمومًا ومن أجل صحة عينيك على وجه الخصوص، وتجنب مسببات الحساسية ولا سيما حبوب اللقاح والأتربة والغبار، وتجنب أشعة الشمس ودرجات الحرارة العالية، والملوثات الهوائية، ووضع كمادات الماء الباردة على العين لعدة مرات يومياً،</a:t>
            </a:r>
          </a:p>
        </p:txBody>
      </p:sp>
    </p:spTree>
    <p:extLst>
      <p:ext uri="{BB962C8B-B14F-4D97-AF65-F5344CB8AC3E}">
        <p14:creationId xmlns:p14="http://schemas.microsoft.com/office/powerpoint/2010/main" val="1282169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defined Process 5"/>
          <p:cNvSpPr/>
          <p:nvPr/>
        </p:nvSpPr>
        <p:spPr>
          <a:xfrm>
            <a:off x="611561" y="836712"/>
            <a:ext cx="7920880" cy="5184576"/>
          </a:xfrm>
          <a:prstGeom prst="flowChartPredefined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7" name="TextBox 6"/>
          <p:cNvSpPr txBox="1">
            <a:spLocks noChangeArrowheads="1"/>
          </p:cNvSpPr>
          <p:nvPr/>
        </p:nvSpPr>
        <p:spPr bwMode="auto">
          <a:xfrm>
            <a:off x="611560" y="1124744"/>
            <a:ext cx="7920879" cy="4524315"/>
          </a:xfrm>
          <a:prstGeom prst="rect">
            <a:avLst/>
          </a:prstGeom>
          <a:noFill/>
          <a:ln w="9525">
            <a:noFill/>
            <a:miter lim="800000"/>
            <a:headEnd/>
            <a:tailEnd/>
          </a:ln>
        </p:spPr>
        <p:txBody>
          <a:bodyPr wrap="square">
            <a:spAutoFit/>
          </a:bodyPr>
          <a:lstStyle/>
          <a:p>
            <a:pPr algn="justLow"/>
            <a:r>
              <a:rPr lang="ar-EG" sz="3600" b="1" dirty="0">
                <a:latin typeface="Calibri" pitchFamily="34" charset="0"/>
              </a:rPr>
              <a:t>واستخدام النظارات الشمسية الأصلية التي تفيد في حماية العين من الغبار والأتربة وأشعة الشمس القوية، وعدم استخدام العدسات اللاصقة لأنها تزيد من أعراض الحساسية، وعدم دعك العين والاكتفاء بغسلها، واستخدام الشاش الطبي أو قطن لتنظيف الجفن، ويمكن استعمال إحدى القطرات أو المراهم الطبية حسب وصفة الطبيب المختص لتسهيل تنظيف العين.</a:t>
            </a:r>
          </a:p>
        </p:txBody>
      </p:sp>
    </p:spTree>
    <p:extLst>
      <p:ext uri="{BB962C8B-B14F-4D97-AF65-F5344CB8AC3E}">
        <p14:creationId xmlns:p14="http://schemas.microsoft.com/office/powerpoint/2010/main" val="40469449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4749C80-1D0E-4876-BCF8-33E3D365456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7788" y="1556792"/>
            <a:ext cx="7608424" cy="3960440"/>
          </a:xfrm>
          <a:prstGeom prst="rect">
            <a:avLst/>
          </a:prstGeom>
        </p:spPr>
      </p:pic>
      <p:sp>
        <p:nvSpPr>
          <p:cNvPr id="13" name="مربع نص 12">
            <a:extLst>
              <a:ext uri="{FF2B5EF4-FFF2-40B4-BE49-F238E27FC236}">
                <a16:creationId xmlns:a16="http://schemas.microsoft.com/office/drawing/2014/main" id="{7A484069-F886-4ECF-920B-0537093D95AB}"/>
              </a:ext>
            </a:extLst>
          </p:cNvPr>
          <p:cNvSpPr txBox="1"/>
          <p:nvPr/>
        </p:nvSpPr>
        <p:spPr>
          <a:xfrm>
            <a:off x="2286000" y="2274838"/>
            <a:ext cx="4572000" cy="2308324"/>
          </a:xfrm>
          <a:prstGeom prst="rect">
            <a:avLst/>
          </a:prstGeom>
          <a:no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effectLst/>
                <a:uLnTx/>
                <a:uFillTx/>
                <a:latin typeface="Arial" pitchFamily="34" charset="0"/>
                <a:ea typeface="+mn-ea"/>
                <a:cs typeface="Times New Roman" pitchFamily="18" charset="0"/>
              </a:rPr>
              <a:t>1-اقرأ النص السابق، ثم أجيب عن الأسئلة الآتية:</a:t>
            </a:r>
            <a:endParaRPr kumimoji="0" lang="ar-SA" sz="4800"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a:spLocks noChangeArrowheads="1"/>
          </p:cNvSpPr>
          <p:nvPr/>
        </p:nvSpPr>
        <p:spPr bwMode="auto">
          <a:xfrm>
            <a:off x="1619672" y="1082824"/>
            <a:ext cx="5514651" cy="707886"/>
          </a:xfrm>
          <a:prstGeom prst="rect">
            <a:avLst/>
          </a:prstGeom>
          <a:noFill/>
          <a:ln w="9525">
            <a:noFill/>
            <a:miter lim="800000"/>
            <a:headEnd/>
            <a:tailEnd/>
          </a:ln>
        </p:spPr>
        <p:txBody>
          <a:bodyPr wrap="none">
            <a:spAutoFit/>
          </a:bodyPr>
          <a:lstStyle/>
          <a:p>
            <a:pPr algn="r" rtl="1"/>
            <a:r>
              <a:rPr lang="ar-EG" sz="4000" b="1" dirty="0">
                <a:solidFill>
                  <a:srgbClr val="002060"/>
                </a:solidFill>
                <a:latin typeface="Calibri" pitchFamily="34" charset="0"/>
              </a:rPr>
              <a:t>ما وقت انتشار حساسية العينين؟</a:t>
            </a:r>
            <a:endParaRPr lang="ar-EG" sz="4000" dirty="0">
              <a:solidFill>
                <a:srgbClr val="002060"/>
              </a:solidFill>
              <a:latin typeface="Calibri" pitchFamily="34" charset="0"/>
            </a:endParaRPr>
          </a:p>
        </p:txBody>
      </p:sp>
      <p:sp>
        <p:nvSpPr>
          <p:cNvPr id="20" name="مربع نص 19"/>
          <p:cNvSpPr txBox="1">
            <a:spLocks noChangeArrowheads="1"/>
          </p:cNvSpPr>
          <p:nvPr/>
        </p:nvSpPr>
        <p:spPr bwMode="auto">
          <a:xfrm rot="21590488">
            <a:off x="1405760" y="3437959"/>
            <a:ext cx="6477000" cy="707886"/>
          </a:xfrm>
          <a:prstGeom prst="rect">
            <a:avLst/>
          </a:prstGeom>
          <a:noFill/>
          <a:ln w="9525">
            <a:noFill/>
            <a:miter lim="800000"/>
            <a:headEnd/>
            <a:tailEnd/>
          </a:ln>
        </p:spPr>
        <p:txBody>
          <a:bodyPr>
            <a:spAutoFit/>
          </a:bodyPr>
          <a:lstStyle/>
          <a:p>
            <a:pPr algn="ctr" rtl="1"/>
            <a:r>
              <a:rPr lang="ar-EG" sz="4000" b="1" dirty="0">
                <a:solidFill>
                  <a:srgbClr val="CC00FF"/>
                </a:solidFill>
              </a:rPr>
              <a:t>عند قدوم فصلي الربيع والصيف.</a:t>
            </a:r>
            <a:endParaRPr lang="en-US" sz="4000" dirty="0">
              <a:solidFill>
                <a:srgbClr val="CC00FF"/>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a:spLocks noChangeArrowheads="1"/>
          </p:cNvSpPr>
          <p:nvPr/>
        </p:nvSpPr>
        <p:spPr bwMode="auto">
          <a:xfrm>
            <a:off x="2297366" y="850032"/>
            <a:ext cx="4865434" cy="707886"/>
          </a:xfrm>
          <a:prstGeom prst="rect">
            <a:avLst/>
          </a:prstGeom>
          <a:noFill/>
          <a:ln w="9525">
            <a:noFill/>
            <a:miter lim="800000"/>
            <a:headEnd/>
            <a:tailEnd/>
          </a:ln>
        </p:spPr>
        <p:txBody>
          <a:bodyPr wrap="none">
            <a:spAutoFit/>
          </a:bodyPr>
          <a:lstStyle/>
          <a:p>
            <a:pPr algn="r" rtl="1"/>
            <a:r>
              <a:rPr lang="ar-EG" sz="4000" b="1" dirty="0">
                <a:solidFill>
                  <a:srgbClr val="0000FF"/>
                </a:solidFill>
                <a:latin typeface="Calibri" pitchFamily="34" charset="0"/>
              </a:rPr>
              <a:t>ما مسببات حساسية العينين؟</a:t>
            </a:r>
            <a:endParaRPr lang="ar-EG" sz="4000" dirty="0">
              <a:solidFill>
                <a:srgbClr val="0000FF"/>
              </a:solidFill>
              <a:latin typeface="Calibri" pitchFamily="34" charset="0"/>
            </a:endParaRPr>
          </a:p>
        </p:txBody>
      </p:sp>
      <p:sp>
        <p:nvSpPr>
          <p:cNvPr id="20" name="مربع نص 19"/>
          <p:cNvSpPr txBox="1">
            <a:spLocks noChangeArrowheads="1"/>
          </p:cNvSpPr>
          <p:nvPr/>
        </p:nvSpPr>
        <p:spPr bwMode="auto">
          <a:xfrm rot="21590488">
            <a:off x="1044574" y="3017991"/>
            <a:ext cx="6980538" cy="2554545"/>
          </a:xfrm>
          <a:prstGeom prst="rect">
            <a:avLst/>
          </a:prstGeom>
          <a:noFill/>
          <a:ln w="9525">
            <a:noFill/>
            <a:miter lim="800000"/>
            <a:headEnd/>
            <a:tailEnd/>
          </a:ln>
        </p:spPr>
        <p:txBody>
          <a:bodyPr wrap="square">
            <a:spAutoFit/>
          </a:bodyPr>
          <a:lstStyle/>
          <a:p>
            <a:pPr algn="justLow"/>
            <a:r>
              <a:rPr lang="ar-EG" sz="4000" b="1" dirty="0">
                <a:solidFill>
                  <a:schemeClr val="accent4">
                    <a:lumMod val="50000"/>
                  </a:schemeClr>
                </a:solidFill>
                <a:latin typeface="Calibri" pitchFamily="34" charset="0"/>
              </a:rPr>
              <a:t>حبوب اللقاح التي تكثر وتنتشر في فصل الربيع من أسباب الحساسية. بالإضافة إلى الرياح المحملة بالأتربة والغبار، وارتفاع درجات الحرارة وأشعة الشمس.</a:t>
            </a:r>
            <a:endParaRPr lang="en-US" sz="4000" dirty="0">
              <a:solidFill>
                <a:schemeClr val="accent4">
                  <a:lumMod val="50000"/>
                </a:schemeClr>
              </a:solidFill>
            </a:endParaRPr>
          </a:p>
        </p:txBody>
      </p:sp>
    </p:spTree>
    <p:extLst>
      <p:ext uri="{BB962C8B-B14F-4D97-AF65-F5344CB8AC3E}">
        <p14:creationId xmlns:p14="http://schemas.microsoft.com/office/powerpoint/2010/main" val="26545751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657</Words>
  <Application>Microsoft Office PowerPoint</Application>
  <PresentationFormat>عرض على الشاشة (4:3)</PresentationFormat>
  <Paragraphs>111</Paragraphs>
  <Slides>29</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2</vt:i4>
      </vt:variant>
      <vt:variant>
        <vt:lpstr>عناوين الشرائح</vt:lpstr>
      </vt:variant>
      <vt:variant>
        <vt:i4>29</vt:i4>
      </vt:variant>
    </vt:vector>
  </HeadingPairs>
  <TitlesOfParts>
    <vt:vector size="33" baseType="lpstr">
      <vt:lpstr>Arial</vt:lpstr>
      <vt:lpstr>Calibri</vt:lpstr>
      <vt:lpstr>Office Theme</vt:lpstr>
      <vt:lpstr>3_Office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105</cp:revision>
  <dcterms:created xsi:type="dcterms:W3CDTF">2012-12-16T15:59:52Z</dcterms:created>
  <dcterms:modified xsi:type="dcterms:W3CDTF">2020-12-06T14:50:55Z</dcterms:modified>
</cp:coreProperties>
</file>