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0" r:id="rId2"/>
    <p:sldId id="258" r:id="rId3"/>
    <p:sldId id="544" r:id="rId4"/>
    <p:sldId id="335" r:id="rId5"/>
    <p:sldId id="545" r:id="rId6"/>
    <p:sldId id="484" r:id="rId7"/>
    <p:sldId id="546" r:id="rId8"/>
    <p:sldId id="485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486" r:id="rId17"/>
    <p:sldId id="319" r:id="rId18"/>
    <p:sldId id="334" r:id="rId1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982">
          <p15:clr>
            <a:srgbClr val="A4A3A4"/>
          </p15:clr>
        </p15:guide>
        <p15:guide id="4" pos="3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4" y="540"/>
      </p:cViewPr>
      <p:guideLst>
        <p:guide orient="horz" pos="2183"/>
        <p:guide pos="3863"/>
        <p:guide orient="horz" pos="982"/>
        <p:guide pos="3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04/06/1442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3.sv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4.JP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3887703" y="3075057"/>
            <a:ext cx="44165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Economica" panose="02000506040000020004" pitchFamily="2" charset="0"/>
              </a:rPr>
              <a:t>أضرار الوجبات السريعة 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A924FB9F-D7AB-40A2-84E6-A68897D3EE31}"/>
              </a:ext>
            </a:extLst>
          </p:cNvPr>
          <p:cNvSpPr/>
          <p:nvPr/>
        </p:nvSpPr>
        <p:spPr>
          <a:xfrm>
            <a:off x="-3113958" y="-1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87253 0 " pathEditMode="relative" rAng="0" ptsTypes="AA">
                                      <p:cBhvr>
                                        <p:cTn id="186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  <p:bldP spid="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542482" y="457193"/>
            <a:ext cx="7152018" cy="1222155"/>
            <a:chOff x="1437356" y="652947"/>
            <a:chExt cx="7152018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7"/>
              <a:ext cx="611920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216551" y="1232200"/>
              <a:ext cx="637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3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مضادات الأكسدة </a:t>
              </a:r>
              <a:endParaRPr lang="ar-SY" sz="7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487228" y="2293331"/>
            <a:ext cx="764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/>
              <a:t>تتبعه الأرقام من 300 إلى399 مثل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643" y="3473257"/>
            <a:ext cx="1884683" cy="2509437"/>
            <a:chOff x="10087370" y="2824763"/>
            <a:chExt cx="1884683" cy="2509437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7370" y="2824763"/>
              <a:ext cx="1884683" cy="2509437"/>
              <a:chOff x="395817" y="4308238"/>
              <a:chExt cx="1884683" cy="250943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40238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95385" y="4103988"/>
              <a:ext cx="96737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1" y="3145882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287410" y="3345337"/>
            <a:ext cx="865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/>
              <a:t>مواد تستخدم لتأخير أو منع ظهور علامات التزنخ الذي ينتج عن تفاعل الدهون  مع الهواء  كما أنها تحمي الفيتامينات الذائبة في الدهون من تأثيرات الأكسدة 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DAA7E19-0DBA-437D-A022-872D9CBC44A8}"/>
              </a:ext>
            </a:extLst>
          </p:cNvPr>
          <p:cNvSpPr txBox="1"/>
          <p:nvPr/>
        </p:nvSpPr>
        <p:spPr>
          <a:xfrm>
            <a:off x="6748858" y="2283269"/>
            <a:ext cx="71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 340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9F710D4-A696-40EF-8C93-9A8CFF234A8C}"/>
              </a:ext>
            </a:extLst>
          </p:cNvPr>
          <p:cNvSpPr txBox="1"/>
          <p:nvPr/>
        </p:nvSpPr>
        <p:spPr>
          <a:xfrm>
            <a:off x="9882465" y="2302470"/>
            <a:ext cx="104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 </a:t>
            </a:r>
            <a:r>
              <a:rPr lang="ar-SY" dirty="0"/>
              <a:t>رموزها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34" name="Freeform: Shape 71">
            <a:extLst>
              <a:ext uri="{FF2B5EF4-FFF2-40B4-BE49-F238E27FC236}">
                <a16:creationId xmlns:a16="http://schemas.microsoft.com/office/drawing/2014/main" id="{EE759A5B-3EF1-4554-AC86-E460B5319F78}"/>
              </a:ext>
            </a:extLst>
          </p:cNvPr>
          <p:cNvSpPr/>
          <p:nvPr/>
        </p:nvSpPr>
        <p:spPr>
          <a:xfrm rot="5400000">
            <a:off x="2794632" y="1048157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36" name="Group 72">
            <a:extLst>
              <a:ext uri="{FF2B5EF4-FFF2-40B4-BE49-F238E27FC236}">
                <a16:creationId xmlns:a16="http://schemas.microsoft.com/office/drawing/2014/main" id="{7224290D-8CE9-46DB-884C-B289EEF55D22}"/>
              </a:ext>
            </a:extLst>
          </p:cNvPr>
          <p:cNvGrpSpPr/>
          <p:nvPr/>
        </p:nvGrpSpPr>
        <p:grpSpPr>
          <a:xfrm>
            <a:off x="3780160" y="1151360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7" name="Oval 73">
              <a:extLst>
                <a:ext uri="{FF2B5EF4-FFF2-40B4-BE49-F238E27FC236}">
                  <a16:creationId xmlns:a16="http://schemas.microsoft.com/office/drawing/2014/main" id="{CA507C51-2A3D-4F26-93AD-39986621BAB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10">
              <a:extLst>
                <a:ext uri="{FF2B5EF4-FFF2-40B4-BE49-F238E27FC236}">
                  <a16:creationId xmlns:a16="http://schemas.microsoft.com/office/drawing/2014/main" id="{4B0A11C6-C38F-4E7D-BC12-C11D62501FF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75">
              <a:extLst>
                <a:ext uri="{FF2B5EF4-FFF2-40B4-BE49-F238E27FC236}">
                  <a16:creationId xmlns:a16="http://schemas.microsoft.com/office/drawing/2014/main" id="{792CC682-0DA5-4C9E-99D0-216CE56EEFAC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005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9" dur="200" fill="hold"/>
                                        <p:tgtEl>
                                          <p:spTgt spid="3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  <p:bldP spid="37" grpId="0"/>
      <p:bldP spid="43" grpId="0"/>
      <p:bldP spid="34" grpId="0" animBg="1"/>
      <p:bldP spid="3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542482" y="457193"/>
            <a:ext cx="7152018" cy="1222155"/>
            <a:chOff x="1437356" y="652947"/>
            <a:chExt cx="7152018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7"/>
              <a:ext cx="611920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216551" y="1232200"/>
              <a:ext cx="637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3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مواد منكهة </a:t>
              </a:r>
              <a:endParaRPr lang="ar-SY" sz="7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04551" y="2305995"/>
            <a:ext cx="7644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/>
              <a:t>تمنح المنتج طعما و رائحة و منها القرفة و اليانسون و ماء الورد و الفانيليا و مادة جلوتومات أحادي الصوظيوم الموجودة في مكعبات مرقة الدجاج و جميع هذه المواد تستخدم لتحسين طعم المشروبات و الحلوى و المربيات و منتجات المخابز 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3" y="3473274"/>
            <a:ext cx="1884683" cy="2494048"/>
            <a:chOff x="10086860" y="2824780"/>
            <a:chExt cx="1884683" cy="2494048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0" y="2824780"/>
              <a:ext cx="1884683" cy="2494048"/>
              <a:chOff x="395817" y="4308238"/>
              <a:chExt cx="1884683" cy="249404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55627"/>
                <a:ext cx="1875550" cy="184665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95385" y="4103988"/>
              <a:ext cx="96737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reeform: Shape 71">
            <a:extLst>
              <a:ext uri="{FF2B5EF4-FFF2-40B4-BE49-F238E27FC236}">
                <a16:creationId xmlns:a16="http://schemas.microsoft.com/office/drawing/2014/main" id="{8D7F6F27-60F7-42A2-9900-1438D0FFC8D0}"/>
              </a:ext>
            </a:extLst>
          </p:cNvPr>
          <p:cNvSpPr/>
          <p:nvPr/>
        </p:nvSpPr>
        <p:spPr>
          <a:xfrm rot="5400000">
            <a:off x="2597427" y="3630062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29" name="Group 72">
            <a:extLst>
              <a:ext uri="{FF2B5EF4-FFF2-40B4-BE49-F238E27FC236}">
                <a16:creationId xmlns:a16="http://schemas.microsoft.com/office/drawing/2014/main" id="{3BF77151-8691-4E63-836F-DCE77D3BEF0C}"/>
              </a:ext>
            </a:extLst>
          </p:cNvPr>
          <p:cNvGrpSpPr/>
          <p:nvPr/>
        </p:nvGrpSpPr>
        <p:grpSpPr>
          <a:xfrm>
            <a:off x="3582955" y="3733265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0" name="Oval 73">
              <a:extLst>
                <a:ext uri="{FF2B5EF4-FFF2-40B4-BE49-F238E27FC236}">
                  <a16:creationId xmlns:a16="http://schemas.microsoft.com/office/drawing/2014/main" id="{FC95A539-1C80-4786-B7AE-B8E6CD301ACE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10">
              <a:extLst>
                <a:ext uri="{FF2B5EF4-FFF2-40B4-BE49-F238E27FC236}">
                  <a16:creationId xmlns:a16="http://schemas.microsoft.com/office/drawing/2014/main" id="{873E6387-B1DC-4EDC-B57D-384E674B6372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75">
              <a:extLst>
                <a:ext uri="{FF2B5EF4-FFF2-40B4-BE49-F238E27FC236}">
                  <a16:creationId xmlns:a16="http://schemas.microsoft.com/office/drawing/2014/main" id="{3E2FFF78-6F63-46FD-B5BD-3CDC6ECEC756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268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2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28" grpId="0" animBg="1"/>
      <p:bldP spid="2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542482" y="457193"/>
            <a:ext cx="7152018" cy="1222155"/>
            <a:chOff x="1437356" y="652947"/>
            <a:chExt cx="7152018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7"/>
              <a:ext cx="611920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216551" y="1232200"/>
              <a:ext cx="637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3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مواد مغذية </a:t>
              </a:r>
              <a:endParaRPr lang="ar-SY" sz="7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04551" y="2305995"/>
            <a:ext cx="7644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/>
              <a:t>تضاف إلى المواد الغذائية لتعزيز قيمتها الغذائية مثل فيتامين(د) الذي يضاف للحليب و منتجاته و معظم أنواع الخبز و منتجات الحبوب المعززة بمجموعة فيتامين (ب) بالإضافة إلى الحديد و معادن أخرى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643" y="3473257"/>
            <a:ext cx="1884684" cy="2509437"/>
            <a:chOff x="10087370" y="2824763"/>
            <a:chExt cx="1884684" cy="2509437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7370" y="2824763"/>
              <a:ext cx="1884684" cy="2509437"/>
              <a:chOff x="395817" y="4308238"/>
              <a:chExt cx="1884684" cy="250943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1" y="4940238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95385" y="4103988"/>
              <a:ext cx="96737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reeform: Shape 71">
            <a:extLst>
              <a:ext uri="{FF2B5EF4-FFF2-40B4-BE49-F238E27FC236}">
                <a16:creationId xmlns:a16="http://schemas.microsoft.com/office/drawing/2014/main" id="{1A38E8C1-E1B8-4BD9-BADA-9EEF2A088144}"/>
              </a:ext>
            </a:extLst>
          </p:cNvPr>
          <p:cNvSpPr/>
          <p:nvPr/>
        </p:nvSpPr>
        <p:spPr>
          <a:xfrm rot="5400000">
            <a:off x="2597427" y="3630062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 l="16191" t="11412" r="16191" b="11412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33" name="Group 72">
            <a:extLst>
              <a:ext uri="{FF2B5EF4-FFF2-40B4-BE49-F238E27FC236}">
                <a16:creationId xmlns:a16="http://schemas.microsoft.com/office/drawing/2014/main" id="{B08D4F92-9F25-4149-B68E-2E9BEC2CC21C}"/>
              </a:ext>
            </a:extLst>
          </p:cNvPr>
          <p:cNvGrpSpPr/>
          <p:nvPr/>
        </p:nvGrpSpPr>
        <p:grpSpPr>
          <a:xfrm>
            <a:off x="3582955" y="3733265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4" name="Oval 73">
              <a:extLst>
                <a:ext uri="{FF2B5EF4-FFF2-40B4-BE49-F238E27FC236}">
                  <a16:creationId xmlns:a16="http://schemas.microsoft.com/office/drawing/2014/main" id="{9B214D3C-A2E0-4431-81B5-5FD216BFDE7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10">
              <a:extLst>
                <a:ext uri="{FF2B5EF4-FFF2-40B4-BE49-F238E27FC236}">
                  <a16:creationId xmlns:a16="http://schemas.microsoft.com/office/drawing/2014/main" id="{FD122EAC-A471-460B-B33E-638CBED906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EF4B98CB-D674-41B2-8A97-6A9D1305CF0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90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3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2" grpId="0" animBg="1"/>
      <p:bldP spid="3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542482" y="457193"/>
            <a:ext cx="7152018" cy="1222155"/>
            <a:chOff x="1437356" y="652947"/>
            <a:chExt cx="7152018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7"/>
              <a:ext cx="611920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216551" y="1232200"/>
              <a:ext cx="637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3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الأضرار الصحية للمضافات الغذائية </a:t>
              </a:r>
              <a:endParaRPr lang="ar-SY" sz="7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4F3E3A4-8CF9-4252-875B-EF03E04A906F}"/>
              </a:ext>
            </a:extLst>
          </p:cNvPr>
          <p:cNvSpPr/>
          <p:nvPr/>
        </p:nvSpPr>
        <p:spPr>
          <a:xfrm>
            <a:off x="-1" y="5618922"/>
            <a:ext cx="3022302" cy="1239078"/>
          </a:xfrm>
          <a:custGeom>
            <a:avLst/>
            <a:gdLst>
              <a:gd name="connsiteX0" fmla="*/ 0 w 3022302"/>
              <a:gd name="connsiteY0" fmla="*/ 0 h 1239078"/>
              <a:gd name="connsiteX1" fmla="*/ 2687635 w 3022302"/>
              <a:gd name="connsiteY1" fmla="*/ 0 h 1239078"/>
              <a:gd name="connsiteX2" fmla="*/ 3022302 w 3022302"/>
              <a:gd name="connsiteY2" fmla="*/ 619539 h 1239078"/>
              <a:gd name="connsiteX3" fmla="*/ 2687635 w 3022302"/>
              <a:gd name="connsiteY3" fmla="*/ 1239078 h 1239078"/>
              <a:gd name="connsiteX4" fmla="*/ 0 w 3022302"/>
              <a:gd name="connsiteY4" fmla="*/ 1239078 h 1239078"/>
              <a:gd name="connsiteX5" fmla="*/ 0 w 3022302"/>
              <a:gd name="connsiteY5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2302" h="1239078">
                <a:moveTo>
                  <a:pt x="0" y="0"/>
                </a:moveTo>
                <a:lnTo>
                  <a:pt x="2687635" y="0"/>
                </a:lnTo>
                <a:lnTo>
                  <a:pt x="3022302" y="619539"/>
                </a:lnTo>
                <a:lnTo>
                  <a:pt x="2687635" y="1239078"/>
                </a:lnTo>
                <a:lnTo>
                  <a:pt x="0" y="1239078"/>
                </a:lnTo>
                <a:lnTo>
                  <a:pt x="0" y="0"/>
                </a:lnTo>
                <a:close/>
              </a:path>
            </a:pathLst>
          </a:custGeom>
          <a:solidFill>
            <a:srgbClr val="1B6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B3ADF0C-B918-49E2-A890-097601751072}"/>
              </a:ext>
            </a:extLst>
          </p:cNvPr>
          <p:cNvSpPr/>
          <p:nvPr/>
        </p:nvSpPr>
        <p:spPr>
          <a:xfrm>
            <a:off x="2819351" y="5618922"/>
            <a:ext cx="2188569" cy="1239078"/>
          </a:xfrm>
          <a:custGeom>
            <a:avLst/>
            <a:gdLst>
              <a:gd name="connsiteX0" fmla="*/ 0 w 2188569"/>
              <a:gd name="connsiteY0" fmla="*/ 0 h 1239078"/>
              <a:gd name="connsiteX1" fmla="*/ 1853902 w 2188569"/>
              <a:gd name="connsiteY1" fmla="*/ 0 h 1239078"/>
              <a:gd name="connsiteX2" fmla="*/ 2188569 w 2188569"/>
              <a:gd name="connsiteY2" fmla="*/ 619539 h 1239078"/>
              <a:gd name="connsiteX3" fmla="*/ 1853902 w 2188569"/>
              <a:gd name="connsiteY3" fmla="*/ 1239078 h 1239078"/>
              <a:gd name="connsiteX4" fmla="*/ 0 w 2188569"/>
              <a:gd name="connsiteY4" fmla="*/ 1239078 h 1239078"/>
              <a:gd name="connsiteX5" fmla="*/ 334667 w 2188569"/>
              <a:gd name="connsiteY5" fmla="*/ 619539 h 1239078"/>
              <a:gd name="connsiteX6" fmla="*/ 0 w 2188569"/>
              <a:gd name="connsiteY6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69" h="1239078">
                <a:moveTo>
                  <a:pt x="0" y="0"/>
                </a:moveTo>
                <a:lnTo>
                  <a:pt x="1853902" y="0"/>
                </a:lnTo>
                <a:lnTo>
                  <a:pt x="2188569" y="619539"/>
                </a:lnTo>
                <a:lnTo>
                  <a:pt x="1853902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218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0E29D43-E97E-4B38-9B5F-9AE9D14B68E8}"/>
              </a:ext>
            </a:extLst>
          </p:cNvPr>
          <p:cNvSpPr/>
          <p:nvPr/>
        </p:nvSpPr>
        <p:spPr>
          <a:xfrm>
            <a:off x="4804969" y="5618922"/>
            <a:ext cx="2188569" cy="1239078"/>
          </a:xfrm>
          <a:custGeom>
            <a:avLst/>
            <a:gdLst>
              <a:gd name="connsiteX0" fmla="*/ 0 w 2188569"/>
              <a:gd name="connsiteY0" fmla="*/ 0 h 1239078"/>
              <a:gd name="connsiteX1" fmla="*/ 1853902 w 2188569"/>
              <a:gd name="connsiteY1" fmla="*/ 0 h 1239078"/>
              <a:gd name="connsiteX2" fmla="*/ 2188569 w 2188569"/>
              <a:gd name="connsiteY2" fmla="*/ 619539 h 1239078"/>
              <a:gd name="connsiteX3" fmla="*/ 1853902 w 2188569"/>
              <a:gd name="connsiteY3" fmla="*/ 1239078 h 1239078"/>
              <a:gd name="connsiteX4" fmla="*/ 0 w 2188569"/>
              <a:gd name="connsiteY4" fmla="*/ 1239078 h 1239078"/>
              <a:gd name="connsiteX5" fmla="*/ 334667 w 2188569"/>
              <a:gd name="connsiteY5" fmla="*/ 619539 h 1239078"/>
              <a:gd name="connsiteX6" fmla="*/ 0 w 2188569"/>
              <a:gd name="connsiteY6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69" h="1239078">
                <a:moveTo>
                  <a:pt x="0" y="0"/>
                </a:moveTo>
                <a:lnTo>
                  <a:pt x="1853902" y="0"/>
                </a:lnTo>
                <a:lnTo>
                  <a:pt x="2188569" y="619539"/>
                </a:lnTo>
                <a:lnTo>
                  <a:pt x="1853902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49B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7F8D33E-70FC-4133-94C1-37FCF4BE326E}"/>
              </a:ext>
            </a:extLst>
          </p:cNvPr>
          <p:cNvSpPr/>
          <p:nvPr/>
        </p:nvSpPr>
        <p:spPr>
          <a:xfrm>
            <a:off x="6790587" y="5618922"/>
            <a:ext cx="2188569" cy="1239078"/>
          </a:xfrm>
          <a:custGeom>
            <a:avLst/>
            <a:gdLst>
              <a:gd name="connsiteX0" fmla="*/ 0 w 2188569"/>
              <a:gd name="connsiteY0" fmla="*/ 0 h 1239078"/>
              <a:gd name="connsiteX1" fmla="*/ 1853902 w 2188569"/>
              <a:gd name="connsiteY1" fmla="*/ 0 h 1239078"/>
              <a:gd name="connsiteX2" fmla="*/ 2188569 w 2188569"/>
              <a:gd name="connsiteY2" fmla="*/ 619539 h 1239078"/>
              <a:gd name="connsiteX3" fmla="*/ 1853902 w 2188569"/>
              <a:gd name="connsiteY3" fmla="*/ 1239078 h 1239078"/>
              <a:gd name="connsiteX4" fmla="*/ 0 w 2188569"/>
              <a:gd name="connsiteY4" fmla="*/ 1239078 h 1239078"/>
              <a:gd name="connsiteX5" fmla="*/ 334667 w 2188569"/>
              <a:gd name="connsiteY5" fmla="*/ 619539 h 1239078"/>
              <a:gd name="connsiteX6" fmla="*/ 0 w 2188569"/>
              <a:gd name="connsiteY6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69" h="1239078">
                <a:moveTo>
                  <a:pt x="0" y="0"/>
                </a:moveTo>
                <a:lnTo>
                  <a:pt x="1853902" y="0"/>
                </a:lnTo>
                <a:lnTo>
                  <a:pt x="2188569" y="619539"/>
                </a:lnTo>
                <a:lnTo>
                  <a:pt x="1853902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60C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Graphic 31" descr="Crawl">
            <a:extLst>
              <a:ext uri="{FF2B5EF4-FFF2-40B4-BE49-F238E27FC236}">
                <a16:creationId xmlns:a16="http://schemas.microsoft.com/office/drawing/2014/main" id="{46EF54E3-7CF1-494C-B93B-F033C76CE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4192" y="5033962"/>
            <a:ext cx="1400882" cy="1400882"/>
          </a:xfrm>
          <a:prstGeom prst="rect">
            <a:avLst/>
          </a:prstGeom>
        </p:spPr>
      </p:pic>
      <p:pic>
        <p:nvPicPr>
          <p:cNvPr id="33" name="Graphic 32" descr="Walk">
            <a:extLst>
              <a:ext uri="{FF2B5EF4-FFF2-40B4-BE49-F238E27FC236}">
                <a16:creationId xmlns:a16="http://schemas.microsoft.com/office/drawing/2014/main" id="{D1034A81-4D6F-407A-8EF3-65A1426E3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67812" y="4919406"/>
            <a:ext cx="1399032" cy="1399032"/>
          </a:xfrm>
          <a:prstGeom prst="rect">
            <a:avLst/>
          </a:prstGeom>
        </p:spPr>
      </p:pic>
      <p:pic>
        <p:nvPicPr>
          <p:cNvPr id="34" name="Graphic 33" descr="Run">
            <a:extLst>
              <a:ext uri="{FF2B5EF4-FFF2-40B4-BE49-F238E27FC236}">
                <a16:creationId xmlns:a16="http://schemas.microsoft.com/office/drawing/2014/main" id="{350E4F2D-632B-46F2-8B4D-387C3B2F78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1163" y="4919406"/>
            <a:ext cx="1399032" cy="1399032"/>
          </a:xfrm>
          <a:prstGeom prst="rect">
            <a:avLst/>
          </a:pr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5D208FAC-D2C8-486E-A8A2-D7C6AF17BC59}"/>
              </a:ext>
            </a:extLst>
          </p:cNvPr>
          <p:cNvSpPr/>
          <p:nvPr/>
        </p:nvSpPr>
        <p:spPr>
          <a:xfrm>
            <a:off x="2995710" y="5987518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F988AA1-BCB4-4BA3-B69A-B51C1E5EF3BF}"/>
              </a:ext>
            </a:extLst>
          </p:cNvPr>
          <p:cNvSpPr/>
          <p:nvPr/>
        </p:nvSpPr>
        <p:spPr>
          <a:xfrm>
            <a:off x="4766844" y="6034711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5120E75-718A-4672-AC79-A045B11662A1}"/>
              </a:ext>
            </a:extLst>
          </p:cNvPr>
          <p:cNvSpPr/>
          <p:nvPr/>
        </p:nvSpPr>
        <p:spPr>
          <a:xfrm>
            <a:off x="6680537" y="5978211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470AB8A-E4CF-42F9-9F92-E8AEEE321FF0}"/>
              </a:ext>
            </a:extLst>
          </p:cNvPr>
          <p:cNvCxnSpPr/>
          <p:nvPr/>
        </p:nvCxnSpPr>
        <p:spPr>
          <a:xfrm flipV="1">
            <a:off x="787791" y="1575582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5FB8EEF-A46D-40C0-B0E1-9C9EDF8F1258}"/>
              </a:ext>
            </a:extLst>
          </p:cNvPr>
          <p:cNvGrpSpPr/>
          <p:nvPr/>
        </p:nvGrpSpPr>
        <p:grpSpPr>
          <a:xfrm>
            <a:off x="823280" y="2144765"/>
            <a:ext cx="2294871" cy="1391586"/>
            <a:chOff x="823280" y="1477109"/>
            <a:chExt cx="2294871" cy="139158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7A9B7B6-44B6-4AAC-AC5C-88010159C18B}"/>
                </a:ext>
              </a:extLst>
            </p:cNvPr>
            <p:cNvSpPr txBox="1"/>
            <p:nvPr/>
          </p:nvSpPr>
          <p:spPr>
            <a:xfrm>
              <a:off x="823280" y="1477109"/>
              <a:ext cx="585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1B6893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0FC37B-A7A2-42EC-9F0E-7877C2557281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CDF0F16-4733-4E4F-831D-077B46942DC0}"/>
                </a:ext>
              </a:extLst>
            </p:cNvPr>
            <p:cNvSpPr txBox="1"/>
            <p:nvPr/>
          </p:nvSpPr>
          <p:spPr>
            <a:xfrm>
              <a:off x="823280" y="2222364"/>
              <a:ext cx="22948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ظهور الحساسية الجلدية أو الصدرية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0A0A3ED-3B6D-4154-90DD-30836BFA667F}"/>
              </a:ext>
            </a:extLst>
          </p:cNvPr>
          <p:cNvCxnSpPr/>
          <p:nvPr/>
        </p:nvCxnSpPr>
        <p:spPr>
          <a:xfrm flipV="1">
            <a:off x="3242982" y="1575582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6282EED-ADC4-4D0C-8A35-8D4085899706}"/>
              </a:ext>
            </a:extLst>
          </p:cNvPr>
          <p:cNvCxnSpPr/>
          <p:nvPr/>
        </p:nvCxnSpPr>
        <p:spPr>
          <a:xfrm flipV="1">
            <a:off x="5360548" y="1575582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EADEDED-DE40-48E0-A1ED-73FBAE147AD7}"/>
              </a:ext>
            </a:extLst>
          </p:cNvPr>
          <p:cNvCxnSpPr/>
          <p:nvPr/>
        </p:nvCxnSpPr>
        <p:spPr>
          <a:xfrm flipV="1">
            <a:off x="7458732" y="1575582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1001D84-3733-4C45-BCE0-C3AD0C3A9DBB}"/>
              </a:ext>
            </a:extLst>
          </p:cNvPr>
          <p:cNvGrpSpPr/>
          <p:nvPr/>
        </p:nvGrpSpPr>
        <p:grpSpPr>
          <a:xfrm>
            <a:off x="3269255" y="2150325"/>
            <a:ext cx="2091291" cy="1391586"/>
            <a:chOff x="823280" y="1477109"/>
            <a:chExt cx="2091291" cy="139158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1C845D2-B081-49B7-BFFA-DEC537FC1A13}"/>
                </a:ext>
              </a:extLst>
            </p:cNvPr>
            <p:cNvSpPr txBox="1"/>
            <p:nvPr/>
          </p:nvSpPr>
          <p:spPr>
            <a:xfrm>
              <a:off x="823280" y="1477109"/>
              <a:ext cx="585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2188AC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868DDA4-438A-4C4A-8CA2-958D4EC8C514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DD06689-1234-4085-9998-4898E2511F88}"/>
                </a:ext>
              </a:extLst>
            </p:cNvPr>
            <p:cNvSpPr txBox="1"/>
            <p:nvPr/>
          </p:nvSpPr>
          <p:spPr>
            <a:xfrm>
              <a:off x="823280" y="2222364"/>
              <a:ext cx="2091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كثرة الحركة و النشاط عند الأطفال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9FEA6C9-F00A-4904-83A6-D97600EDB90A}"/>
              </a:ext>
            </a:extLst>
          </p:cNvPr>
          <p:cNvGrpSpPr/>
          <p:nvPr/>
        </p:nvGrpSpPr>
        <p:grpSpPr>
          <a:xfrm>
            <a:off x="5386820" y="2144765"/>
            <a:ext cx="2091291" cy="1610529"/>
            <a:chOff x="823280" y="1477109"/>
            <a:chExt cx="2091291" cy="161052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1662EA8-6DEA-42E9-9DE8-7FC5D875487B}"/>
                </a:ext>
              </a:extLst>
            </p:cNvPr>
            <p:cNvSpPr txBox="1"/>
            <p:nvPr/>
          </p:nvSpPr>
          <p:spPr>
            <a:xfrm>
              <a:off x="823280" y="1477109"/>
              <a:ext cx="585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49B1CE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2655D3B-A149-415B-8E47-B13451311429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CCDA26B-B6E1-4B6A-8A0A-8B3550DD847E}"/>
                </a:ext>
              </a:extLst>
            </p:cNvPr>
            <p:cNvSpPr txBox="1"/>
            <p:nvPr/>
          </p:nvSpPr>
          <p:spPr>
            <a:xfrm>
              <a:off x="823280" y="2164308"/>
              <a:ext cx="209129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حدوث طفرات وراثية قد يسبب بعضها أوراما سرطانية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CA9B036-9293-4574-B24A-DFDF9F8AE373}"/>
              </a:ext>
            </a:extLst>
          </p:cNvPr>
          <p:cNvGrpSpPr/>
          <p:nvPr/>
        </p:nvGrpSpPr>
        <p:grpSpPr>
          <a:xfrm>
            <a:off x="7504382" y="2144765"/>
            <a:ext cx="2091291" cy="1873014"/>
            <a:chOff x="823280" y="1477109"/>
            <a:chExt cx="2091291" cy="187301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C2AE70-F76C-45EF-BF05-DE6F62B4C75A}"/>
                </a:ext>
              </a:extLst>
            </p:cNvPr>
            <p:cNvSpPr txBox="1"/>
            <p:nvPr/>
          </p:nvSpPr>
          <p:spPr>
            <a:xfrm>
              <a:off x="823280" y="1477109"/>
              <a:ext cx="585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60C5CC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A723DBC-4D65-49C7-AF00-BC8CD83BA5B3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1116CE-7CD1-42E5-85F1-ACD7244457FC}"/>
                </a:ext>
              </a:extLst>
            </p:cNvPr>
            <p:cNvSpPr txBox="1"/>
            <p:nvPr/>
          </p:nvSpPr>
          <p:spPr>
            <a:xfrm>
              <a:off x="823280" y="2149794"/>
              <a:ext cx="20912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التأثير على الجهاز العصبي و المخ و بعض الأنشطة الأنزيمية في المخ   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2036F86-3781-4221-89EE-6FE1BDBF2A62}"/>
              </a:ext>
            </a:extLst>
          </p:cNvPr>
          <p:cNvGrpSpPr/>
          <p:nvPr/>
        </p:nvGrpSpPr>
        <p:grpSpPr>
          <a:xfrm>
            <a:off x="7032931" y="4919406"/>
            <a:ext cx="1561299" cy="1399032"/>
            <a:chOff x="7014514" y="4919406"/>
            <a:chExt cx="1561299" cy="1399032"/>
          </a:xfrm>
        </p:grpSpPr>
        <p:pic>
          <p:nvPicPr>
            <p:cNvPr id="64" name="Graphic 63" descr="Run">
              <a:extLst>
                <a:ext uri="{FF2B5EF4-FFF2-40B4-BE49-F238E27FC236}">
                  <a16:creationId xmlns:a16="http://schemas.microsoft.com/office/drawing/2014/main" id="{51653B6E-3DE3-4716-8DCB-CAFB5C4286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76781" y="4919406"/>
              <a:ext cx="1399032" cy="1399032"/>
            </a:xfrm>
            <a:prstGeom prst="rect">
              <a:avLst/>
            </a:prstGeom>
          </p:spPr>
        </p:pic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BF1E1E5A-5159-4C27-A39A-B58690E8CF2B}"/>
                </a:ext>
              </a:extLst>
            </p:cNvPr>
            <p:cNvSpPr/>
            <p:nvPr/>
          </p:nvSpPr>
          <p:spPr>
            <a:xfrm>
              <a:off x="7014514" y="5415376"/>
              <a:ext cx="543339" cy="10084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3FEEFF7F-1CCC-4B96-82E5-ED0BE3822625}"/>
                </a:ext>
              </a:extLst>
            </p:cNvPr>
            <p:cNvSpPr/>
            <p:nvPr/>
          </p:nvSpPr>
          <p:spPr>
            <a:xfrm>
              <a:off x="7290297" y="5276021"/>
              <a:ext cx="292396" cy="10084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104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37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3013710" y="1174699"/>
            <a:ext cx="8646174" cy="678033"/>
            <a:chOff x="1437352" y="1240015"/>
            <a:chExt cx="8646174" cy="67803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5"/>
              <a:ext cx="864617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17938"/>
              <a:ext cx="8035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هاتي مقترحا تقللين فيه من استهلاك عائلتك للأغذية المحتواة على المضافات الغذائية الصناعية 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1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788" y="3473396"/>
            <a:ext cx="1887248" cy="2486627"/>
            <a:chOff x="10083515" y="2824902"/>
            <a:chExt cx="1887248" cy="2486627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515" y="2824902"/>
              <a:ext cx="1887248" cy="2486627"/>
              <a:chOff x="392713" y="4308237"/>
              <a:chExt cx="1887248" cy="248662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6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32761"/>
                <a:ext cx="1871561" cy="206210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48494" y="4023936"/>
              <a:ext cx="786716" cy="717463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reeform: Shape 71">
            <a:extLst>
              <a:ext uri="{FF2B5EF4-FFF2-40B4-BE49-F238E27FC236}">
                <a16:creationId xmlns:a16="http://schemas.microsoft.com/office/drawing/2014/main" id="{B2296639-8821-4624-83E7-A6C176811692}"/>
              </a:ext>
            </a:extLst>
          </p:cNvPr>
          <p:cNvSpPr/>
          <p:nvPr/>
        </p:nvSpPr>
        <p:spPr>
          <a:xfrm rot="5400000">
            <a:off x="2747958" y="2092460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3" name="Group 72">
            <a:extLst>
              <a:ext uri="{FF2B5EF4-FFF2-40B4-BE49-F238E27FC236}">
                <a16:creationId xmlns:a16="http://schemas.microsoft.com/office/drawing/2014/main" id="{FDDCA6B6-8A24-4226-9F8B-167604DA693C}"/>
              </a:ext>
            </a:extLst>
          </p:cNvPr>
          <p:cNvGrpSpPr/>
          <p:nvPr/>
        </p:nvGrpSpPr>
        <p:grpSpPr>
          <a:xfrm>
            <a:off x="3733486" y="219566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5" name="Oval 73">
              <a:extLst>
                <a:ext uri="{FF2B5EF4-FFF2-40B4-BE49-F238E27FC236}">
                  <a16:creationId xmlns:a16="http://schemas.microsoft.com/office/drawing/2014/main" id="{58B58845-1DE4-487F-B7BD-E2418A92D1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10">
              <a:extLst>
                <a:ext uri="{FF2B5EF4-FFF2-40B4-BE49-F238E27FC236}">
                  <a16:creationId xmlns:a16="http://schemas.microsoft.com/office/drawing/2014/main" id="{4AD3ABB3-9234-4DB9-A908-50D4931B20E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75">
              <a:extLst>
                <a:ext uri="{FF2B5EF4-FFF2-40B4-BE49-F238E27FC236}">
                  <a16:creationId xmlns:a16="http://schemas.microsoft.com/office/drawing/2014/main" id="{E9623C7B-C80C-4054-9AAC-54317E8E862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8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1850" y="4227268"/>
            <a:ext cx="1260143" cy="2179707"/>
          </a:xfrm>
          <a:prstGeom prst="rect">
            <a:avLst/>
          </a:prstGeom>
        </p:spPr>
      </p:pic>
      <p:sp>
        <p:nvSpPr>
          <p:cNvPr id="49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950947">
            <a:off x="7576203" y="4601200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4902991" y="2390119"/>
            <a:ext cx="3101546" cy="28710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محاولة عمل أطعمة ذات نكهات جيدة و لذيذة المذاق مثل الأطعمة الخارحية و لكن مضاف لها أشياء طبيعية و صحية </a:t>
            </a:r>
            <a:endParaRPr lang="ar-SY" sz="2000" dirty="0"/>
          </a:p>
        </p:txBody>
      </p:sp>
    </p:spTree>
    <p:extLst>
      <p:ext uri="{BB962C8B-B14F-4D97-AF65-F5344CB8AC3E}">
        <p14:creationId xmlns:p14="http://schemas.microsoft.com/office/powerpoint/2010/main" val="18462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8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  <p:bldP spid="42" grpId="0" animBg="1"/>
      <p:bldP spid="42" grpId="1" animBg="1"/>
      <p:bldP spid="49" grpId="0" animBg="1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3277910" y="1174698"/>
            <a:ext cx="8381973" cy="678034"/>
            <a:chOff x="1437353" y="1240014"/>
            <a:chExt cx="8381973" cy="678034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1240014"/>
              <a:ext cx="5527371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783862" y="1517938"/>
              <a:ext cx="8035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كيف يحمي المستهلك نفسه من ضرر بعض المضافات الغذائية ؟ 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DBE39FB-AF18-41EF-ADCF-CC23068DE02F}"/>
              </a:ext>
            </a:extLst>
          </p:cNvPr>
          <p:cNvSpPr/>
          <p:nvPr/>
        </p:nvSpPr>
        <p:spPr>
          <a:xfrm>
            <a:off x="2818859" y="1620161"/>
            <a:ext cx="112542" cy="52378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Block Arc 32">
            <a:extLst>
              <a:ext uri="{FF2B5EF4-FFF2-40B4-BE49-F238E27FC236}">
                <a16:creationId xmlns:a16="http://schemas.microsoft.com/office/drawing/2014/main" id="{9BE2B42E-BDC5-456C-8CC4-015C6176E55F}"/>
              </a:ext>
            </a:extLst>
          </p:cNvPr>
          <p:cNvSpPr/>
          <p:nvPr/>
        </p:nvSpPr>
        <p:spPr>
          <a:xfrm>
            <a:off x="2818859" y="614321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Block Arc 33">
            <a:extLst>
              <a:ext uri="{FF2B5EF4-FFF2-40B4-BE49-F238E27FC236}">
                <a16:creationId xmlns:a16="http://schemas.microsoft.com/office/drawing/2014/main" id="{D97301E2-C41D-49AD-ABBA-64F8383E93A5}"/>
              </a:ext>
            </a:extLst>
          </p:cNvPr>
          <p:cNvSpPr/>
          <p:nvPr/>
        </p:nvSpPr>
        <p:spPr>
          <a:xfrm>
            <a:off x="1088532" y="1724480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Block Arc 35">
            <a:extLst>
              <a:ext uri="{FF2B5EF4-FFF2-40B4-BE49-F238E27FC236}">
                <a16:creationId xmlns:a16="http://schemas.microsoft.com/office/drawing/2014/main" id="{E0C0AFBD-FD0E-470C-B293-635E7EE3F515}"/>
              </a:ext>
            </a:extLst>
          </p:cNvPr>
          <p:cNvSpPr/>
          <p:nvPr/>
        </p:nvSpPr>
        <p:spPr>
          <a:xfrm>
            <a:off x="2818859" y="3032143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7880A947-A925-46F3-8D65-43D721BBA2E8}"/>
              </a:ext>
            </a:extLst>
          </p:cNvPr>
          <p:cNvSpPr/>
          <p:nvPr/>
        </p:nvSpPr>
        <p:spPr>
          <a:xfrm>
            <a:off x="3540119" y="4360702"/>
            <a:ext cx="2140050" cy="930773"/>
          </a:xfrm>
          <a:prstGeom prst="trapezoid">
            <a:avLst>
              <a:gd name="adj" fmla="val 80867"/>
            </a:avLst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5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2089240-AF6E-4A39-9032-FE060333E7F3}"/>
              </a:ext>
            </a:extLst>
          </p:cNvPr>
          <p:cNvSpPr/>
          <p:nvPr/>
        </p:nvSpPr>
        <p:spPr>
          <a:xfrm>
            <a:off x="4467052" y="4307277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83BED004-F45C-4D51-8411-EA9E3D1C7823}"/>
              </a:ext>
            </a:extLst>
          </p:cNvPr>
          <p:cNvSpPr/>
          <p:nvPr/>
        </p:nvSpPr>
        <p:spPr>
          <a:xfrm>
            <a:off x="4286587" y="403798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000099"/>
              </a:gs>
              <a:gs pos="58000">
                <a:srgbClr val="3366CC"/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72C444A5-F20E-422F-92E8-7D43747116C9}"/>
              </a:ext>
            </a:extLst>
          </p:cNvPr>
          <p:cNvSpPr/>
          <p:nvPr/>
        </p:nvSpPr>
        <p:spPr>
          <a:xfrm>
            <a:off x="3540119" y="1965447"/>
            <a:ext cx="2140050" cy="930773"/>
          </a:xfrm>
          <a:prstGeom prst="trapezoid">
            <a:avLst>
              <a:gd name="adj" fmla="val 80867"/>
            </a:avLst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5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7AA6323-938F-4C7E-8535-F53744A5C2FF}"/>
              </a:ext>
            </a:extLst>
          </p:cNvPr>
          <p:cNvSpPr/>
          <p:nvPr/>
        </p:nvSpPr>
        <p:spPr>
          <a:xfrm>
            <a:off x="4467052" y="191202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8C9EC68-226D-4981-8653-181892CC6CEF}"/>
              </a:ext>
            </a:extLst>
          </p:cNvPr>
          <p:cNvSpPr/>
          <p:nvPr/>
        </p:nvSpPr>
        <p:spPr>
          <a:xfrm>
            <a:off x="4286587" y="1642728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rapezoid 50">
            <a:extLst>
              <a:ext uri="{FF2B5EF4-FFF2-40B4-BE49-F238E27FC236}">
                <a16:creationId xmlns:a16="http://schemas.microsoft.com/office/drawing/2014/main" id="{695B76C4-0E3D-485B-B62E-0D4C9728D49D}"/>
              </a:ext>
            </a:extLst>
          </p:cNvPr>
          <p:cNvSpPr/>
          <p:nvPr/>
        </p:nvSpPr>
        <p:spPr>
          <a:xfrm>
            <a:off x="70091" y="3053039"/>
            <a:ext cx="2140050" cy="930773"/>
          </a:xfrm>
          <a:prstGeom prst="trapezoid">
            <a:avLst>
              <a:gd name="adj" fmla="val 80867"/>
            </a:avLst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5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F2A9EECB-C674-47F6-951C-5B2AB063D7F1}"/>
              </a:ext>
            </a:extLst>
          </p:cNvPr>
          <p:cNvSpPr/>
          <p:nvPr/>
        </p:nvSpPr>
        <p:spPr>
          <a:xfrm>
            <a:off x="997024" y="2999614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rapezoid 52">
            <a:extLst>
              <a:ext uri="{FF2B5EF4-FFF2-40B4-BE49-F238E27FC236}">
                <a16:creationId xmlns:a16="http://schemas.microsoft.com/office/drawing/2014/main" id="{83F817F4-900B-4691-8384-A2406027E9C3}"/>
              </a:ext>
            </a:extLst>
          </p:cNvPr>
          <p:cNvSpPr/>
          <p:nvPr/>
        </p:nvSpPr>
        <p:spPr>
          <a:xfrm>
            <a:off x="816559" y="2730320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008000"/>
              </a:gs>
              <a:gs pos="58000">
                <a:srgbClr val="00CC00"/>
              </a:gs>
              <a:gs pos="100000">
                <a:srgbClr val="008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E107646-38CD-4737-AA8E-B82159606A72}"/>
              </a:ext>
            </a:extLst>
          </p:cNvPr>
          <p:cNvSpPr txBox="1"/>
          <p:nvPr/>
        </p:nvSpPr>
        <p:spPr>
          <a:xfrm>
            <a:off x="4460904" y="43153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C199A40-E26B-4259-81C5-195EB3390669}"/>
              </a:ext>
            </a:extLst>
          </p:cNvPr>
          <p:cNvSpPr txBox="1"/>
          <p:nvPr/>
        </p:nvSpPr>
        <p:spPr>
          <a:xfrm>
            <a:off x="982032" y="3023879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1FD6C3D-04AF-4A07-A296-BC9252E2E2F1}"/>
              </a:ext>
            </a:extLst>
          </p:cNvPr>
          <p:cNvSpPr txBox="1"/>
          <p:nvPr/>
        </p:nvSpPr>
        <p:spPr>
          <a:xfrm>
            <a:off x="4443090" y="1922347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3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ED25A88-653A-4C49-B3E5-14231D8DE219}"/>
              </a:ext>
            </a:extLst>
          </p:cNvPr>
          <p:cNvGrpSpPr/>
          <p:nvPr/>
        </p:nvGrpSpPr>
        <p:grpSpPr>
          <a:xfrm>
            <a:off x="3425371" y="4734839"/>
            <a:ext cx="2365829" cy="1940843"/>
            <a:chOff x="3180698" y="5280009"/>
            <a:chExt cx="2365829" cy="194084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6F551DA-555C-40CC-BF1F-E4FF7FD7C4E5}"/>
                </a:ext>
              </a:extLst>
            </p:cNvPr>
            <p:cNvSpPr txBox="1"/>
            <p:nvPr/>
          </p:nvSpPr>
          <p:spPr>
            <a:xfrm>
              <a:off x="3831213" y="5280009"/>
              <a:ext cx="10595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13BD17B-F01D-4441-B380-3630865738AE}"/>
                </a:ext>
              </a:extLst>
            </p:cNvPr>
            <p:cNvSpPr txBox="1"/>
            <p:nvPr/>
          </p:nvSpPr>
          <p:spPr>
            <a:xfrm>
              <a:off x="3180698" y="5558859"/>
              <a:ext cx="2365829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شراء الأغذية المحتواة على أقل نسبة من هذه المضافات من خلال قراءة البطاقة الإرشادية الموجودة على علبة المنتج الغذائي </a:t>
              </a:r>
              <a:br>
                <a:rPr lang="en-US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endParaRPr lang="en-US" sz="12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B145E59-5119-40ED-BB61-0F2595089AAF}"/>
              </a:ext>
            </a:extLst>
          </p:cNvPr>
          <p:cNvGrpSpPr/>
          <p:nvPr/>
        </p:nvGrpSpPr>
        <p:grpSpPr>
          <a:xfrm>
            <a:off x="3390065" y="2190361"/>
            <a:ext cx="3044816" cy="953196"/>
            <a:chOff x="3136708" y="5280009"/>
            <a:chExt cx="3044816" cy="95319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BA75D72-7B6E-490A-906F-39569501A2F2}"/>
                </a:ext>
              </a:extLst>
            </p:cNvPr>
            <p:cNvSpPr txBox="1"/>
            <p:nvPr/>
          </p:nvSpPr>
          <p:spPr>
            <a:xfrm>
              <a:off x="3831213" y="5280009"/>
              <a:ext cx="10595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04F972F-E3BC-4216-AE27-199F61CF67D4}"/>
                </a:ext>
              </a:extLst>
            </p:cNvPr>
            <p:cNvSpPr txBox="1"/>
            <p:nvPr/>
          </p:nvSpPr>
          <p:spPr>
            <a:xfrm>
              <a:off x="3136708" y="5309875"/>
              <a:ext cx="30448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استبدال الأغذية التي تحتوي على كميات كبيرة من الألوان بأغذية خفيفة معدة في المنزل بقدر الإمكان  </a:t>
              </a:r>
              <a:endParaRPr lang="en-US" sz="12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C2EC497-DC67-4805-9F39-19EB694D79EA}"/>
              </a:ext>
            </a:extLst>
          </p:cNvPr>
          <p:cNvGrpSpPr/>
          <p:nvPr/>
        </p:nvGrpSpPr>
        <p:grpSpPr>
          <a:xfrm>
            <a:off x="445544" y="3333273"/>
            <a:ext cx="1432743" cy="1479179"/>
            <a:chOff x="3700683" y="5280009"/>
            <a:chExt cx="1432743" cy="147917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031D879-A40C-4395-84E3-EA6068080AF8}"/>
                </a:ext>
              </a:extLst>
            </p:cNvPr>
            <p:cNvSpPr txBox="1"/>
            <p:nvPr/>
          </p:nvSpPr>
          <p:spPr>
            <a:xfrm>
              <a:off x="3831213" y="5280009"/>
              <a:ext cx="10595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8C6F5B7-F111-4D14-91B6-DA1698929D9F}"/>
                </a:ext>
              </a:extLst>
            </p:cNvPr>
            <p:cNvSpPr txBox="1"/>
            <p:nvPr/>
          </p:nvSpPr>
          <p:spPr>
            <a:xfrm>
              <a:off x="3700683" y="5558859"/>
              <a:ext cx="14327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تجنب الأغذية ذات المضافات الغذائية الأكثر ضررا </a:t>
              </a:r>
              <a:endParaRPr lang="en-US" sz="12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938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  <p:bldP spid="37" grpId="0" animBg="1"/>
      <p:bldP spid="40" grpId="0" animBg="1"/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1075801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461421" y="-92548"/>
            <a:ext cx="2233081" cy="1014129"/>
            <a:chOff x="1437354" y="652949"/>
            <a:chExt cx="2233081" cy="101412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9"/>
              <a:ext cx="1932511" cy="1014129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19548" y="1101279"/>
              <a:ext cx="16508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647257" y="1295087"/>
            <a:ext cx="82966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ما المتوقع حدوثه عندما تكون جميع أطعمتنا معلبة و محفوظة بمضافات غذائية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643" y="3473257"/>
            <a:ext cx="1884683" cy="2509437"/>
            <a:chOff x="10087370" y="2824763"/>
            <a:chExt cx="1884683" cy="2509437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7370" y="2824763"/>
              <a:ext cx="1884683" cy="2509437"/>
              <a:chOff x="395817" y="4308238"/>
              <a:chExt cx="1884683" cy="250943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40238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95385" y="4103988"/>
              <a:ext cx="96737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0" y="2344678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121733" y="2645999"/>
            <a:ext cx="4822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dirty="0"/>
              <a:t>سيتعرض الجميع للإصابة بالأمراض بشكل مستمر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8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3013710" y="1174699"/>
            <a:ext cx="8646174" cy="678033"/>
            <a:chOff x="1437352" y="1240015"/>
            <a:chExt cx="8646174" cy="67803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5"/>
              <a:ext cx="864617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17938"/>
              <a:ext cx="8035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هل تساءلت يوما ما الذي يضفي على بعض الحلويات و المثلجات لونها الزاهي و طعمها اللذيذ ؟ 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1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r>
                  <a:rPr lang="ar-SY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17500" y="3836510"/>
              <a:ext cx="1031779" cy="940954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reeform: Shape 71">
            <a:extLst>
              <a:ext uri="{FF2B5EF4-FFF2-40B4-BE49-F238E27FC236}">
                <a16:creationId xmlns:a16="http://schemas.microsoft.com/office/drawing/2014/main" id="{B2296639-8821-4624-83E7-A6C176811692}"/>
              </a:ext>
            </a:extLst>
          </p:cNvPr>
          <p:cNvSpPr/>
          <p:nvPr/>
        </p:nvSpPr>
        <p:spPr>
          <a:xfrm rot="5400000">
            <a:off x="2747958" y="2092460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3" name="Group 72">
            <a:extLst>
              <a:ext uri="{FF2B5EF4-FFF2-40B4-BE49-F238E27FC236}">
                <a16:creationId xmlns:a16="http://schemas.microsoft.com/office/drawing/2014/main" id="{FDDCA6B6-8A24-4226-9F8B-167604DA693C}"/>
              </a:ext>
            </a:extLst>
          </p:cNvPr>
          <p:cNvGrpSpPr/>
          <p:nvPr/>
        </p:nvGrpSpPr>
        <p:grpSpPr>
          <a:xfrm>
            <a:off x="3733486" y="219566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5" name="Oval 73">
              <a:extLst>
                <a:ext uri="{FF2B5EF4-FFF2-40B4-BE49-F238E27FC236}">
                  <a16:creationId xmlns:a16="http://schemas.microsoft.com/office/drawing/2014/main" id="{58B58845-1DE4-487F-B7BD-E2418A92D1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10">
              <a:extLst>
                <a:ext uri="{FF2B5EF4-FFF2-40B4-BE49-F238E27FC236}">
                  <a16:creationId xmlns:a16="http://schemas.microsoft.com/office/drawing/2014/main" id="{4AD3ABB3-9234-4DB9-A908-50D4931B20E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75">
              <a:extLst>
                <a:ext uri="{FF2B5EF4-FFF2-40B4-BE49-F238E27FC236}">
                  <a16:creationId xmlns:a16="http://schemas.microsoft.com/office/drawing/2014/main" id="{E9623C7B-C80C-4054-9AAC-54317E8E862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8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1850" y="4227268"/>
            <a:ext cx="1260143" cy="2179707"/>
          </a:xfrm>
          <a:prstGeom prst="rect">
            <a:avLst/>
          </a:prstGeom>
        </p:spPr>
      </p:pic>
      <p:sp>
        <p:nvSpPr>
          <p:cNvPr id="49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950947">
            <a:off x="7576203" y="4601200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5565658" y="3587275"/>
            <a:ext cx="1699311" cy="118749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إنها مكسبات الطعم و اللون</a:t>
            </a:r>
            <a:endParaRPr lang="ar-SY" sz="2000" dirty="0"/>
          </a:p>
        </p:txBody>
      </p:sp>
    </p:spTree>
    <p:extLst>
      <p:ext uri="{BB962C8B-B14F-4D97-AF65-F5344CB8AC3E}">
        <p14:creationId xmlns:p14="http://schemas.microsoft.com/office/powerpoint/2010/main" val="19602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8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  <p:bldP spid="42" grpId="0" animBg="1"/>
      <p:bldP spid="42" grpId="1" animBg="1"/>
      <p:bldP spid="49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3820232" y="1174700"/>
            <a:ext cx="7839652" cy="678032"/>
            <a:chOff x="1437352" y="1240016"/>
            <a:chExt cx="7839652" cy="678032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6"/>
              <a:ext cx="783965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17938"/>
              <a:ext cx="71884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ما الذي يحسن طعم بعض أنواع الأغذية مثل البسكويت و الخبز ؟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1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20381" y="3793065"/>
              <a:ext cx="1127685" cy="1028417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reeform: Shape 71">
            <a:extLst>
              <a:ext uri="{FF2B5EF4-FFF2-40B4-BE49-F238E27FC236}">
                <a16:creationId xmlns:a16="http://schemas.microsoft.com/office/drawing/2014/main" id="{B2296639-8821-4624-83E7-A6C176811692}"/>
              </a:ext>
            </a:extLst>
          </p:cNvPr>
          <p:cNvSpPr/>
          <p:nvPr/>
        </p:nvSpPr>
        <p:spPr>
          <a:xfrm rot="5400000">
            <a:off x="2747958" y="2092460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3" name="Group 72">
            <a:extLst>
              <a:ext uri="{FF2B5EF4-FFF2-40B4-BE49-F238E27FC236}">
                <a16:creationId xmlns:a16="http://schemas.microsoft.com/office/drawing/2014/main" id="{FDDCA6B6-8A24-4226-9F8B-167604DA693C}"/>
              </a:ext>
            </a:extLst>
          </p:cNvPr>
          <p:cNvGrpSpPr/>
          <p:nvPr/>
        </p:nvGrpSpPr>
        <p:grpSpPr>
          <a:xfrm>
            <a:off x="3733486" y="219566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5" name="Oval 73">
              <a:extLst>
                <a:ext uri="{FF2B5EF4-FFF2-40B4-BE49-F238E27FC236}">
                  <a16:creationId xmlns:a16="http://schemas.microsoft.com/office/drawing/2014/main" id="{58B58845-1DE4-487F-B7BD-E2418A92D1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10">
              <a:extLst>
                <a:ext uri="{FF2B5EF4-FFF2-40B4-BE49-F238E27FC236}">
                  <a16:creationId xmlns:a16="http://schemas.microsoft.com/office/drawing/2014/main" id="{4AD3ABB3-9234-4DB9-A908-50D4931B20E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75">
              <a:extLst>
                <a:ext uri="{FF2B5EF4-FFF2-40B4-BE49-F238E27FC236}">
                  <a16:creationId xmlns:a16="http://schemas.microsoft.com/office/drawing/2014/main" id="{E9623C7B-C80C-4054-9AAC-54317E8E862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8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1850" y="4227268"/>
            <a:ext cx="1260143" cy="2179707"/>
          </a:xfrm>
          <a:prstGeom prst="rect">
            <a:avLst/>
          </a:prstGeom>
        </p:spPr>
      </p:pic>
      <p:sp>
        <p:nvSpPr>
          <p:cNvPr id="49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950947">
            <a:off x="7576203" y="4601200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5565658" y="3587275"/>
            <a:ext cx="1699311" cy="118749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بعض المضافات مثل الفانيليا </a:t>
            </a:r>
            <a:endParaRPr lang="ar-SY" sz="2000" dirty="0"/>
          </a:p>
        </p:txBody>
      </p:sp>
    </p:spTree>
    <p:extLst>
      <p:ext uri="{BB962C8B-B14F-4D97-AF65-F5344CB8AC3E}">
        <p14:creationId xmlns:p14="http://schemas.microsoft.com/office/powerpoint/2010/main" val="108583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8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  <p:bldP spid="42" grpId="0" animBg="1"/>
      <p:bldP spid="42" grpId="1" animBg="1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3088746" y="1174699"/>
            <a:ext cx="8571138" cy="678033"/>
            <a:chOff x="1437352" y="1240015"/>
            <a:chExt cx="8571138" cy="67803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5"/>
              <a:ext cx="8291798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4" y="1517938"/>
              <a:ext cx="81810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كيف تتوفر بعض الأغذية في الأسواق و المحلات التجارية في غير موسمها و تكون بحالة جيدة ؟ </a:t>
              </a:r>
              <a:endPara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1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63278" y="3473413"/>
            <a:ext cx="1887249" cy="2471238"/>
            <a:chOff x="10083005" y="2824919"/>
            <a:chExt cx="1887249" cy="247123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83005" y="2824919"/>
              <a:ext cx="1887249" cy="2471238"/>
              <a:chOff x="392713" y="4308237"/>
              <a:chExt cx="1887249" cy="247123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392713" y="4748150"/>
                <a:ext cx="1871561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 </a:t>
                </a:r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20298" y="3879259"/>
              <a:ext cx="1110815" cy="1013032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reeform: Shape 71">
            <a:extLst>
              <a:ext uri="{FF2B5EF4-FFF2-40B4-BE49-F238E27FC236}">
                <a16:creationId xmlns:a16="http://schemas.microsoft.com/office/drawing/2014/main" id="{B2296639-8821-4624-83E7-A6C176811692}"/>
              </a:ext>
            </a:extLst>
          </p:cNvPr>
          <p:cNvSpPr/>
          <p:nvPr/>
        </p:nvSpPr>
        <p:spPr>
          <a:xfrm rot="5400000">
            <a:off x="2747958" y="2092460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3" name="Group 72">
            <a:extLst>
              <a:ext uri="{FF2B5EF4-FFF2-40B4-BE49-F238E27FC236}">
                <a16:creationId xmlns:a16="http://schemas.microsoft.com/office/drawing/2014/main" id="{FDDCA6B6-8A24-4226-9F8B-167604DA693C}"/>
              </a:ext>
            </a:extLst>
          </p:cNvPr>
          <p:cNvGrpSpPr/>
          <p:nvPr/>
        </p:nvGrpSpPr>
        <p:grpSpPr>
          <a:xfrm>
            <a:off x="3733486" y="219566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5" name="Oval 73">
              <a:extLst>
                <a:ext uri="{FF2B5EF4-FFF2-40B4-BE49-F238E27FC236}">
                  <a16:creationId xmlns:a16="http://schemas.microsoft.com/office/drawing/2014/main" id="{58B58845-1DE4-487F-B7BD-E2418A92D1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10">
              <a:extLst>
                <a:ext uri="{FF2B5EF4-FFF2-40B4-BE49-F238E27FC236}">
                  <a16:creationId xmlns:a16="http://schemas.microsoft.com/office/drawing/2014/main" id="{4AD3ABB3-9234-4DB9-A908-50D4931B20E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75">
              <a:extLst>
                <a:ext uri="{FF2B5EF4-FFF2-40B4-BE49-F238E27FC236}">
                  <a16:creationId xmlns:a16="http://schemas.microsoft.com/office/drawing/2014/main" id="{E9623C7B-C80C-4054-9AAC-54317E8E862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8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1850" y="4227268"/>
            <a:ext cx="1260143" cy="2179707"/>
          </a:xfrm>
          <a:prstGeom prst="rect">
            <a:avLst/>
          </a:prstGeom>
        </p:spPr>
      </p:pic>
      <p:sp>
        <p:nvSpPr>
          <p:cNvPr id="49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950947">
            <a:off x="7576203" y="4601200"/>
            <a:ext cx="899562" cy="316242"/>
          </a:xfrm>
          <a:custGeom>
            <a:avLst/>
            <a:gdLst>
              <a:gd name="connsiteX0" fmla="*/ 899561 w 899562"/>
              <a:gd name="connsiteY0" fmla="*/ 251387 h 316242"/>
              <a:gd name="connsiteX1" fmla="*/ 493028 w 899562"/>
              <a:gd name="connsiteY1" fmla="*/ 301891 h 316242"/>
              <a:gd name="connsiteX2" fmla="*/ 276788 w 899562"/>
              <a:gd name="connsiteY2" fmla="*/ 24120 h 316242"/>
              <a:gd name="connsiteX3" fmla="*/ 0 w 899562"/>
              <a:gd name="connsiteY3" fmla="*/ 32537 h 31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562" h="316242" extrusionOk="0">
                <a:moveTo>
                  <a:pt x="899561" y="251387"/>
                </a:moveTo>
                <a:cubicBezTo>
                  <a:pt x="746838" y="301145"/>
                  <a:pt x="626922" y="341343"/>
                  <a:pt x="493028" y="301891"/>
                </a:cubicBezTo>
                <a:cubicBezTo>
                  <a:pt x="355039" y="258338"/>
                  <a:pt x="379696" y="102970"/>
                  <a:pt x="276788" y="24120"/>
                </a:cubicBezTo>
                <a:cubicBezTo>
                  <a:pt x="171986" y="-42045"/>
                  <a:pt x="118022" y="33363"/>
                  <a:pt x="0" y="3253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5141149" y="3215993"/>
            <a:ext cx="2575966" cy="190892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لإضافة مواد حافظة تساعد على استمرار حفظها لمدة طويلة </a:t>
            </a:r>
            <a:br>
              <a:rPr lang="en-US" dirty="0"/>
            </a:br>
            <a:endParaRPr lang="ar-SY" sz="2000" dirty="0"/>
          </a:p>
        </p:txBody>
      </p:sp>
    </p:spTree>
    <p:extLst>
      <p:ext uri="{BB962C8B-B14F-4D97-AF65-F5344CB8AC3E}">
        <p14:creationId xmlns:p14="http://schemas.microsoft.com/office/powerpoint/2010/main" val="337667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48" dur="2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3" grpId="0" animBg="1"/>
      <p:bldP spid="42" grpId="0" animBg="1"/>
      <p:bldP spid="42" grpId="1" animBg="1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3D3204C-8CD0-4A1A-8BB3-F5EB10DEC6EA}"/>
              </a:ext>
            </a:extLst>
          </p:cNvPr>
          <p:cNvSpPr/>
          <p:nvPr/>
        </p:nvSpPr>
        <p:spPr>
          <a:xfrm rot="10800000">
            <a:off x="11112308" y="2017478"/>
            <a:ext cx="582196" cy="635091"/>
          </a:xfrm>
          <a:custGeom>
            <a:avLst/>
            <a:gdLst>
              <a:gd name="connsiteX0" fmla="*/ 314185 w 3126929"/>
              <a:gd name="connsiteY0" fmla="*/ 0 h 727424"/>
              <a:gd name="connsiteX1" fmla="*/ 3126929 w 3126929"/>
              <a:gd name="connsiteY1" fmla="*/ 0 h 727424"/>
              <a:gd name="connsiteX2" fmla="*/ 3126929 w 3126929"/>
              <a:gd name="connsiteY2" fmla="*/ 413239 h 727424"/>
              <a:gd name="connsiteX3" fmla="*/ 314185 w 3126929"/>
              <a:gd name="connsiteY3" fmla="*/ 413239 h 727424"/>
              <a:gd name="connsiteX4" fmla="*/ 0 w 3126929"/>
              <a:gd name="connsiteY4" fmla="*/ 727424 h 727424"/>
              <a:gd name="connsiteX5" fmla="*/ 0 w 3126929"/>
              <a:gd name="connsiteY5" fmla="*/ 314185 h 727424"/>
              <a:gd name="connsiteX6" fmla="*/ 314185 w 3126929"/>
              <a:gd name="connsiteY6" fmla="*/ 0 h 7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6929" h="727424">
                <a:moveTo>
                  <a:pt x="314185" y="0"/>
                </a:moveTo>
                <a:lnTo>
                  <a:pt x="3126929" y="0"/>
                </a:lnTo>
                <a:lnTo>
                  <a:pt x="3126929" y="413239"/>
                </a:lnTo>
                <a:lnTo>
                  <a:pt x="314185" y="413239"/>
                </a:lnTo>
                <a:cubicBezTo>
                  <a:pt x="140665" y="413239"/>
                  <a:pt x="0" y="553904"/>
                  <a:pt x="0" y="727424"/>
                </a:cubicBezTo>
                <a:lnTo>
                  <a:pt x="0" y="314185"/>
                </a:lnTo>
                <a:cubicBezTo>
                  <a:pt x="0" y="140665"/>
                  <a:pt x="140665" y="0"/>
                  <a:pt x="314185" y="0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471892" y="457197"/>
            <a:ext cx="7222612" cy="1222155"/>
            <a:chOff x="1437352" y="652951"/>
            <a:chExt cx="7222612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1"/>
              <a:ext cx="722261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8" y="1246443"/>
              <a:ext cx="59756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8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المضافات العذائية : </a:t>
              </a:r>
              <a:endParaRPr lang="ar-SY" sz="4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Economica" panose="02000506040000020004" pitchFamily="2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50904" y="2275417"/>
            <a:ext cx="619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/>
              <a:t>مواد كيميائية طبيعية أو صناعية تضاف للأطعمة بهدف : </a:t>
            </a:r>
            <a:endParaRPr lang="ar-SY" dirty="0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2" y="3473274"/>
            <a:ext cx="1884684" cy="2494048"/>
            <a:chOff x="10086859" y="2824780"/>
            <a:chExt cx="1884684" cy="2494048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59" y="2824780"/>
              <a:ext cx="1884684" cy="2494048"/>
              <a:chOff x="395817" y="4308238"/>
              <a:chExt cx="1884684" cy="249404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1" y="4955627"/>
                <a:ext cx="1875550" cy="184665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95385" y="4103988"/>
              <a:ext cx="96737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1700C3F-9B4C-4F6F-A0BA-D2BB304EFC1D}"/>
              </a:ext>
            </a:extLst>
          </p:cNvPr>
          <p:cNvSpPr/>
          <p:nvPr/>
        </p:nvSpPr>
        <p:spPr>
          <a:xfrm>
            <a:off x="2187332" y="5161725"/>
            <a:ext cx="3022302" cy="1239078"/>
          </a:xfrm>
          <a:custGeom>
            <a:avLst/>
            <a:gdLst>
              <a:gd name="connsiteX0" fmla="*/ 0 w 3022302"/>
              <a:gd name="connsiteY0" fmla="*/ 0 h 1239078"/>
              <a:gd name="connsiteX1" fmla="*/ 2687635 w 3022302"/>
              <a:gd name="connsiteY1" fmla="*/ 0 h 1239078"/>
              <a:gd name="connsiteX2" fmla="*/ 3022302 w 3022302"/>
              <a:gd name="connsiteY2" fmla="*/ 619539 h 1239078"/>
              <a:gd name="connsiteX3" fmla="*/ 2687635 w 3022302"/>
              <a:gd name="connsiteY3" fmla="*/ 1239078 h 1239078"/>
              <a:gd name="connsiteX4" fmla="*/ 0 w 3022302"/>
              <a:gd name="connsiteY4" fmla="*/ 1239078 h 1239078"/>
              <a:gd name="connsiteX5" fmla="*/ 0 w 3022302"/>
              <a:gd name="connsiteY5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2302" h="1239078">
                <a:moveTo>
                  <a:pt x="0" y="0"/>
                </a:moveTo>
                <a:lnTo>
                  <a:pt x="2687635" y="0"/>
                </a:lnTo>
                <a:lnTo>
                  <a:pt x="3022302" y="619539"/>
                </a:lnTo>
                <a:lnTo>
                  <a:pt x="2687635" y="1239078"/>
                </a:lnTo>
                <a:lnTo>
                  <a:pt x="0" y="1239078"/>
                </a:lnTo>
                <a:lnTo>
                  <a:pt x="0" y="0"/>
                </a:lnTo>
                <a:close/>
              </a:path>
            </a:pathLst>
          </a:custGeom>
          <a:solidFill>
            <a:srgbClr val="1B6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B34B0EC-FD21-42EB-96BA-1608E51E5708}"/>
              </a:ext>
            </a:extLst>
          </p:cNvPr>
          <p:cNvSpPr/>
          <p:nvPr/>
        </p:nvSpPr>
        <p:spPr>
          <a:xfrm>
            <a:off x="5006684" y="5161725"/>
            <a:ext cx="2188569" cy="1239078"/>
          </a:xfrm>
          <a:custGeom>
            <a:avLst/>
            <a:gdLst>
              <a:gd name="connsiteX0" fmla="*/ 0 w 2188569"/>
              <a:gd name="connsiteY0" fmla="*/ 0 h 1239078"/>
              <a:gd name="connsiteX1" fmla="*/ 1853902 w 2188569"/>
              <a:gd name="connsiteY1" fmla="*/ 0 h 1239078"/>
              <a:gd name="connsiteX2" fmla="*/ 2188569 w 2188569"/>
              <a:gd name="connsiteY2" fmla="*/ 619539 h 1239078"/>
              <a:gd name="connsiteX3" fmla="*/ 1853902 w 2188569"/>
              <a:gd name="connsiteY3" fmla="*/ 1239078 h 1239078"/>
              <a:gd name="connsiteX4" fmla="*/ 0 w 2188569"/>
              <a:gd name="connsiteY4" fmla="*/ 1239078 h 1239078"/>
              <a:gd name="connsiteX5" fmla="*/ 334667 w 2188569"/>
              <a:gd name="connsiteY5" fmla="*/ 619539 h 1239078"/>
              <a:gd name="connsiteX6" fmla="*/ 0 w 2188569"/>
              <a:gd name="connsiteY6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69" h="1239078">
                <a:moveTo>
                  <a:pt x="0" y="0"/>
                </a:moveTo>
                <a:lnTo>
                  <a:pt x="1853902" y="0"/>
                </a:lnTo>
                <a:lnTo>
                  <a:pt x="2188569" y="619539"/>
                </a:lnTo>
                <a:lnTo>
                  <a:pt x="1853902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218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0AE1F75-96EC-4536-87CD-B234EFA4598E}"/>
              </a:ext>
            </a:extLst>
          </p:cNvPr>
          <p:cNvSpPr/>
          <p:nvPr/>
        </p:nvSpPr>
        <p:spPr>
          <a:xfrm>
            <a:off x="6992302" y="5161725"/>
            <a:ext cx="2188569" cy="1239078"/>
          </a:xfrm>
          <a:custGeom>
            <a:avLst/>
            <a:gdLst>
              <a:gd name="connsiteX0" fmla="*/ 0 w 2188569"/>
              <a:gd name="connsiteY0" fmla="*/ 0 h 1239078"/>
              <a:gd name="connsiteX1" fmla="*/ 1853902 w 2188569"/>
              <a:gd name="connsiteY1" fmla="*/ 0 h 1239078"/>
              <a:gd name="connsiteX2" fmla="*/ 2188569 w 2188569"/>
              <a:gd name="connsiteY2" fmla="*/ 619539 h 1239078"/>
              <a:gd name="connsiteX3" fmla="*/ 1853902 w 2188569"/>
              <a:gd name="connsiteY3" fmla="*/ 1239078 h 1239078"/>
              <a:gd name="connsiteX4" fmla="*/ 0 w 2188569"/>
              <a:gd name="connsiteY4" fmla="*/ 1239078 h 1239078"/>
              <a:gd name="connsiteX5" fmla="*/ 334667 w 2188569"/>
              <a:gd name="connsiteY5" fmla="*/ 619539 h 1239078"/>
              <a:gd name="connsiteX6" fmla="*/ 0 w 2188569"/>
              <a:gd name="connsiteY6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69" h="1239078">
                <a:moveTo>
                  <a:pt x="0" y="0"/>
                </a:moveTo>
                <a:lnTo>
                  <a:pt x="1853902" y="0"/>
                </a:lnTo>
                <a:lnTo>
                  <a:pt x="2188569" y="619539"/>
                </a:lnTo>
                <a:lnTo>
                  <a:pt x="1853902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49B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Graphic 30" descr="Crawl">
            <a:extLst>
              <a:ext uri="{FF2B5EF4-FFF2-40B4-BE49-F238E27FC236}">
                <a16:creationId xmlns:a16="http://schemas.microsoft.com/office/drawing/2014/main" id="{0E654562-66B5-4461-8800-2542877C59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1525" y="4576765"/>
            <a:ext cx="1400882" cy="1400882"/>
          </a:xfrm>
          <a:prstGeom prst="rect">
            <a:avLst/>
          </a:prstGeom>
        </p:spPr>
      </p:pic>
      <p:pic>
        <p:nvPicPr>
          <p:cNvPr id="32" name="Graphic 31" descr="Walk">
            <a:extLst>
              <a:ext uri="{FF2B5EF4-FFF2-40B4-BE49-F238E27FC236}">
                <a16:creationId xmlns:a16="http://schemas.microsoft.com/office/drawing/2014/main" id="{8839E5E0-6D50-4FB2-A6AF-5AF91E99FF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55145" y="4462209"/>
            <a:ext cx="1399032" cy="1399032"/>
          </a:xfrm>
          <a:prstGeom prst="rect">
            <a:avLst/>
          </a:prstGeom>
        </p:spPr>
      </p:pic>
      <p:pic>
        <p:nvPicPr>
          <p:cNvPr id="33" name="Graphic 32" descr="Run">
            <a:extLst>
              <a:ext uri="{FF2B5EF4-FFF2-40B4-BE49-F238E27FC236}">
                <a16:creationId xmlns:a16="http://schemas.microsoft.com/office/drawing/2014/main" id="{3353707B-6E6F-44F2-9726-6D9AD5AC206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78496" y="4462209"/>
            <a:ext cx="1399032" cy="1399032"/>
          </a:xfrm>
          <a:prstGeom prst="rect">
            <a:avLst/>
          </a:prstGeom>
        </p:spPr>
      </p:pic>
      <p:sp>
        <p:nvSpPr>
          <p:cNvPr id="34" name="Oval 33">
            <a:extLst>
              <a:ext uri="{FF2B5EF4-FFF2-40B4-BE49-F238E27FC236}">
                <a16:creationId xmlns:a16="http://schemas.microsoft.com/office/drawing/2014/main" id="{5054BDFF-195E-4C73-B1B6-DE01D75FB7FE}"/>
              </a:ext>
            </a:extLst>
          </p:cNvPr>
          <p:cNvSpPr/>
          <p:nvPr/>
        </p:nvSpPr>
        <p:spPr>
          <a:xfrm>
            <a:off x="2187333" y="5472007"/>
            <a:ext cx="2943494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39950F8-1F56-45B7-A90A-BEAA04C3AC7B}"/>
              </a:ext>
            </a:extLst>
          </p:cNvPr>
          <p:cNvSpPr/>
          <p:nvPr/>
        </p:nvSpPr>
        <p:spPr>
          <a:xfrm>
            <a:off x="5183043" y="5530321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D488716-F01B-49AC-B963-7627FEE72ECB}"/>
              </a:ext>
            </a:extLst>
          </p:cNvPr>
          <p:cNvSpPr/>
          <p:nvPr/>
        </p:nvSpPr>
        <p:spPr>
          <a:xfrm>
            <a:off x="6954177" y="5577514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2D10913-7B1D-48A5-870D-66B2A3AE3036}"/>
              </a:ext>
            </a:extLst>
          </p:cNvPr>
          <p:cNvCxnSpPr/>
          <p:nvPr/>
        </p:nvCxnSpPr>
        <p:spPr>
          <a:xfrm flipV="1">
            <a:off x="2975124" y="1118385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374B83D-7285-4CC7-ADEA-23A57B1DF9CD}"/>
              </a:ext>
            </a:extLst>
          </p:cNvPr>
          <p:cNvGrpSpPr/>
          <p:nvPr/>
        </p:nvGrpSpPr>
        <p:grpSpPr>
          <a:xfrm>
            <a:off x="2949686" y="2877129"/>
            <a:ext cx="2294871" cy="2135243"/>
            <a:chOff x="718777" y="1477109"/>
            <a:chExt cx="2294871" cy="213524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ED90E71-64E5-45DA-BD72-676C5F904755}"/>
                </a:ext>
              </a:extLst>
            </p:cNvPr>
            <p:cNvSpPr txBox="1"/>
            <p:nvPr/>
          </p:nvSpPr>
          <p:spPr>
            <a:xfrm>
              <a:off x="823280" y="1477109"/>
              <a:ext cx="585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1B6893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296FA4A-C25D-4931-B3D0-48EB17BDD030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8A0DF92-D350-486B-A0DD-5688346EC039}"/>
                </a:ext>
              </a:extLst>
            </p:cNvPr>
            <p:cNvSpPr txBox="1"/>
            <p:nvPr/>
          </p:nvSpPr>
          <p:spPr>
            <a:xfrm>
              <a:off x="718777" y="1858026"/>
              <a:ext cx="229487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حفظها من التلوث و عوامل الفساد الكيميائية و الحيوية مثال : إضافة مواد مضادة للفطريات عند صناعة الخبز و مادة منع أكسدة الزيوت لحفظها من التزنخ </a:t>
              </a:r>
              <a:br>
                <a: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BC6DEDF-4E33-4B1F-B262-F9AEA01ECFF5}"/>
              </a:ext>
            </a:extLst>
          </p:cNvPr>
          <p:cNvCxnSpPr/>
          <p:nvPr/>
        </p:nvCxnSpPr>
        <p:spPr>
          <a:xfrm flipV="1">
            <a:off x="5430315" y="1118385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CC55381-08E3-4A12-92D0-A9F98B1EC0A7}"/>
              </a:ext>
            </a:extLst>
          </p:cNvPr>
          <p:cNvCxnSpPr/>
          <p:nvPr/>
        </p:nvCxnSpPr>
        <p:spPr>
          <a:xfrm flipV="1">
            <a:off x="7547881" y="1118385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69ABB0F-6EAF-4A05-8733-7C8EB7C490AB}"/>
              </a:ext>
            </a:extLst>
          </p:cNvPr>
          <p:cNvGrpSpPr/>
          <p:nvPr/>
        </p:nvGrpSpPr>
        <p:grpSpPr>
          <a:xfrm>
            <a:off x="5500164" y="2882689"/>
            <a:ext cx="2091291" cy="1956180"/>
            <a:chOff x="823280" y="1477109"/>
            <a:chExt cx="2091291" cy="195618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7648D76-49F3-455E-9D9C-DCF384E3AF92}"/>
                </a:ext>
              </a:extLst>
            </p:cNvPr>
            <p:cNvSpPr txBox="1"/>
            <p:nvPr/>
          </p:nvSpPr>
          <p:spPr>
            <a:xfrm>
              <a:off x="823280" y="1477109"/>
              <a:ext cx="585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2188AC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6EA7670-A49B-4AC2-9136-01EC501A5719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1D4AE29-4DB6-479A-8A4F-5AFE5E097305}"/>
                </a:ext>
              </a:extLst>
            </p:cNvPr>
            <p:cNvSpPr txBox="1"/>
            <p:nvPr/>
          </p:nvSpPr>
          <p:spPr>
            <a:xfrm>
              <a:off x="823280" y="1925184"/>
              <a:ext cx="2091291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تحسينها من حيث الشكل و اللون و المذاق </a:t>
              </a:r>
              <a:br>
                <a: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r>
                <a:rPr lang="ar-SA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مثال : </a:t>
              </a:r>
              <a:r>
                <a:rPr lang="ar-SA" sz="1600" dirty="0">
                  <a:latin typeface="Calibri" panose="020F0502020204030204" pitchFamily="34" charset="0"/>
                  <a:ea typeface="Times New Roman" panose="02020603050405020304" pitchFamily="18" charset="0"/>
                </a:rPr>
                <a:t>إضافة الأ</a:t>
              </a:r>
              <a:r>
                <a:rPr lang="ar-SY" sz="1600" dirty="0">
                  <a:latin typeface="Calibri" panose="020F0502020204030204" pitchFamily="34" charset="0"/>
                  <a:ea typeface="Times New Roman" panose="02020603050405020304" pitchFamily="18" charset="0"/>
                </a:rPr>
                <a:t>ل</a:t>
              </a:r>
              <a:r>
                <a:rPr lang="ar-SA" sz="1600" dirty="0">
                  <a:latin typeface="Calibri" panose="020F0502020204030204" pitchFamily="34" charset="0"/>
                  <a:ea typeface="Times New Roman" panose="02020603050405020304" pitchFamily="18" charset="0"/>
                </a:rPr>
                <a:t>وان </a:t>
              </a:r>
              <a:r>
                <a:rPr lang="ar-SA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الصناعية و المنكهات إلى الحلويات للإقبال عليها </a:t>
              </a:r>
              <a:br>
                <a: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1AA4AB3-DF32-4507-A92F-AAF46CA1DCAB}"/>
              </a:ext>
            </a:extLst>
          </p:cNvPr>
          <p:cNvGrpSpPr/>
          <p:nvPr/>
        </p:nvGrpSpPr>
        <p:grpSpPr>
          <a:xfrm>
            <a:off x="7617729" y="2877129"/>
            <a:ext cx="2091291" cy="1770919"/>
            <a:chOff x="823280" y="1477109"/>
            <a:chExt cx="2091291" cy="17709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2597BED-BD1C-49BE-8040-3D928FB3CD78}"/>
                </a:ext>
              </a:extLst>
            </p:cNvPr>
            <p:cNvSpPr txBox="1"/>
            <p:nvPr/>
          </p:nvSpPr>
          <p:spPr>
            <a:xfrm>
              <a:off x="823280" y="1477109"/>
              <a:ext cx="585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49B1CE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7870643-5380-4EC7-B1DC-74B863F20925}"/>
                </a:ext>
              </a:extLst>
            </p:cNvPr>
            <p:cNvSpPr txBox="1"/>
            <p:nvPr/>
          </p:nvSpPr>
          <p:spPr>
            <a:xfrm>
              <a:off x="823280" y="189651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EE55760-AEAF-4169-B43B-238DC6F3241A}"/>
                </a:ext>
              </a:extLst>
            </p:cNvPr>
            <p:cNvSpPr txBox="1"/>
            <p:nvPr/>
          </p:nvSpPr>
          <p:spPr>
            <a:xfrm>
              <a:off x="823280" y="1986144"/>
              <a:ext cx="2091291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تعزيز القيمة الغذائية لها </a:t>
              </a:r>
              <a:br>
                <a: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r>
                <a:rPr lang="ar-SA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مثال : إضافة اليود إلى الملح الصخري لتعزيز القيمة الغذائية </a:t>
              </a:r>
              <a:br>
                <a: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endParaRPr lang="en-US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4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28" grpId="0" animBg="1"/>
      <p:bldP spid="29" grpId="0" animBg="1"/>
      <p:bldP spid="30" grpId="0" animBg="1"/>
      <p:bldP spid="34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471892" y="457197"/>
            <a:ext cx="7222612" cy="1222155"/>
            <a:chOff x="1437352" y="652951"/>
            <a:chExt cx="7222612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1"/>
              <a:ext cx="722261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344678" y="1246443"/>
              <a:ext cx="59756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8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أنواع المضافات الغذائية</a:t>
              </a:r>
              <a:r>
                <a:rPr lang="en-US" sz="28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endParaRPr lang="ar-SY" sz="6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Economica" panose="02000506040000020004" pitchFamily="2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2" y="3473274"/>
            <a:ext cx="1884683" cy="2494048"/>
            <a:chOff x="10086859" y="2824780"/>
            <a:chExt cx="1884683" cy="2494048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59" y="2824780"/>
              <a:ext cx="1884683" cy="2494048"/>
              <a:chOff x="395817" y="4308238"/>
              <a:chExt cx="1884683" cy="249404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55627"/>
                <a:ext cx="1875550" cy="184665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95385" y="4103988"/>
              <a:ext cx="96737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1DED7D7-ACE2-4F88-84C2-71268427CBDA}"/>
              </a:ext>
            </a:extLst>
          </p:cNvPr>
          <p:cNvGrpSpPr/>
          <p:nvPr/>
        </p:nvGrpSpPr>
        <p:grpSpPr>
          <a:xfrm>
            <a:off x="3966274" y="3283233"/>
            <a:ext cx="1243892" cy="1243892"/>
            <a:chOff x="1225096" y="2700776"/>
            <a:chExt cx="1243892" cy="1243892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47B63E56-24BC-4E1A-BA43-6B0E42B0BF88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9B3645E-06A1-4AEC-AA8D-99037846843B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F56188B-B689-490B-96D6-ED5F7D17CE42}"/>
              </a:ext>
            </a:extLst>
          </p:cNvPr>
          <p:cNvGrpSpPr/>
          <p:nvPr/>
        </p:nvGrpSpPr>
        <p:grpSpPr>
          <a:xfrm>
            <a:off x="4738846" y="3905180"/>
            <a:ext cx="1243892" cy="1243892"/>
            <a:chOff x="1997668" y="3322723"/>
            <a:chExt cx="1243892" cy="1243892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8CB20E-698A-4655-AE80-C24F9AD4C426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6CA1518-9857-41F5-AF3D-A90395A09DAD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B650820-B02A-435F-9A17-78E5B5458913}"/>
              </a:ext>
            </a:extLst>
          </p:cNvPr>
          <p:cNvGrpSpPr/>
          <p:nvPr/>
        </p:nvGrpSpPr>
        <p:grpSpPr>
          <a:xfrm>
            <a:off x="5511419" y="3281739"/>
            <a:ext cx="1243892" cy="1243892"/>
            <a:chOff x="2770241" y="2699282"/>
            <a:chExt cx="1243892" cy="1243892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EE02BBB-7E06-4DA6-A2E4-A4025C2F766C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EE9190F-CDB2-45D0-BC72-76152D3D48A5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B264B8A-5850-445F-AC53-5FFC5DDC3DFD}"/>
              </a:ext>
            </a:extLst>
          </p:cNvPr>
          <p:cNvGrpSpPr/>
          <p:nvPr/>
        </p:nvGrpSpPr>
        <p:grpSpPr>
          <a:xfrm>
            <a:off x="6301085" y="3903685"/>
            <a:ext cx="1243892" cy="1243892"/>
            <a:chOff x="3559907" y="3321228"/>
            <a:chExt cx="1243892" cy="1243892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9E5D9C9-26C2-4C4E-AE28-6859CBDC602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C306833-078F-44EF-9D00-3E5980878620}"/>
                </a:ext>
              </a:extLst>
            </p:cNvPr>
            <p:cNvSpPr txBox="1"/>
            <p:nvPr/>
          </p:nvSpPr>
          <p:spPr>
            <a:xfrm>
              <a:off x="3795566" y="3790837"/>
              <a:ext cx="829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8AF9423-B8AC-4C60-8204-99823DDFABC4}"/>
              </a:ext>
            </a:extLst>
          </p:cNvPr>
          <p:cNvGrpSpPr/>
          <p:nvPr/>
        </p:nvGrpSpPr>
        <p:grpSpPr>
          <a:xfrm>
            <a:off x="7056563" y="3283233"/>
            <a:ext cx="1243892" cy="1243892"/>
            <a:chOff x="4315385" y="2700776"/>
            <a:chExt cx="1243892" cy="1243892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F864CE9-52B6-40AF-A3C7-DA904EF9290A}"/>
                </a:ext>
              </a:extLst>
            </p:cNvPr>
            <p:cNvSpPr/>
            <p:nvPr/>
          </p:nvSpPr>
          <p:spPr>
            <a:xfrm>
              <a:off x="4315385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E7AB2"/>
                </a:gs>
                <a:gs pos="100000">
                  <a:srgbClr val="0779BB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F014503-10EA-4E6A-B057-6299B1AA4B6C}"/>
                </a:ext>
              </a:extLst>
            </p:cNvPr>
            <p:cNvSpPr txBox="1"/>
            <p:nvPr/>
          </p:nvSpPr>
          <p:spPr>
            <a:xfrm>
              <a:off x="4543574" y="3117314"/>
              <a:ext cx="916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1476FAF-5B0A-46D4-B6F2-541F78249C7B}"/>
              </a:ext>
            </a:extLst>
          </p:cNvPr>
          <p:cNvGrpSpPr/>
          <p:nvPr/>
        </p:nvGrpSpPr>
        <p:grpSpPr>
          <a:xfrm>
            <a:off x="3844453" y="2068546"/>
            <a:ext cx="1503494" cy="1239166"/>
            <a:chOff x="1103275" y="1486089"/>
            <a:chExt cx="1503494" cy="1239166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2C208EC-55B8-40EF-A455-20EE7542146D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F799B5F-9EC1-4AD6-9BFA-568050A731F7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A3C4208-C184-4AFD-8C27-0174B00B6647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BD1CB3A-252A-4094-A70A-8389F6769E58}"/>
                </a:ext>
              </a:extLst>
            </p:cNvPr>
            <p:cNvSpPr txBox="1"/>
            <p:nvPr/>
          </p:nvSpPr>
          <p:spPr>
            <a:xfrm>
              <a:off x="1103275" y="1567798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مواد حافظة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1E5F0C1-D6E0-48EA-A1D9-333960FBF8FF}"/>
              </a:ext>
            </a:extLst>
          </p:cNvPr>
          <p:cNvGrpSpPr/>
          <p:nvPr/>
        </p:nvGrpSpPr>
        <p:grpSpPr>
          <a:xfrm>
            <a:off x="5401925" y="2068546"/>
            <a:ext cx="1503494" cy="1239166"/>
            <a:chOff x="2660747" y="1508949"/>
            <a:chExt cx="1503494" cy="1239166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D1ABC5F-679B-47C7-8797-2A7607575405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ACF7BB2-F449-4DAB-9E90-51D2BB7F1F47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65E1876-30DE-469B-9B7E-B1D6A3360848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80DE2B8-B719-461F-8086-652667518567}"/>
                </a:ext>
              </a:extLst>
            </p:cNvPr>
            <p:cNvSpPr txBox="1"/>
            <p:nvPr/>
          </p:nvSpPr>
          <p:spPr>
            <a:xfrm>
              <a:off x="2660747" y="1567798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مواد منكهة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D75F75B-F5F6-446B-A71C-210E2A1E45AC}"/>
              </a:ext>
            </a:extLst>
          </p:cNvPr>
          <p:cNvGrpSpPr/>
          <p:nvPr/>
        </p:nvGrpSpPr>
        <p:grpSpPr>
          <a:xfrm>
            <a:off x="6959397" y="2068546"/>
            <a:ext cx="1503494" cy="1239166"/>
            <a:chOff x="4218219" y="1508949"/>
            <a:chExt cx="1503494" cy="1239166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BA6B4C13-F56D-42F1-A223-7BECC9AB596E}"/>
                </a:ext>
              </a:extLst>
            </p:cNvPr>
            <p:cNvSpPr/>
            <p:nvPr/>
          </p:nvSpPr>
          <p:spPr>
            <a:xfrm>
              <a:off x="4937049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0327248-E0D6-48DF-A21B-15590D73D467}"/>
                </a:ext>
              </a:extLst>
            </p:cNvPr>
            <p:cNvSpPr/>
            <p:nvPr/>
          </p:nvSpPr>
          <p:spPr>
            <a:xfrm rot="5400000">
              <a:off x="4914190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ADA8837-654D-4B7B-B06D-D7F0012B7970}"/>
                </a:ext>
              </a:extLst>
            </p:cNvPr>
            <p:cNvSpPr/>
            <p:nvPr/>
          </p:nvSpPr>
          <p:spPr>
            <a:xfrm rot="5400000">
              <a:off x="4925270" y="1028889"/>
              <a:ext cx="45719" cy="1005840"/>
            </a:xfrm>
            <a:prstGeom prst="rect">
              <a:avLst/>
            </a:prstGeom>
            <a:solidFill>
              <a:srgbClr val="248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BAF4A85-6E1E-4363-A9C7-CA560D35ABC7}"/>
                </a:ext>
              </a:extLst>
            </p:cNvPr>
            <p:cNvSpPr txBox="1"/>
            <p:nvPr/>
          </p:nvSpPr>
          <p:spPr>
            <a:xfrm>
              <a:off x="4218219" y="1567798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مواد ملونة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008D89E-E837-4D93-86B6-44D7C9C81D6F}"/>
              </a:ext>
            </a:extLst>
          </p:cNvPr>
          <p:cNvGrpSpPr/>
          <p:nvPr/>
        </p:nvGrpSpPr>
        <p:grpSpPr>
          <a:xfrm>
            <a:off x="4596200" y="5151436"/>
            <a:ext cx="1503494" cy="1239165"/>
            <a:chOff x="1855022" y="4568979"/>
            <a:chExt cx="1503494" cy="1239165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DC3A9374-74B2-425D-AB14-500EAD72CA5E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797C0A1-6886-4C22-A0F6-4E597AD0BCAF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9945AD0F-1369-4BC6-80EA-3A21691A49D5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B6829E3-85D7-4E4D-BC99-FFDB8B2FA6A2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مضادات الأكسدة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52D32880-27B4-4A2B-92CD-12E15F122ADC}"/>
              </a:ext>
            </a:extLst>
          </p:cNvPr>
          <p:cNvGrpSpPr/>
          <p:nvPr/>
        </p:nvGrpSpPr>
        <p:grpSpPr>
          <a:xfrm>
            <a:off x="6153672" y="5151436"/>
            <a:ext cx="1503494" cy="1239165"/>
            <a:chOff x="3412494" y="4568979"/>
            <a:chExt cx="1503494" cy="1239165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98C8659-FC61-4993-8318-B1D742D161C1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30E1AD5-F428-4545-B657-138ED82FA00A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D9AD2D8-12BA-4F2C-ACB0-AF87239163F0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03BBB05-C074-4512-992D-C174BE6809BC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مواد مغذية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891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542482" y="457193"/>
            <a:ext cx="7152018" cy="1222155"/>
            <a:chOff x="1437356" y="652947"/>
            <a:chExt cx="7152018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7"/>
              <a:ext cx="611920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216551" y="1232200"/>
              <a:ext cx="637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3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مواد ملونة</a:t>
              </a:r>
              <a:endParaRPr lang="ar-SY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299792" y="2295490"/>
            <a:ext cx="764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/>
              <a:t> تتبعه الأرقام من 100إلى 199 مثل </a:t>
            </a:r>
            <a:r>
              <a:rPr lang="en-US" dirty="0"/>
              <a:t>E </a:t>
            </a:r>
            <a:r>
              <a:rPr lang="ar-SA" dirty="0"/>
              <a:t>رمزها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6111" y="3473308"/>
            <a:ext cx="1884684" cy="2463270"/>
            <a:chOff x="10085838" y="2824814"/>
            <a:chExt cx="1884684" cy="246327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5838" y="2824814"/>
              <a:ext cx="1884684" cy="2463270"/>
              <a:chOff x="395817" y="4308238"/>
              <a:chExt cx="1884684" cy="246327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1" y="4986404"/>
                <a:ext cx="1875550" cy="178510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95385" y="4103988"/>
              <a:ext cx="96737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1" y="3145882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287411" y="3244797"/>
            <a:ext cx="8656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/>
              <a:t>تشمل جميع الصبغات الطبيعية و الصناعية و التي تضاف إلى الأغذية لإعطائها ألوانا مميزة فتكسبها بذلك مظهرا جذابا تسيطر به على رغبة المستهلكين و الصبغات الطبيعية تؤخذ من مصادر نباتية مثل : 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2" name="Group 39">
            <a:extLst>
              <a:ext uri="{FF2B5EF4-FFF2-40B4-BE49-F238E27FC236}">
                <a16:creationId xmlns:a16="http://schemas.microsoft.com/office/drawing/2014/main" id="{2311B208-F460-4DF8-8E2B-A452F54C22D1}"/>
              </a:ext>
            </a:extLst>
          </p:cNvPr>
          <p:cNvGrpSpPr/>
          <p:nvPr/>
        </p:nvGrpSpPr>
        <p:grpSpPr>
          <a:xfrm flipH="1" flipV="1">
            <a:off x="9929339" y="4411572"/>
            <a:ext cx="1763088" cy="635091"/>
            <a:chOff x="1431941" y="2643418"/>
            <a:chExt cx="1763088" cy="635091"/>
          </a:xfrm>
        </p:grpSpPr>
        <p:sp>
          <p:nvSpPr>
            <p:cNvPr id="33" name="Freeform: Shape 44">
              <a:extLst>
                <a:ext uri="{FF2B5EF4-FFF2-40B4-BE49-F238E27FC236}">
                  <a16:creationId xmlns:a16="http://schemas.microsoft.com/office/drawing/2014/main" id="{F5F3D14F-D6F4-4D4E-B752-8D6E6B59207C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45">
              <a:extLst>
                <a:ext uri="{FF2B5EF4-FFF2-40B4-BE49-F238E27FC236}">
                  <a16:creationId xmlns:a16="http://schemas.microsoft.com/office/drawing/2014/main" id="{3C19C189-0875-4046-9E80-FC9987E603ED}"/>
                </a:ext>
              </a:extLst>
            </p:cNvPr>
            <p:cNvSpPr txBox="1"/>
            <p:nvPr/>
          </p:nvSpPr>
          <p:spPr>
            <a:xfrm rot="10800000">
              <a:off x="1544143" y="2673469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43">
            <a:extLst>
              <a:ext uri="{FF2B5EF4-FFF2-40B4-BE49-F238E27FC236}">
                <a16:creationId xmlns:a16="http://schemas.microsoft.com/office/drawing/2014/main" id="{B9C104AD-8EAE-4CBF-A3BC-0F813EF90EB4}"/>
              </a:ext>
            </a:extLst>
          </p:cNvPr>
          <p:cNvSpPr txBox="1"/>
          <p:nvPr/>
        </p:nvSpPr>
        <p:spPr>
          <a:xfrm>
            <a:off x="2258831" y="4616503"/>
            <a:ext cx="8656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E100 </a:t>
            </a:r>
            <a:r>
              <a:rPr lang="ar-SY" dirty="0"/>
              <a:t>مواد من أصل نباتي كمادة التي هي اللون الأصفر في نبات الكركم </a:t>
            </a:r>
          </a:p>
          <a:p>
            <a:pPr algn="r"/>
            <a:r>
              <a:rPr lang="en-US" dirty="0"/>
              <a:t>E406 </a:t>
            </a:r>
            <a:r>
              <a:rPr lang="ar-SY" dirty="0"/>
              <a:t>و الذيهو الآغار (أحد الأعشاب البحرية )</a:t>
            </a:r>
            <a:endParaRPr lang="en-US" dirty="0"/>
          </a:p>
          <a:p>
            <a:pPr algn="r"/>
            <a:r>
              <a:rPr lang="ar-SA" dirty="0"/>
              <a:t>أما</a:t>
            </a:r>
            <a:r>
              <a:rPr lang="ar-SY" dirty="0"/>
              <a:t> </a:t>
            </a:r>
            <a:r>
              <a:rPr lang="ar-SA" dirty="0"/>
              <a:t>الصيغات الثنا</a:t>
            </a:r>
            <a:r>
              <a:rPr lang="ar-SY" dirty="0"/>
              <a:t>ئ</a:t>
            </a:r>
            <a:r>
              <a:rPr lang="ar-SA" dirty="0"/>
              <a:t>ية فتؤخذ من مصادر كيماوية و هي تستخدم بكثرة نظرا لطول مدة ثباتها و قلة تكلفتها و ألوانها الزاهية مع إمكان تعدد درجات الألوان المستخدمة  </a:t>
            </a:r>
            <a:br>
              <a:rPr lang="en-US" dirty="0"/>
            </a:b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DAA7E19-0DBA-437D-A022-872D9CBC44A8}"/>
              </a:ext>
            </a:extLst>
          </p:cNvPr>
          <p:cNvSpPr txBox="1"/>
          <p:nvPr/>
        </p:nvSpPr>
        <p:spPr>
          <a:xfrm>
            <a:off x="6840357" y="2270820"/>
            <a:ext cx="71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E150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3" name="Freeform: Shape 71">
            <a:extLst>
              <a:ext uri="{FF2B5EF4-FFF2-40B4-BE49-F238E27FC236}">
                <a16:creationId xmlns:a16="http://schemas.microsoft.com/office/drawing/2014/main" id="{FBD9F761-B552-482D-8BAF-49027EDC5636}"/>
              </a:ext>
            </a:extLst>
          </p:cNvPr>
          <p:cNvSpPr/>
          <p:nvPr/>
        </p:nvSpPr>
        <p:spPr>
          <a:xfrm rot="5400000">
            <a:off x="2748355" y="676584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7" name="Group 72">
            <a:extLst>
              <a:ext uri="{FF2B5EF4-FFF2-40B4-BE49-F238E27FC236}">
                <a16:creationId xmlns:a16="http://schemas.microsoft.com/office/drawing/2014/main" id="{81AFEF63-5135-40C0-AFC5-E9C9375980CC}"/>
              </a:ext>
            </a:extLst>
          </p:cNvPr>
          <p:cNvGrpSpPr/>
          <p:nvPr/>
        </p:nvGrpSpPr>
        <p:grpSpPr>
          <a:xfrm>
            <a:off x="3733883" y="779787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8" name="Oval 73">
              <a:extLst>
                <a:ext uri="{FF2B5EF4-FFF2-40B4-BE49-F238E27FC236}">
                  <a16:creationId xmlns:a16="http://schemas.microsoft.com/office/drawing/2014/main" id="{B6ED42E4-90BE-4D08-84C9-86D90079758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10">
              <a:extLst>
                <a:ext uri="{FF2B5EF4-FFF2-40B4-BE49-F238E27FC236}">
                  <a16:creationId xmlns:a16="http://schemas.microsoft.com/office/drawing/2014/main" id="{576D331A-8207-493E-9300-F6F6903414E0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75">
              <a:extLst>
                <a:ext uri="{FF2B5EF4-FFF2-40B4-BE49-F238E27FC236}">
                  <a16:creationId xmlns:a16="http://schemas.microsoft.com/office/drawing/2014/main" id="{5AE4228F-E81E-4DAB-94FA-A7F015630AB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438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6" dur="200" fill="hold"/>
                                        <p:tgtEl>
                                          <p:spTgt spid="4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  <p:bldP spid="36" grpId="0"/>
      <p:bldP spid="37" grpId="0"/>
      <p:bldP spid="43" grpId="0" animBg="1"/>
      <p:bldP spid="4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4542482" y="457193"/>
            <a:ext cx="7152018" cy="1222155"/>
            <a:chOff x="1437356" y="652947"/>
            <a:chExt cx="7152018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6" y="652947"/>
              <a:ext cx="6119201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216551" y="1232200"/>
              <a:ext cx="637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32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مواد حافظة</a:t>
              </a:r>
              <a:endParaRPr lang="ar-SY" sz="7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382578" y="2294135"/>
            <a:ext cx="764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/>
              <a:t>تتبعه الأرقام من 200 إلى 299  مثل 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643" y="3473257"/>
            <a:ext cx="1884683" cy="2509437"/>
            <a:chOff x="10087370" y="2824763"/>
            <a:chExt cx="1884683" cy="2509437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7370" y="2824763"/>
              <a:ext cx="1884683" cy="2509437"/>
              <a:chOff x="395817" y="4308238"/>
              <a:chExt cx="1884683" cy="250943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40238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المضافات الغذائية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95385" y="4103988"/>
              <a:ext cx="967374" cy="882218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1" y="3145882"/>
            <a:ext cx="1834212" cy="635091"/>
            <a:chOff x="1431941" y="2643418"/>
            <a:chExt cx="1834212" cy="635091"/>
          </a:xfrm>
        </p:grpSpPr>
        <p:sp>
          <p:nvSpPr>
            <p:cNvPr id="3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2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287411" y="3244797"/>
            <a:ext cx="865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/>
              <a:t>تستخدم لمنع الفساد الميكروبي في الأغذية أمثلتها :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2" name="Group 39">
            <a:extLst>
              <a:ext uri="{FF2B5EF4-FFF2-40B4-BE49-F238E27FC236}">
                <a16:creationId xmlns:a16="http://schemas.microsoft.com/office/drawing/2014/main" id="{2311B208-F460-4DF8-8E2B-A452F54C22D1}"/>
              </a:ext>
            </a:extLst>
          </p:cNvPr>
          <p:cNvGrpSpPr/>
          <p:nvPr/>
        </p:nvGrpSpPr>
        <p:grpSpPr>
          <a:xfrm flipH="1" flipV="1">
            <a:off x="9942591" y="4120026"/>
            <a:ext cx="1763088" cy="635091"/>
            <a:chOff x="1431941" y="2643418"/>
            <a:chExt cx="1763088" cy="635091"/>
          </a:xfrm>
        </p:grpSpPr>
        <p:sp>
          <p:nvSpPr>
            <p:cNvPr id="33" name="Freeform: Shape 44">
              <a:extLst>
                <a:ext uri="{FF2B5EF4-FFF2-40B4-BE49-F238E27FC236}">
                  <a16:creationId xmlns:a16="http://schemas.microsoft.com/office/drawing/2014/main" id="{F5F3D14F-D6F4-4D4E-B752-8D6E6B59207C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45">
              <a:extLst>
                <a:ext uri="{FF2B5EF4-FFF2-40B4-BE49-F238E27FC236}">
                  <a16:creationId xmlns:a16="http://schemas.microsoft.com/office/drawing/2014/main" id="{3C19C189-0875-4046-9E80-FC9987E603ED}"/>
                </a:ext>
              </a:extLst>
            </p:cNvPr>
            <p:cNvSpPr txBox="1"/>
            <p:nvPr/>
          </p:nvSpPr>
          <p:spPr>
            <a:xfrm rot="10800000">
              <a:off x="1544143" y="2673469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43">
            <a:extLst>
              <a:ext uri="{FF2B5EF4-FFF2-40B4-BE49-F238E27FC236}">
                <a16:creationId xmlns:a16="http://schemas.microsoft.com/office/drawing/2014/main" id="{B9C104AD-8EAE-4CBF-A3BC-0F813EF90EB4}"/>
              </a:ext>
            </a:extLst>
          </p:cNvPr>
          <p:cNvSpPr txBox="1"/>
          <p:nvPr/>
        </p:nvSpPr>
        <p:spPr>
          <a:xfrm>
            <a:off x="2315095" y="4337954"/>
            <a:ext cx="86564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dirty="0"/>
              <a:t>1- </a:t>
            </a:r>
            <a:r>
              <a:rPr lang="ar-SA" dirty="0"/>
              <a:t>السكر ، الملح ، الخل </a:t>
            </a:r>
            <a:br>
              <a:rPr lang="en-US" dirty="0"/>
            </a:br>
            <a:r>
              <a:rPr lang="ar-SA" dirty="0"/>
              <a:t>2- ثاني أكسيد الكربون المستخدم في المياه الغازية </a:t>
            </a:r>
            <a:br>
              <a:rPr lang="en-US" dirty="0"/>
            </a:br>
            <a:r>
              <a:rPr lang="ar-SA" dirty="0"/>
              <a:t>3- ثاني أكسيد الكبريت المستخدم في الخضر و الفواكه المجففة</a:t>
            </a:r>
            <a:br>
              <a:rPr lang="en-US" dirty="0"/>
            </a:br>
            <a:r>
              <a:rPr lang="ar-SA" dirty="0"/>
              <a:t>4- الأحماض المستخدمة في العصائر و المربيات و الأجبان و اللحوم المحفوظة</a:t>
            </a:r>
            <a:br>
              <a:rPr lang="en-US" dirty="0"/>
            </a:br>
            <a:r>
              <a:rPr lang="ar-SA" dirty="0"/>
              <a:t>5- البنزوات و أملاح النترات المستخدمة في تصنيع اللحوم  </a:t>
            </a:r>
            <a:br>
              <a:rPr lang="en-US" dirty="0"/>
            </a:br>
            <a:r>
              <a:rPr lang="ar-SA" dirty="0"/>
              <a:t>المواد الحافظة من أكثرالمضافات الغذائية خطورة على الصحة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DAA7E19-0DBA-437D-A022-872D9CBC44A8}"/>
              </a:ext>
            </a:extLst>
          </p:cNvPr>
          <p:cNvSpPr txBox="1"/>
          <p:nvPr/>
        </p:nvSpPr>
        <p:spPr>
          <a:xfrm>
            <a:off x="6380558" y="2295969"/>
            <a:ext cx="71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E209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9F710D4-A696-40EF-8C93-9A8CFF234A8C}"/>
              </a:ext>
            </a:extLst>
          </p:cNvPr>
          <p:cNvSpPr txBox="1"/>
          <p:nvPr/>
        </p:nvSpPr>
        <p:spPr>
          <a:xfrm>
            <a:off x="9882465" y="2302470"/>
            <a:ext cx="104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 </a:t>
            </a:r>
            <a:r>
              <a:rPr lang="ar-SY" dirty="0"/>
              <a:t>رموزها</a:t>
            </a:r>
            <a:endParaRPr lang="ar-SY" sz="2400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7" name="Freeform: Shape 71">
            <a:extLst>
              <a:ext uri="{FF2B5EF4-FFF2-40B4-BE49-F238E27FC236}">
                <a16:creationId xmlns:a16="http://schemas.microsoft.com/office/drawing/2014/main" id="{66C77CB1-7C3E-44AC-A99F-340DF255265B}"/>
              </a:ext>
            </a:extLst>
          </p:cNvPr>
          <p:cNvSpPr/>
          <p:nvPr/>
        </p:nvSpPr>
        <p:spPr>
          <a:xfrm rot="5400000">
            <a:off x="2747958" y="2092460"/>
            <a:ext cx="2192374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8" name="Group 72">
            <a:extLst>
              <a:ext uri="{FF2B5EF4-FFF2-40B4-BE49-F238E27FC236}">
                <a16:creationId xmlns:a16="http://schemas.microsoft.com/office/drawing/2014/main" id="{E63651DB-D58B-4421-BBBD-3509226A5665}"/>
              </a:ext>
            </a:extLst>
          </p:cNvPr>
          <p:cNvGrpSpPr/>
          <p:nvPr/>
        </p:nvGrpSpPr>
        <p:grpSpPr>
          <a:xfrm>
            <a:off x="3733486" y="2195663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9" name="Oval 73">
              <a:extLst>
                <a:ext uri="{FF2B5EF4-FFF2-40B4-BE49-F238E27FC236}">
                  <a16:creationId xmlns:a16="http://schemas.microsoft.com/office/drawing/2014/main" id="{ADE6BA62-CE19-4B64-8F61-60A24212DE1D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10">
              <a:extLst>
                <a:ext uri="{FF2B5EF4-FFF2-40B4-BE49-F238E27FC236}">
                  <a16:creationId xmlns:a16="http://schemas.microsoft.com/office/drawing/2014/main" id="{1CB025B1-4DE7-4385-B8DC-58AD0FB4A4CF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75">
              <a:extLst>
                <a:ext uri="{FF2B5EF4-FFF2-40B4-BE49-F238E27FC236}">
                  <a16:creationId xmlns:a16="http://schemas.microsoft.com/office/drawing/2014/main" id="{32542BCD-80E2-4F23-AC7E-6DEA541EA013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924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3" dur="200" fill="hold"/>
                                        <p:tgtEl>
                                          <p:spTgt spid="4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2" grpId="0"/>
      <p:bldP spid="36" grpId="0"/>
      <p:bldP spid="37" grpId="0"/>
      <p:bldP spid="43" grpId="0"/>
      <p:bldP spid="47" grpId="0" animBg="1"/>
      <p:bldP spid="4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723</Words>
  <Application>Microsoft Office PowerPoint</Application>
  <PresentationFormat>شاشة عريضة</PresentationFormat>
  <Paragraphs>180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Economica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966</cp:revision>
  <dcterms:created xsi:type="dcterms:W3CDTF">2020-10-10T04:32:51Z</dcterms:created>
  <dcterms:modified xsi:type="dcterms:W3CDTF">2021-01-17T13:48:51Z</dcterms:modified>
</cp:coreProperties>
</file>