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3" r:id="rId2"/>
    <p:sldId id="354" r:id="rId3"/>
    <p:sldId id="387" r:id="rId4"/>
    <p:sldId id="388" r:id="rId5"/>
    <p:sldId id="335" r:id="rId6"/>
    <p:sldId id="389" r:id="rId7"/>
    <p:sldId id="394" r:id="rId8"/>
    <p:sldId id="395" r:id="rId9"/>
    <p:sldId id="398" r:id="rId10"/>
    <p:sldId id="403" r:id="rId11"/>
    <p:sldId id="397" r:id="rId12"/>
    <p:sldId id="399" r:id="rId13"/>
    <p:sldId id="400" r:id="rId14"/>
    <p:sldId id="392" r:id="rId15"/>
    <p:sldId id="402" r:id="rId16"/>
    <p:sldId id="369" r:id="rId17"/>
    <p:sldId id="334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374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2679784" y="2642714"/>
            <a:ext cx="76979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  <a:latin typeface="Economica" panose="02000506040000020004" pitchFamily="2" charset="0"/>
              </a:rPr>
              <a:t>ملوك المملكة العربية السعودية</a:t>
            </a:r>
          </a:p>
          <a:p>
            <a:pPr algn="ctr"/>
            <a:r>
              <a:rPr lang="ar-SA" sz="4800" b="1" dirty="0">
                <a:solidFill>
                  <a:schemeClr val="bg1"/>
                </a:solidFill>
                <a:latin typeface="Economica" panose="02000506040000020004" pitchFamily="2" charset="0"/>
              </a:rPr>
              <a:t>الملك خالد – الملك فهد – الملك عبدالله</a:t>
            </a:r>
            <a:endParaRPr lang="ar-SY" sz="4800" b="1" dirty="0">
              <a:solidFill>
                <a:schemeClr val="bg1"/>
              </a:solidFill>
              <a:latin typeface="Economica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5899B87E-C75F-4E57-BA4F-7536A6446495}"/>
              </a:ext>
            </a:extLst>
          </p:cNvPr>
          <p:cNvSpPr/>
          <p:nvPr/>
        </p:nvSpPr>
        <p:spPr>
          <a:xfrm>
            <a:off x="10385411" y="3163159"/>
            <a:ext cx="914400" cy="914400"/>
          </a:xfrm>
          <a:prstGeom prst="diamond">
            <a:avLst/>
          </a:pr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6B21C-D92E-44A3-912C-60FA5608BD5B}"/>
              </a:ext>
            </a:extLst>
          </p:cNvPr>
          <p:cNvSpPr txBox="1"/>
          <p:nvPr/>
        </p:nvSpPr>
        <p:spPr>
          <a:xfrm>
            <a:off x="9766440" y="4032839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C000"/>
                </a:solidFill>
                <a:latin typeface="Century Gothic" panose="020B0502020202020204" pitchFamily="34" charset="0"/>
              </a:rPr>
              <a:t>التعليم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D392CA-AC2F-4369-AB59-CFA3EA7509E9}"/>
              </a:ext>
            </a:extLst>
          </p:cNvPr>
          <p:cNvGrpSpPr/>
          <p:nvPr/>
        </p:nvGrpSpPr>
        <p:grpSpPr>
          <a:xfrm>
            <a:off x="7175379" y="4808596"/>
            <a:ext cx="5016622" cy="482517"/>
            <a:chOff x="746095" y="4808910"/>
            <a:chExt cx="5016622" cy="4825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BF745D-CF53-4FE3-8675-D0F240791EA6}"/>
                </a:ext>
              </a:extLst>
            </p:cNvPr>
            <p:cNvSpPr txBox="1"/>
            <p:nvPr/>
          </p:nvSpPr>
          <p:spPr>
            <a:xfrm>
              <a:off x="746095" y="4808910"/>
              <a:ext cx="4086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افتتاح مدارس محو الأمية </a:t>
              </a:r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4FDF5B-3C24-4444-998E-F2DB790043D4}"/>
                </a:ext>
              </a:extLst>
            </p:cNvPr>
            <p:cNvGrpSpPr/>
            <p:nvPr/>
          </p:nvGrpSpPr>
          <p:grpSpPr>
            <a:xfrm>
              <a:off x="4786229" y="4834227"/>
              <a:ext cx="976488" cy="457200"/>
              <a:chOff x="4132478" y="2646425"/>
              <a:chExt cx="976488" cy="457200"/>
            </a:xfrm>
          </p:grpSpPr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4426650" y="2517336"/>
                <a:ext cx="457200" cy="715377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4132478" y="2720146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448783-AAF0-4616-B019-2E4D99B421B8}"/>
              </a:ext>
            </a:extLst>
          </p:cNvPr>
          <p:cNvGrpSpPr/>
          <p:nvPr/>
        </p:nvGrpSpPr>
        <p:grpSpPr>
          <a:xfrm>
            <a:off x="7175379" y="5431058"/>
            <a:ext cx="5016621" cy="586722"/>
            <a:chOff x="746095" y="5431372"/>
            <a:chExt cx="5016621" cy="5867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EB199A-0E23-4A4C-8E80-141E106B880E}"/>
                </a:ext>
              </a:extLst>
            </p:cNvPr>
            <p:cNvSpPr txBox="1"/>
            <p:nvPr/>
          </p:nvSpPr>
          <p:spPr>
            <a:xfrm>
              <a:off x="746095" y="5431372"/>
              <a:ext cx="4068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افتتاح معاهد التدريب المهني</a:t>
              </a:r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E1D34-A836-488F-9F6A-D74114682E47}"/>
                </a:ext>
              </a:extLst>
            </p:cNvPr>
            <p:cNvGrpSpPr/>
            <p:nvPr/>
          </p:nvGrpSpPr>
          <p:grpSpPr>
            <a:xfrm>
              <a:off x="4786229" y="5560894"/>
              <a:ext cx="976487" cy="457200"/>
              <a:chOff x="4132478" y="3373092"/>
              <a:chExt cx="976487" cy="457200"/>
            </a:xfrm>
          </p:grpSpPr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4C770BEB-E44A-44FD-9604-02307AE1A731}"/>
                  </a:ext>
                </a:extLst>
              </p:cNvPr>
              <p:cNvSpPr/>
              <p:nvPr/>
            </p:nvSpPr>
            <p:spPr>
              <a:xfrm rot="5400000">
                <a:off x="4426649" y="3244003"/>
                <a:ext cx="457200" cy="715378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A03F557-FE93-47DB-A0A1-3F9C1521EFB9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66612-D286-4A3B-8897-EC077C5C553E}"/>
                  </a:ext>
                </a:extLst>
              </p:cNvPr>
              <p:cNvSpPr txBox="1"/>
              <p:nvPr/>
            </p:nvSpPr>
            <p:spPr>
              <a:xfrm>
                <a:off x="4132478" y="3428237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2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378EF6-12D7-4F25-838D-D18AE2403B94}"/>
              </a:ext>
            </a:extLst>
          </p:cNvPr>
          <p:cNvGrpSpPr/>
          <p:nvPr/>
        </p:nvGrpSpPr>
        <p:grpSpPr>
          <a:xfrm>
            <a:off x="2518230" y="1770146"/>
            <a:ext cx="7155541" cy="1627637"/>
            <a:chOff x="4007289" y="1311639"/>
            <a:chExt cx="4190321" cy="162763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742E116-DDE0-4176-B49F-2937E94FF3D9}"/>
                </a:ext>
              </a:extLst>
            </p:cNvPr>
            <p:cNvSpPr/>
            <p:nvPr/>
          </p:nvSpPr>
          <p:spPr>
            <a:xfrm flipH="1">
              <a:off x="4007289" y="1311640"/>
              <a:ext cx="457201" cy="913328"/>
            </a:xfrm>
            <a:prstGeom prst="ellipse">
              <a:avLst/>
            </a:prstGeom>
            <a:gradFill flip="none" rotWithShape="1">
              <a:gsLst>
                <a:gs pos="29000">
                  <a:schemeClr val="tx1"/>
                </a:gs>
                <a:gs pos="100000">
                  <a:schemeClr val="bg1">
                    <a:alpha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0FB53DF-B56E-40A8-AA39-5668975DDBE9}"/>
                </a:ext>
              </a:extLst>
            </p:cNvPr>
            <p:cNvSpPr/>
            <p:nvPr/>
          </p:nvSpPr>
          <p:spPr>
            <a:xfrm>
              <a:off x="7740409" y="1311639"/>
              <a:ext cx="457201" cy="913329"/>
            </a:xfrm>
            <a:prstGeom prst="ellipse">
              <a:avLst/>
            </a:prstGeom>
            <a:gradFill flip="none" rotWithShape="1">
              <a:gsLst>
                <a:gs pos="29000">
                  <a:schemeClr val="tx1"/>
                </a:gs>
                <a:gs pos="100000">
                  <a:schemeClr val="bg1">
                    <a:alpha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C51D7-7EE0-4B27-8DFA-A096912185D6}"/>
                </a:ext>
              </a:extLst>
            </p:cNvPr>
            <p:cNvSpPr/>
            <p:nvPr/>
          </p:nvSpPr>
          <p:spPr>
            <a:xfrm>
              <a:off x="4148808" y="1311639"/>
              <a:ext cx="3907285" cy="913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49E179-2841-447D-A1D2-B10FA29768D9}"/>
                </a:ext>
              </a:extLst>
            </p:cNvPr>
            <p:cNvSpPr txBox="1"/>
            <p:nvPr/>
          </p:nvSpPr>
          <p:spPr>
            <a:xfrm>
              <a:off x="4109985" y="1461948"/>
              <a:ext cx="38493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Century Gothic" panose="020B0502020202020204" pitchFamily="34" charset="0"/>
                </a:rPr>
                <a:t>افتتاح مدينة الملك فهد الطبية، افتتاح مدارس محو الأمية ،افتتاح معاهد التدريب المهني، افتتاح مستشفى الملك خالد للعيون ، إنشاء المطارات و تطويرها ، تجديد محطات سكة الحديد</a:t>
              </a:r>
            </a:p>
            <a:p>
              <a:pPr algn="r"/>
              <a:r>
                <a:rPr lang="ar-SY" b="1" dirty="0">
                  <a:latin typeface="Century Gothic" panose="020B0502020202020204" pitchFamily="34" charset="0"/>
                </a:rPr>
                <a:t> 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Diamond 34">
            <a:extLst>
              <a:ext uri="{FF2B5EF4-FFF2-40B4-BE49-F238E27FC236}">
                <a16:creationId xmlns:a16="http://schemas.microsoft.com/office/drawing/2014/main" id="{476AB6DF-1829-4C19-B5F3-4F56F9D1059C}"/>
              </a:ext>
            </a:extLst>
          </p:cNvPr>
          <p:cNvSpPr/>
          <p:nvPr/>
        </p:nvSpPr>
        <p:spPr>
          <a:xfrm>
            <a:off x="5667375" y="242316"/>
            <a:ext cx="914400" cy="914400"/>
          </a:xfrm>
          <a:prstGeom prst="diamond">
            <a:avLst/>
          </a:pr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40B1CA-9BC7-4ED8-8742-888A73BBE98A}"/>
              </a:ext>
            </a:extLst>
          </p:cNvPr>
          <p:cNvSpPr txBox="1"/>
          <p:nvPr/>
        </p:nvSpPr>
        <p:spPr>
          <a:xfrm>
            <a:off x="2010230" y="1291303"/>
            <a:ext cx="817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يُصنِّف الطلبة إنجازات الملك فهد بن عبدالعزيز الآتية في الجدول: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46268E8B-908B-4510-A770-EA3ED8A0BF6D}"/>
              </a:ext>
            </a:extLst>
          </p:cNvPr>
          <p:cNvSpPr/>
          <p:nvPr/>
        </p:nvSpPr>
        <p:spPr>
          <a:xfrm>
            <a:off x="6067654" y="3201278"/>
            <a:ext cx="914400" cy="914400"/>
          </a:xfrm>
          <a:prstGeom prst="diamond">
            <a:avLst/>
          </a:pr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1700E8-DD1F-4770-8027-AE7C846AB7F4}"/>
              </a:ext>
            </a:extLst>
          </p:cNvPr>
          <p:cNvSpPr txBox="1"/>
          <p:nvPr/>
        </p:nvSpPr>
        <p:spPr>
          <a:xfrm>
            <a:off x="5448683" y="4070958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C000"/>
                </a:solidFill>
                <a:latin typeface="Century Gothic" panose="020B0502020202020204" pitchFamily="34" charset="0"/>
              </a:rPr>
              <a:t>الصحة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7A0465-4362-44F5-9F10-FDD2C2C666CE}"/>
              </a:ext>
            </a:extLst>
          </p:cNvPr>
          <p:cNvGrpSpPr/>
          <p:nvPr/>
        </p:nvGrpSpPr>
        <p:grpSpPr>
          <a:xfrm>
            <a:off x="3499546" y="4840114"/>
            <a:ext cx="5016622" cy="482517"/>
            <a:chOff x="746095" y="4808910"/>
            <a:chExt cx="5016622" cy="48251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23115A-3A2D-4409-AD29-56EF96C34080}"/>
                </a:ext>
              </a:extLst>
            </p:cNvPr>
            <p:cNvSpPr txBox="1"/>
            <p:nvPr/>
          </p:nvSpPr>
          <p:spPr>
            <a:xfrm>
              <a:off x="746095" y="4808910"/>
              <a:ext cx="4086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افتتاح مدينة الملك فهد الطبية</a:t>
              </a:r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47DEAA-3ED6-4F8F-9E09-E9B2E8FAF332}"/>
                </a:ext>
              </a:extLst>
            </p:cNvPr>
            <p:cNvGrpSpPr/>
            <p:nvPr/>
          </p:nvGrpSpPr>
          <p:grpSpPr>
            <a:xfrm>
              <a:off x="4786229" y="4834227"/>
              <a:ext cx="976488" cy="457200"/>
              <a:chOff x="4132478" y="2646425"/>
              <a:chExt cx="976488" cy="457200"/>
            </a:xfrm>
          </p:grpSpPr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6D77CC5E-AC17-4FC2-9A04-365A7173F8FF}"/>
                  </a:ext>
                </a:extLst>
              </p:cNvPr>
              <p:cNvSpPr/>
              <p:nvPr/>
            </p:nvSpPr>
            <p:spPr>
              <a:xfrm rot="5400000">
                <a:off x="4426650" y="2517336"/>
                <a:ext cx="457200" cy="715377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B6A303CA-630C-4531-B5F7-26584790B068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CCB37BA-86A0-4E25-83B3-CCA1738BBF1E}"/>
                  </a:ext>
                </a:extLst>
              </p:cNvPr>
              <p:cNvSpPr txBox="1"/>
              <p:nvPr/>
            </p:nvSpPr>
            <p:spPr>
              <a:xfrm>
                <a:off x="4132478" y="2720146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1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73BB13D-8B4F-4FDB-BB44-32E4CA1026B2}"/>
              </a:ext>
            </a:extLst>
          </p:cNvPr>
          <p:cNvGrpSpPr/>
          <p:nvPr/>
        </p:nvGrpSpPr>
        <p:grpSpPr>
          <a:xfrm>
            <a:off x="3499546" y="5462576"/>
            <a:ext cx="5016621" cy="586722"/>
            <a:chOff x="746095" y="5431372"/>
            <a:chExt cx="5016621" cy="5867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D17728-17D3-4875-B7C7-B50915377A6F}"/>
                </a:ext>
              </a:extLst>
            </p:cNvPr>
            <p:cNvSpPr txBox="1"/>
            <p:nvPr/>
          </p:nvSpPr>
          <p:spPr>
            <a:xfrm>
              <a:off x="746095" y="5431372"/>
              <a:ext cx="4068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افتتاح مستشفى الملك خالد للعيون </a:t>
              </a:r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AC1BC5-090A-4AF6-B814-C37B7B73FA4C}"/>
                </a:ext>
              </a:extLst>
            </p:cNvPr>
            <p:cNvGrpSpPr/>
            <p:nvPr/>
          </p:nvGrpSpPr>
          <p:grpSpPr>
            <a:xfrm>
              <a:off x="4786229" y="5560894"/>
              <a:ext cx="976487" cy="457200"/>
              <a:chOff x="4132478" y="3373092"/>
              <a:chExt cx="976487" cy="457200"/>
            </a:xfrm>
          </p:grpSpPr>
          <p:sp>
            <p:nvSpPr>
              <p:cNvPr id="48" name="Rectangle: Top Corners Rounded 47">
                <a:extLst>
                  <a:ext uri="{FF2B5EF4-FFF2-40B4-BE49-F238E27FC236}">
                    <a16:creationId xmlns:a16="http://schemas.microsoft.com/office/drawing/2014/main" id="{4110009C-4F6F-47CD-A515-3D5816FBE500}"/>
                  </a:ext>
                </a:extLst>
              </p:cNvPr>
              <p:cNvSpPr/>
              <p:nvPr/>
            </p:nvSpPr>
            <p:spPr>
              <a:xfrm rot="5400000">
                <a:off x="4426649" y="3244003"/>
                <a:ext cx="457200" cy="715378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7C53F968-4CB5-44AF-8250-0F6E7BA6A5E1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63DD06-CE60-4E6A-ADB4-FE58D86FE733}"/>
                  </a:ext>
                </a:extLst>
              </p:cNvPr>
              <p:cNvSpPr txBox="1"/>
              <p:nvPr/>
            </p:nvSpPr>
            <p:spPr>
              <a:xfrm>
                <a:off x="4132478" y="3428237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2</a:t>
                </a:r>
              </a:p>
            </p:txBody>
          </p:sp>
        </p:grpSp>
      </p:grpSp>
      <p:sp>
        <p:nvSpPr>
          <p:cNvPr id="51" name="Diamond 50">
            <a:extLst>
              <a:ext uri="{FF2B5EF4-FFF2-40B4-BE49-F238E27FC236}">
                <a16:creationId xmlns:a16="http://schemas.microsoft.com/office/drawing/2014/main" id="{8097223F-0F33-466D-AE41-077E956621B1}"/>
              </a:ext>
            </a:extLst>
          </p:cNvPr>
          <p:cNvSpPr/>
          <p:nvPr/>
        </p:nvSpPr>
        <p:spPr>
          <a:xfrm>
            <a:off x="2585146" y="3156558"/>
            <a:ext cx="914400" cy="914400"/>
          </a:xfrm>
          <a:prstGeom prst="diamond">
            <a:avLst/>
          </a:pr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D90ACD-BC8D-458A-853F-DCE2EFB5B00C}"/>
              </a:ext>
            </a:extLst>
          </p:cNvPr>
          <p:cNvSpPr txBox="1"/>
          <p:nvPr/>
        </p:nvSpPr>
        <p:spPr>
          <a:xfrm>
            <a:off x="1966175" y="4026238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C000"/>
                </a:solidFill>
                <a:latin typeface="Century Gothic" panose="020B0502020202020204" pitchFamily="34" charset="0"/>
              </a:rPr>
              <a:t>المواصلات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8B85991-90E3-41C5-AE19-E68334FB0F0E}"/>
              </a:ext>
            </a:extLst>
          </p:cNvPr>
          <p:cNvGrpSpPr/>
          <p:nvPr/>
        </p:nvGrpSpPr>
        <p:grpSpPr>
          <a:xfrm>
            <a:off x="-624886" y="4801995"/>
            <a:ext cx="5016622" cy="646331"/>
            <a:chOff x="746095" y="4808910"/>
            <a:chExt cx="5016622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29AFBF1-6574-4D65-87F0-5B1579859554}"/>
                </a:ext>
              </a:extLst>
            </p:cNvPr>
            <p:cNvSpPr txBox="1"/>
            <p:nvPr/>
          </p:nvSpPr>
          <p:spPr>
            <a:xfrm>
              <a:off x="746095" y="4808910"/>
              <a:ext cx="408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تجديد محطات سكة الحديد</a:t>
              </a:r>
            </a:p>
            <a:p>
              <a:pPr algn="r"/>
              <a:r>
                <a:rPr lang="ar-SY" dirty="0">
                  <a:solidFill>
                    <a:schemeClr val="bg1"/>
                  </a:solidFill>
                </a:rPr>
                <a:t> </a:t>
              </a:r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1701A6A-2006-4268-AA27-1432AD22F97E}"/>
                </a:ext>
              </a:extLst>
            </p:cNvPr>
            <p:cNvGrpSpPr/>
            <p:nvPr/>
          </p:nvGrpSpPr>
          <p:grpSpPr>
            <a:xfrm>
              <a:off x="4786229" y="4834227"/>
              <a:ext cx="976488" cy="457200"/>
              <a:chOff x="4132478" y="2646425"/>
              <a:chExt cx="976488" cy="457200"/>
            </a:xfrm>
          </p:grpSpPr>
          <p:sp>
            <p:nvSpPr>
              <p:cNvPr id="56" name="Rectangle: Top Corners Rounded 55">
                <a:extLst>
                  <a:ext uri="{FF2B5EF4-FFF2-40B4-BE49-F238E27FC236}">
                    <a16:creationId xmlns:a16="http://schemas.microsoft.com/office/drawing/2014/main" id="{60D801F7-BDE4-4372-9E6B-FC135B05528B}"/>
                  </a:ext>
                </a:extLst>
              </p:cNvPr>
              <p:cNvSpPr/>
              <p:nvPr/>
            </p:nvSpPr>
            <p:spPr>
              <a:xfrm rot="5400000">
                <a:off x="4426650" y="2517336"/>
                <a:ext cx="457200" cy="715377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5DB89554-C7E3-454C-B481-A53DA9755E1E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DB50FB7-3852-4FA3-B4F9-8791E14FF500}"/>
                  </a:ext>
                </a:extLst>
              </p:cNvPr>
              <p:cNvSpPr txBox="1"/>
              <p:nvPr/>
            </p:nvSpPr>
            <p:spPr>
              <a:xfrm>
                <a:off x="4132478" y="2720146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1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14D3DAD-8D6B-44CF-9703-905FB1906569}"/>
              </a:ext>
            </a:extLst>
          </p:cNvPr>
          <p:cNvGrpSpPr/>
          <p:nvPr/>
        </p:nvGrpSpPr>
        <p:grpSpPr>
          <a:xfrm>
            <a:off x="-624886" y="5424457"/>
            <a:ext cx="5016621" cy="586722"/>
            <a:chOff x="746095" y="5431372"/>
            <a:chExt cx="5016621" cy="58672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713803-C1E1-4C20-881C-58A471CC9C68}"/>
                </a:ext>
              </a:extLst>
            </p:cNvPr>
            <p:cNvSpPr txBox="1"/>
            <p:nvPr/>
          </p:nvSpPr>
          <p:spPr>
            <a:xfrm>
              <a:off x="746095" y="5431372"/>
              <a:ext cx="4068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إنشاء المطارات و تطويرها </a:t>
              </a:r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D8C5A4E-293F-4538-8CD9-A815C2CF8268}"/>
                </a:ext>
              </a:extLst>
            </p:cNvPr>
            <p:cNvGrpSpPr/>
            <p:nvPr/>
          </p:nvGrpSpPr>
          <p:grpSpPr>
            <a:xfrm>
              <a:off x="4786229" y="5560894"/>
              <a:ext cx="976487" cy="457200"/>
              <a:chOff x="4132478" y="3373092"/>
              <a:chExt cx="976487" cy="457200"/>
            </a:xfrm>
          </p:grpSpPr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F6764620-CFB4-421E-A7EF-367777B57D41}"/>
                  </a:ext>
                </a:extLst>
              </p:cNvPr>
              <p:cNvSpPr/>
              <p:nvPr/>
            </p:nvSpPr>
            <p:spPr>
              <a:xfrm rot="5400000">
                <a:off x="4426649" y="3244003"/>
                <a:ext cx="457200" cy="715378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73592247-0CB3-4FA2-94B7-1DF1BEDE74F9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554297-E9E9-4E19-AFE0-F7C592BA4402}"/>
                  </a:ext>
                </a:extLst>
              </p:cNvPr>
              <p:cNvSpPr txBox="1"/>
              <p:nvPr/>
            </p:nvSpPr>
            <p:spPr>
              <a:xfrm>
                <a:off x="4132478" y="3428237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2</a:t>
                </a: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48C8E03-1CEA-4E32-B7DB-236DCCFEB722}"/>
              </a:ext>
            </a:extLst>
          </p:cNvPr>
          <p:cNvSpPr txBox="1"/>
          <p:nvPr/>
        </p:nvSpPr>
        <p:spPr>
          <a:xfrm>
            <a:off x="9432112" y="242316"/>
            <a:ext cx="2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 2: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4352335" y="797866"/>
            <a:ext cx="5079870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050861" y="1258986"/>
              <a:ext cx="4318404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وفاة الملك فهد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1509486" y="2842248"/>
            <a:ext cx="7977148" cy="1751964"/>
            <a:chOff x="2404439" y="2783570"/>
            <a:chExt cx="5191319" cy="17670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783570"/>
              <a:ext cx="5191319" cy="1767046"/>
              <a:chOff x="2404439" y="2783570"/>
              <a:chExt cx="5191319" cy="176704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188028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99546" y="2783570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923586" y="3171107"/>
              <a:ext cx="4358163" cy="83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توفي الملك فهد بن عبدالعزيز في الرياض عام 1426 هـ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ودفن في مقبرة العود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1900225" y="4920269"/>
            <a:ext cx="7581352" cy="1735147"/>
            <a:chOff x="2403137" y="4861733"/>
            <a:chExt cx="5141076" cy="1750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2403137" y="4861733"/>
              <a:ext cx="5141076" cy="1750083"/>
              <a:chOff x="2403137" y="4861733"/>
              <a:chExt cx="5141076" cy="175008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2428381" y="5045955"/>
                <a:ext cx="5101386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2403137" y="4861733"/>
                <a:ext cx="5141076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2695812" y="5275825"/>
              <a:ext cx="4609737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وتولى الحكم من بعده ولي عهده الأمير عبد الله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9059314" y="4659235"/>
            <a:ext cx="2540856" cy="1687576"/>
            <a:chOff x="7105860" y="4600701"/>
            <a:chExt cx="2549030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28" y="-2750670"/>
            <a:ext cx="3553139" cy="5810068"/>
            <a:chOff x="8257142" y="-1752649"/>
            <a:chExt cx="3710650" cy="6067630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57142" y="-1752649"/>
              <a:ext cx="3710650" cy="6067630"/>
              <a:chOff x="2798369" y="-2898749"/>
              <a:chExt cx="6137134" cy="10035398"/>
            </a:xfrm>
          </p:grpSpPr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98369" y="2166425"/>
                <a:ext cx="6137134" cy="4970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5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982" y="1732417"/>
              <a:ext cx="3198275" cy="2481932"/>
            </a:xfrm>
            <a:prstGeom prst="rect">
              <a:avLst/>
            </a:prstGeom>
          </p:spPr>
        </p:pic>
        <p:sp>
          <p:nvSpPr>
            <p:cNvPr id="5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378403" y="1268649"/>
              <a:ext cx="3589389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الملك فهد بن عبدالعزيز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1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4352335" y="797866"/>
            <a:ext cx="5079870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050861" y="1258986"/>
              <a:ext cx="4318404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الملك عبد الله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696687" y="2859066"/>
            <a:ext cx="8836346" cy="1735147"/>
            <a:chOff x="2404439" y="2800532"/>
            <a:chExt cx="5237311" cy="17500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800532"/>
              <a:ext cx="5237311" cy="1750084"/>
              <a:chOff x="2404439" y="2800532"/>
              <a:chExt cx="5237311" cy="1750084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237311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51379" y="2800532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3096101" y="3404890"/>
              <a:ext cx="4194632" cy="40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</a:rPr>
                <a:t>وُلد الملك عبد الله بن عبدالعزيز في الرياض عام 1344 هـ، واعتنى والده بتربيته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780102" y="4920266"/>
            <a:ext cx="9399778" cy="1735147"/>
            <a:chOff x="2428380" y="4861732"/>
            <a:chExt cx="5549333" cy="17500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2428380" y="4861732"/>
              <a:ext cx="5167455" cy="1750084"/>
              <a:chOff x="2428380" y="4861732"/>
              <a:chExt cx="5167455" cy="175008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2428380" y="5045955"/>
                <a:ext cx="5167454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2454759" y="4861732"/>
                <a:ext cx="5141076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2836446" y="5324368"/>
              <a:ext cx="5141267" cy="40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</a:rPr>
                <a:t>وقد استفاد من مدرسة والده وتجاربه، كما تلقى تعليمه على أيدي بعض العلماء</a:t>
              </a: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9059314" y="4659235"/>
            <a:ext cx="2540856" cy="1687576"/>
            <a:chOff x="7105860" y="4600701"/>
            <a:chExt cx="2549030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28" y="-2750670"/>
            <a:ext cx="3553139" cy="5810068"/>
            <a:chOff x="8257142" y="-1752649"/>
            <a:chExt cx="3710650" cy="6067630"/>
          </a:xfrm>
        </p:grpSpPr>
        <p:grpSp>
          <p:nvGrpSpPr>
            <p:cNvPr id="4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57142" y="-1752649"/>
              <a:ext cx="3710650" cy="6067630"/>
              <a:chOff x="2798369" y="-2898749"/>
              <a:chExt cx="6137134" cy="10035398"/>
            </a:xfrm>
          </p:grpSpPr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98369" y="2166425"/>
                <a:ext cx="6137134" cy="4970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4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403" y="1672552"/>
              <a:ext cx="3471115" cy="2564099"/>
            </a:xfrm>
            <a:prstGeom prst="rect">
              <a:avLst/>
            </a:prstGeom>
          </p:spPr>
        </p:pic>
        <p:sp>
          <p:nvSpPr>
            <p:cNvPr id="4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378403" y="1309869"/>
              <a:ext cx="3589389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الملك عبد الله  بن عبدالعزيز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3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D52F77-7E88-48B7-9F4E-B60345EE796C}"/>
              </a:ext>
            </a:extLst>
          </p:cNvPr>
          <p:cNvSpPr/>
          <p:nvPr/>
        </p:nvSpPr>
        <p:spPr>
          <a:xfrm>
            <a:off x="1" y="1394461"/>
            <a:ext cx="12163283" cy="4926075"/>
          </a:xfrm>
          <a:custGeom>
            <a:avLst/>
            <a:gdLst>
              <a:gd name="connsiteX0" fmla="*/ 6112039 w 12163283"/>
              <a:gd name="connsiteY0" fmla="*/ 63 h 4926075"/>
              <a:gd name="connsiteX1" fmla="*/ 7545934 w 12163283"/>
              <a:gd name="connsiteY1" fmla="*/ 607289 h 4926075"/>
              <a:gd name="connsiteX2" fmla="*/ 7523250 w 12163283"/>
              <a:gd name="connsiteY2" fmla="*/ 3484473 h 4926075"/>
              <a:gd name="connsiteX3" fmla="*/ 7520054 w 12163283"/>
              <a:gd name="connsiteY3" fmla="*/ 3481227 h 4926075"/>
              <a:gd name="connsiteX4" fmla="*/ 7481408 w 12163283"/>
              <a:gd name="connsiteY4" fmla="*/ 3536996 h 4926075"/>
              <a:gd name="connsiteX5" fmla="*/ 7367620 w 12163283"/>
              <a:gd name="connsiteY5" fmla="*/ 3964495 h 4926075"/>
              <a:gd name="connsiteX6" fmla="*/ 8053383 w 12163283"/>
              <a:gd name="connsiteY6" fmla="*/ 4805898 h 4926075"/>
              <a:gd name="connsiteX7" fmla="*/ 8122910 w 12163283"/>
              <a:gd name="connsiteY7" fmla="*/ 4816509 h 4926075"/>
              <a:gd name="connsiteX8" fmla="*/ 8122910 w 12163283"/>
              <a:gd name="connsiteY8" fmla="*/ 4811430 h 4926075"/>
              <a:gd name="connsiteX9" fmla="*/ 12163283 w 12163283"/>
              <a:gd name="connsiteY9" fmla="*/ 4811430 h 4926075"/>
              <a:gd name="connsiteX10" fmla="*/ 12163283 w 12163283"/>
              <a:gd name="connsiteY10" fmla="*/ 4925120 h 4926075"/>
              <a:gd name="connsiteX11" fmla="*/ 8122910 w 12163283"/>
              <a:gd name="connsiteY11" fmla="*/ 4925120 h 4926075"/>
              <a:gd name="connsiteX12" fmla="*/ 8122910 w 12163283"/>
              <a:gd name="connsiteY12" fmla="*/ 4926075 h 4926075"/>
              <a:gd name="connsiteX13" fmla="*/ 8031530 w 12163283"/>
              <a:gd name="connsiteY13" fmla="*/ 4912128 h 4926075"/>
              <a:gd name="connsiteX14" fmla="*/ 7259187 w 12163283"/>
              <a:gd name="connsiteY14" fmla="*/ 3964495 h 4926075"/>
              <a:gd name="connsiteX15" fmla="*/ 7387341 w 12163283"/>
              <a:gd name="connsiteY15" fmla="*/ 3483022 h 4926075"/>
              <a:gd name="connsiteX16" fmla="*/ 7442770 w 12163283"/>
              <a:gd name="connsiteY16" fmla="*/ 3403034 h 4926075"/>
              <a:gd name="connsiteX17" fmla="*/ 7446137 w 12163283"/>
              <a:gd name="connsiteY17" fmla="*/ 3406135 h 4926075"/>
              <a:gd name="connsiteX18" fmla="*/ 7443780 w 12163283"/>
              <a:gd name="connsiteY18" fmla="*/ 3403741 h 4926075"/>
              <a:gd name="connsiteX19" fmla="*/ 7465201 w 12163283"/>
              <a:gd name="connsiteY19" fmla="*/ 686758 h 4926075"/>
              <a:gd name="connsiteX20" fmla="*/ 4748218 w 12163283"/>
              <a:gd name="connsiteY20" fmla="*/ 665337 h 4926075"/>
              <a:gd name="connsiteX21" fmla="*/ 4726797 w 12163283"/>
              <a:gd name="connsiteY21" fmla="*/ 3382320 h 4926075"/>
              <a:gd name="connsiteX22" fmla="*/ 4722790 w 12163283"/>
              <a:gd name="connsiteY22" fmla="*/ 3386265 h 4926075"/>
              <a:gd name="connsiteX23" fmla="*/ 4775941 w 12163283"/>
              <a:gd name="connsiteY23" fmla="*/ 3462967 h 4926075"/>
              <a:gd name="connsiteX24" fmla="*/ 4904095 w 12163283"/>
              <a:gd name="connsiteY24" fmla="*/ 3944440 h 4926075"/>
              <a:gd name="connsiteX25" fmla="*/ 4131752 w 12163283"/>
              <a:gd name="connsiteY25" fmla="*/ 4892073 h 4926075"/>
              <a:gd name="connsiteX26" fmla="*/ 4040373 w 12163283"/>
              <a:gd name="connsiteY26" fmla="*/ 4906020 h 4926075"/>
              <a:gd name="connsiteX27" fmla="*/ 0 w 12163283"/>
              <a:gd name="connsiteY27" fmla="*/ 4906020 h 4926075"/>
              <a:gd name="connsiteX28" fmla="*/ 0 w 12163283"/>
              <a:gd name="connsiteY28" fmla="*/ 4792330 h 4926075"/>
              <a:gd name="connsiteX29" fmla="*/ 4040373 w 12163283"/>
              <a:gd name="connsiteY29" fmla="*/ 4792330 h 4926075"/>
              <a:gd name="connsiteX30" fmla="*/ 4040373 w 12163283"/>
              <a:gd name="connsiteY30" fmla="*/ 4796454 h 4926075"/>
              <a:gd name="connsiteX31" fmla="*/ 4109899 w 12163283"/>
              <a:gd name="connsiteY31" fmla="*/ 4785843 h 4926075"/>
              <a:gd name="connsiteX32" fmla="*/ 4795662 w 12163283"/>
              <a:gd name="connsiteY32" fmla="*/ 3944440 h 4926075"/>
              <a:gd name="connsiteX33" fmla="*/ 4681874 w 12163283"/>
              <a:gd name="connsiteY33" fmla="*/ 3516941 h 4926075"/>
              <a:gd name="connsiteX34" fmla="*/ 4640265 w 12163283"/>
              <a:gd name="connsiteY34" fmla="*/ 3456897 h 4926075"/>
              <a:gd name="connsiteX35" fmla="*/ 4641061 w 12163283"/>
              <a:gd name="connsiteY35" fmla="*/ 3456164 h 4926075"/>
              <a:gd name="connsiteX36" fmla="*/ 4507623 w 12163283"/>
              <a:gd name="connsiteY36" fmla="*/ 3306173 h 4926075"/>
              <a:gd name="connsiteX37" fmla="*/ 4668749 w 12163283"/>
              <a:gd name="connsiteY37" fmla="*/ 584605 h 4926075"/>
              <a:gd name="connsiteX38" fmla="*/ 6112039 w 12163283"/>
              <a:gd name="connsiteY38" fmla="*/ 63 h 492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63283" h="4926075">
                <a:moveTo>
                  <a:pt x="6112039" y="63"/>
                </a:moveTo>
                <a:cubicBezTo>
                  <a:pt x="6632707" y="4168"/>
                  <a:pt x="7151809" y="206901"/>
                  <a:pt x="7545934" y="607289"/>
                </a:cubicBezTo>
                <a:cubicBezTo>
                  <a:pt x="8334182" y="1408065"/>
                  <a:pt x="8324026" y="2696225"/>
                  <a:pt x="7523250" y="3484473"/>
                </a:cubicBezTo>
                <a:lnTo>
                  <a:pt x="7520054" y="3481227"/>
                </a:lnTo>
                <a:lnTo>
                  <a:pt x="7481408" y="3536996"/>
                </a:lnTo>
                <a:cubicBezTo>
                  <a:pt x="7409020" y="3662885"/>
                  <a:pt x="7367620" y="3808856"/>
                  <a:pt x="7367620" y="3964495"/>
                </a:cubicBezTo>
                <a:cubicBezTo>
                  <a:pt x="7367620" y="4379535"/>
                  <a:pt x="7662019" y="4725814"/>
                  <a:pt x="8053383" y="4805898"/>
                </a:cubicBezTo>
                <a:lnTo>
                  <a:pt x="8122910" y="4816509"/>
                </a:lnTo>
                <a:lnTo>
                  <a:pt x="8122910" y="4811430"/>
                </a:lnTo>
                <a:lnTo>
                  <a:pt x="12163283" y="4811430"/>
                </a:lnTo>
                <a:lnTo>
                  <a:pt x="12163283" y="4925120"/>
                </a:lnTo>
                <a:lnTo>
                  <a:pt x="8122910" y="4925120"/>
                </a:lnTo>
                <a:lnTo>
                  <a:pt x="8122910" y="4926075"/>
                </a:lnTo>
                <a:lnTo>
                  <a:pt x="8031530" y="4912128"/>
                </a:lnTo>
                <a:cubicBezTo>
                  <a:pt x="7590754" y="4821933"/>
                  <a:pt x="7259187" y="4431935"/>
                  <a:pt x="7259187" y="3964495"/>
                </a:cubicBezTo>
                <a:cubicBezTo>
                  <a:pt x="7259187" y="3789205"/>
                  <a:pt x="7305813" y="3624806"/>
                  <a:pt x="7387341" y="3483022"/>
                </a:cubicBezTo>
                <a:lnTo>
                  <a:pt x="7442770" y="3403034"/>
                </a:lnTo>
                <a:lnTo>
                  <a:pt x="7446137" y="3406135"/>
                </a:lnTo>
                <a:lnTo>
                  <a:pt x="7443780" y="3403741"/>
                </a:lnTo>
                <a:cubicBezTo>
                  <a:pt x="8199970" y="2659382"/>
                  <a:pt x="8209560" y="1442947"/>
                  <a:pt x="7465201" y="686758"/>
                </a:cubicBezTo>
                <a:cubicBezTo>
                  <a:pt x="6720842" y="-69431"/>
                  <a:pt x="5504408" y="-79022"/>
                  <a:pt x="4748218" y="665337"/>
                </a:cubicBezTo>
                <a:cubicBezTo>
                  <a:pt x="3992029" y="1409696"/>
                  <a:pt x="3982439" y="2626131"/>
                  <a:pt x="4726797" y="3382320"/>
                </a:cubicBezTo>
                <a:lnTo>
                  <a:pt x="4722790" y="3386265"/>
                </a:lnTo>
                <a:lnTo>
                  <a:pt x="4775941" y="3462967"/>
                </a:lnTo>
                <a:cubicBezTo>
                  <a:pt x="4857469" y="3604751"/>
                  <a:pt x="4904095" y="3769150"/>
                  <a:pt x="4904095" y="3944440"/>
                </a:cubicBezTo>
                <a:cubicBezTo>
                  <a:pt x="4904095" y="4411880"/>
                  <a:pt x="4572528" y="4801878"/>
                  <a:pt x="4131752" y="4892073"/>
                </a:cubicBezTo>
                <a:lnTo>
                  <a:pt x="4040373" y="4906020"/>
                </a:lnTo>
                <a:lnTo>
                  <a:pt x="0" y="4906020"/>
                </a:lnTo>
                <a:lnTo>
                  <a:pt x="0" y="4792330"/>
                </a:lnTo>
                <a:lnTo>
                  <a:pt x="4040373" y="4792330"/>
                </a:lnTo>
                <a:lnTo>
                  <a:pt x="4040373" y="4796454"/>
                </a:lnTo>
                <a:lnTo>
                  <a:pt x="4109899" y="4785843"/>
                </a:lnTo>
                <a:cubicBezTo>
                  <a:pt x="4501263" y="4705759"/>
                  <a:pt x="4795662" y="4359480"/>
                  <a:pt x="4795662" y="3944440"/>
                </a:cubicBezTo>
                <a:cubicBezTo>
                  <a:pt x="4795662" y="3788801"/>
                  <a:pt x="4754262" y="3642830"/>
                  <a:pt x="4681874" y="3516941"/>
                </a:cubicBezTo>
                <a:lnTo>
                  <a:pt x="4640265" y="3456897"/>
                </a:lnTo>
                <a:lnTo>
                  <a:pt x="4641061" y="3456164"/>
                </a:lnTo>
                <a:lnTo>
                  <a:pt x="4507623" y="3306173"/>
                </a:lnTo>
                <a:cubicBezTo>
                  <a:pt x="3862175" y="2501946"/>
                  <a:pt x="3918021" y="1323587"/>
                  <a:pt x="4668749" y="584605"/>
                </a:cubicBezTo>
                <a:cubicBezTo>
                  <a:pt x="5069137" y="190481"/>
                  <a:pt x="5591371" y="-4042"/>
                  <a:pt x="6112039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4B350D-7F4A-408B-B262-294E4C573E9B}"/>
              </a:ext>
            </a:extLst>
          </p:cNvPr>
          <p:cNvSpPr/>
          <p:nvPr/>
        </p:nvSpPr>
        <p:spPr>
          <a:xfrm>
            <a:off x="4189978" y="4183347"/>
            <a:ext cx="254833" cy="2548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926D0E-A6E4-4E56-982D-36DF4226F80C}"/>
              </a:ext>
            </a:extLst>
          </p:cNvPr>
          <p:cNvSpPr/>
          <p:nvPr/>
        </p:nvSpPr>
        <p:spPr>
          <a:xfrm>
            <a:off x="4242817" y="2283818"/>
            <a:ext cx="254833" cy="25483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A63F34-FEB1-4F33-8D55-359760AF78C6}"/>
              </a:ext>
            </a:extLst>
          </p:cNvPr>
          <p:cNvSpPr/>
          <p:nvPr/>
        </p:nvSpPr>
        <p:spPr>
          <a:xfrm>
            <a:off x="5968582" y="1311092"/>
            <a:ext cx="254833" cy="2548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7522D0-7693-4FBE-A6E3-650883A121C8}"/>
              </a:ext>
            </a:extLst>
          </p:cNvPr>
          <p:cNvSpPr/>
          <p:nvPr/>
        </p:nvSpPr>
        <p:spPr>
          <a:xfrm>
            <a:off x="7763110" y="4183347"/>
            <a:ext cx="254833" cy="2548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90ECDA-1FEF-4F38-8FE2-1538F07A0C28}"/>
              </a:ext>
            </a:extLst>
          </p:cNvPr>
          <p:cNvSpPr/>
          <p:nvPr/>
        </p:nvSpPr>
        <p:spPr>
          <a:xfrm>
            <a:off x="7681804" y="2283819"/>
            <a:ext cx="254833" cy="254833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A20E84-4193-4F11-8E83-E8FB5E9C8515}"/>
              </a:ext>
            </a:extLst>
          </p:cNvPr>
          <p:cNvGrpSpPr/>
          <p:nvPr/>
        </p:nvGrpSpPr>
        <p:grpSpPr>
          <a:xfrm>
            <a:off x="4490487" y="1823487"/>
            <a:ext cx="3211025" cy="3211025"/>
            <a:chOff x="4490487" y="1823487"/>
            <a:chExt cx="3211025" cy="321102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28379F3-C6AE-4BE8-B37E-D0B1A7CAECB0}"/>
                </a:ext>
              </a:extLst>
            </p:cNvPr>
            <p:cNvSpPr/>
            <p:nvPr/>
          </p:nvSpPr>
          <p:spPr>
            <a:xfrm>
              <a:off x="4490487" y="1823487"/>
              <a:ext cx="3211025" cy="3211025"/>
            </a:xfrm>
            <a:prstGeom prst="ellipse">
              <a:avLst/>
            </a:prstGeom>
            <a:solidFill>
              <a:srgbClr val="F6F7F6"/>
            </a:solidFill>
            <a:ln>
              <a:noFill/>
            </a:ln>
            <a:effectLst>
              <a:outerShdw blurRad="279400" dist="190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C7485E-88D9-4613-B9CD-31B72A95673C}"/>
                </a:ext>
              </a:extLst>
            </p:cNvPr>
            <p:cNvSpPr/>
            <p:nvPr/>
          </p:nvSpPr>
          <p:spPr>
            <a:xfrm>
              <a:off x="4596826" y="1929826"/>
              <a:ext cx="2998348" cy="2998348"/>
            </a:xfrm>
            <a:prstGeom prst="ellipse">
              <a:avLst/>
            </a:prstGeom>
            <a:solidFill>
              <a:srgbClr val="F6F6F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2C5E3F-B9AC-416D-929D-0BE76FA5D063}"/>
                </a:ext>
              </a:extLst>
            </p:cNvPr>
            <p:cNvSpPr txBox="1"/>
            <p:nvPr/>
          </p:nvSpPr>
          <p:spPr>
            <a:xfrm>
              <a:off x="4732053" y="3090046"/>
              <a:ext cx="2863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/>
                <a:t>أبرز إنجازات الملك عبد الله بن عبدالعزيز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749A1A-2C7A-4A2E-9B44-B9F98057C57B}"/>
              </a:ext>
            </a:extLst>
          </p:cNvPr>
          <p:cNvGrpSpPr/>
          <p:nvPr/>
        </p:nvGrpSpPr>
        <p:grpSpPr>
          <a:xfrm>
            <a:off x="2113614" y="1697563"/>
            <a:ext cx="1858780" cy="928372"/>
            <a:chOff x="2113614" y="1697563"/>
            <a:chExt cx="1858780" cy="9283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203B36-4CAA-49C9-80CF-9FD923CC6B3C}"/>
                </a:ext>
              </a:extLst>
            </p:cNvPr>
            <p:cNvSpPr/>
            <p:nvPr/>
          </p:nvSpPr>
          <p:spPr>
            <a:xfrm>
              <a:off x="2113614" y="1697563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0066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CC6929-5733-4C5F-BDE5-22CEE3E203C5}"/>
                </a:ext>
              </a:extLst>
            </p:cNvPr>
            <p:cNvGrpSpPr/>
            <p:nvPr/>
          </p:nvGrpSpPr>
          <p:grpSpPr>
            <a:xfrm>
              <a:off x="2219001" y="2152664"/>
              <a:ext cx="1656522" cy="473271"/>
              <a:chOff x="2214743" y="4637118"/>
              <a:chExt cx="1656522" cy="47327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8FD0D13-44D1-4481-8452-01D04F8641BD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3CFE4-A2D9-409C-B4CE-81D0CEBEBDC6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400" b="1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2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486C55-A741-4141-85BE-C48D4D4FB36F}"/>
              </a:ext>
            </a:extLst>
          </p:cNvPr>
          <p:cNvGrpSpPr/>
          <p:nvPr/>
        </p:nvGrpSpPr>
        <p:grpSpPr>
          <a:xfrm>
            <a:off x="2113614" y="4174761"/>
            <a:ext cx="1858780" cy="1007314"/>
            <a:chOff x="2113614" y="4174761"/>
            <a:chExt cx="1858780" cy="100731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A3E6B1-FAA6-4B34-9B58-3164A75CE2EB}"/>
                </a:ext>
              </a:extLst>
            </p:cNvPr>
            <p:cNvSpPr/>
            <p:nvPr/>
          </p:nvSpPr>
          <p:spPr>
            <a:xfrm>
              <a:off x="2113614" y="4174761"/>
              <a:ext cx="1858780" cy="895505"/>
            </a:xfrm>
            <a:prstGeom prst="roundRect">
              <a:avLst>
                <a:gd name="adj" fmla="val 41068"/>
              </a:avLst>
            </a:prstGeom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D18880-EA55-4D62-B7D3-2D7D955DF07A}"/>
                </a:ext>
              </a:extLst>
            </p:cNvPr>
            <p:cNvGrpSpPr/>
            <p:nvPr/>
          </p:nvGrpSpPr>
          <p:grpSpPr>
            <a:xfrm>
              <a:off x="2234349" y="4647249"/>
              <a:ext cx="1656522" cy="534826"/>
              <a:chOff x="2214743" y="4637118"/>
              <a:chExt cx="1656522" cy="53482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EC10621-DB9B-4623-826D-6EFB0BE1E312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845F8A-16F4-4CAF-8AE2-DC424576D0FF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800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1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166610" y="157026"/>
            <a:ext cx="1858780" cy="895505"/>
            <a:chOff x="5166610" y="157026"/>
            <a:chExt cx="1858780" cy="89550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8889C5-479F-4774-AC63-2B4C32574FCD}"/>
                </a:ext>
              </a:extLst>
            </p:cNvPr>
            <p:cNvGrpSpPr/>
            <p:nvPr/>
          </p:nvGrpSpPr>
          <p:grpSpPr>
            <a:xfrm>
              <a:off x="5257639" y="607237"/>
              <a:ext cx="1656522" cy="411716"/>
              <a:chOff x="2214743" y="4637118"/>
              <a:chExt cx="1656522" cy="41171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8FBA990-3BA1-4571-B576-AB0E32BF8599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394BDF-3F06-4F6B-82C4-F7DA188DB043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000" b="1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3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BB1F2D0-14F1-44B1-8DEF-6E6380E6093F}"/>
              </a:ext>
            </a:extLst>
          </p:cNvPr>
          <p:cNvGrpSpPr/>
          <p:nvPr/>
        </p:nvGrpSpPr>
        <p:grpSpPr>
          <a:xfrm>
            <a:off x="8205248" y="1697562"/>
            <a:ext cx="1858780" cy="895505"/>
            <a:chOff x="8205248" y="1697562"/>
            <a:chExt cx="1858780" cy="89550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7BC9B6E-6AA3-47BA-AC29-5598F9F7C33B}"/>
                </a:ext>
              </a:extLst>
            </p:cNvPr>
            <p:cNvSpPr/>
            <p:nvPr/>
          </p:nvSpPr>
          <p:spPr>
            <a:xfrm>
              <a:off x="8205248" y="1697562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0E4B27-3638-474D-82C3-CFA85A00A362}"/>
                </a:ext>
              </a:extLst>
            </p:cNvPr>
            <p:cNvGrpSpPr/>
            <p:nvPr/>
          </p:nvGrpSpPr>
          <p:grpSpPr>
            <a:xfrm>
              <a:off x="8310635" y="2152664"/>
              <a:ext cx="1656522" cy="411716"/>
              <a:chOff x="2214743" y="4637118"/>
              <a:chExt cx="1656522" cy="41171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6EAA15-F24E-4B83-85EA-52C900FF2BD4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6C798E-4669-4E4A-B081-1E94A4F80C61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nsSerif" panose="00000400000000000000" pitchFamily="2" charset="2"/>
                    <a:ea typeface="+mn-ea"/>
                    <a:cs typeface="+mn-cs"/>
                  </a:rPr>
                  <a:t>4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3A9C99-BA82-4885-B6F2-8E7C34FC7DCC}"/>
              </a:ext>
            </a:extLst>
          </p:cNvPr>
          <p:cNvGrpSpPr/>
          <p:nvPr/>
        </p:nvGrpSpPr>
        <p:grpSpPr>
          <a:xfrm>
            <a:off x="8273557" y="4174761"/>
            <a:ext cx="1858780" cy="895505"/>
            <a:chOff x="8273557" y="4174761"/>
            <a:chExt cx="1858780" cy="89550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746FCBD-20E2-439A-BFDA-4DA4112F3A42}"/>
                </a:ext>
              </a:extLst>
            </p:cNvPr>
            <p:cNvSpPr/>
            <p:nvPr/>
          </p:nvSpPr>
          <p:spPr>
            <a:xfrm>
              <a:off x="8273557" y="4174761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339933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CDD5DD8-3B27-413D-B9A5-878D3FD759E9}"/>
                </a:ext>
              </a:extLst>
            </p:cNvPr>
            <p:cNvGrpSpPr/>
            <p:nvPr/>
          </p:nvGrpSpPr>
          <p:grpSpPr>
            <a:xfrm>
              <a:off x="8409504" y="4622995"/>
              <a:ext cx="1656522" cy="411716"/>
              <a:chOff x="2214743" y="4637118"/>
              <a:chExt cx="1656522" cy="41171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9773EF4-FD48-43EC-854F-804B48E49189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835114-DB55-445A-A1D3-7AC681F8C892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nsSerif" panose="00000400000000000000" pitchFamily="2" charset="2"/>
                    <a:ea typeface="+mn-ea"/>
                    <a:cs typeface="+mn-cs"/>
                  </a:rPr>
                  <a:t>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A2303F-E861-48E5-86D2-64C851F27CC5}"/>
              </a:ext>
            </a:extLst>
          </p:cNvPr>
          <p:cNvGrpSpPr/>
          <p:nvPr/>
        </p:nvGrpSpPr>
        <p:grpSpPr>
          <a:xfrm>
            <a:off x="290286" y="4932259"/>
            <a:ext cx="4207364" cy="971197"/>
            <a:chOff x="2567185" y="5291049"/>
            <a:chExt cx="1858779" cy="9711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581661-3475-4189-B6DB-18211994FBD4}"/>
                </a:ext>
              </a:extLst>
            </p:cNvPr>
            <p:cNvSpPr txBox="1"/>
            <p:nvPr/>
          </p:nvSpPr>
          <p:spPr>
            <a:xfrm>
              <a:off x="2668313" y="5291049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4E3532-88EB-4DC0-86D2-9AE20F56314C}"/>
                </a:ext>
              </a:extLst>
            </p:cNvPr>
            <p:cNvSpPr txBox="1"/>
            <p:nvPr/>
          </p:nvSpPr>
          <p:spPr>
            <a:xfrm>
              <a:off x="2567185" y="5554360"/>
              <a:ext cx="1858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الشروع في إنشاء عدد من المشروعات الكبيرة لتطوير التعليم.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04B91D-63E1-4D56-82AF-D440D21A599C}"/>
              </a:ext>
            </a:extLst>
          </p:cNvPr>
          <p:cNvGrpSpPr/>
          <p:nvPr/>
        </p:nvGrpSpPr>
        <p:grpSpPr>
          <a:xfrm>
            <a:off x="7681804" y="4895621"/>
            <a:ext cx="4187548" cy="675096"/>
            <a:chOff x="7804761" y="5284308"/>
            <a:chExt cx="1656522" cy="6750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725F9A-6B65-44CE-BFF7-F08D15A46FED}"/>
                </a:ext>
              </a:extLst>
            </p:cNvPr>
            <p:cNvSpPr txBox="1"/>
            <p:nvPr/>
          </p:nvSpPr>
          <p:spPr>
            <a:xfrm>
              <a:off x="7804761" y="5284308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6E674E-B8B1-4736-8EA3-0051DA9EC4D4}"/>
                </a:ext>
              </a:extLst>
            </p:cNvPr>
            <p:cNvSpPr txBox="1"/>
            <p:nvPr/>
          </p:nvSpPr>
          <p:spPr>
            <a:xfrm>
              <a:off x="7938072" y="5559294"/>
              <a:ext cx="1498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رئاسة مركز الملك عبدالعزيز للحوار الوطني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CA9E90-4ABF-4180-AEB3-CF7165492941}"/>
              </a:ext>
            </a:extLst>
          </p:cNvPr>
          <p:cNvGrpSpPr/>
          <p:nvPr/>
        </p:nvGrpSpPr>
        <p:grpSpPr>
          <a:xfrm>
            <a:off x="-624114" y="2610442"/>
            <a:ext cx="4514986" cy="865700"/>
            <a:chOff x="2008037" y="3085198"/>
            <a:chExt cx="1858779" cy="13744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A9211A-355E-4AD2-8503-0EF5AA11F676}"/>
                </a:ext>
              </a:extLst>
            </p:cNvPr>
            <p:cNvSpPr txBox="1"/>
            <p:nvPr/>
          </p:nvSpPr>
          <p:spPr>
            <a:xfrm>
              <a:off x="2136408" y="3085198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9FE624-EE86-4739-A602-F7CCDE8FEC7C}"/>
                </a:ext>
              </a:extLst>
            </p:cNvPr>
            <p:cNvSpPr txBox="1"/>
            <p:nvPr/>
          </p:nvSpPr>
          <p:spPr>
            <a:xfrm>
              <a:off x="2008037" y="3335762"/>
              <a:ext cx="1858779" cy="1123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التوسع في إنشاء الجامعات، ومن أبرزها جامعة الأميرة نورة بنت عبدالرحمن للبنات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4E0E7A-7352-4CAE-B236-6AAF4D422400}"/>
              </a:ext>
            </a:extLst>
          </p:cNvPr>
          <p:cNvGrpSpPr/>
          <p:nvPr/>
        </p:nvGrpSpPr>
        <p:grpSpPr>
          <a:xfrm>
            <a:off x="725714" y="389110"/>
            <a:ext cx="4191103" cy="971197"/>
            <a:chOff x="2730128" y="678802"/>
            <a:chExt cx="1858779" cy="97119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543F64-8CC1-443B-A167-FB3F713214FA}"/>
                </a:ext>
              </a:extLst>
            </p:cNvPr>
            <p:cNvSpPr txBox="1"/>
            <p:nvPr/>
          </p:nvSpPr>
          <p:spPr>
            <a:xfrm>
              <a:off x="2831256" y="678802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781660-EFA9-40D6-83A1-2A91103B81D2}"/>
                </a:ext>
              </a:extLst>
            </p:cNvPr>
            <p:cNvSpPr txBox="1"/>
            <p:nvPr/>
          </p:nvSpPr>
          <p:spPr>
            <a:xfrm>
              <a:off x="2730128" y="942113"/>
              <a:ext cx="1858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</a:rPr>
                <a:t>توسعة الحرمين الشريفين، وتطوير المشاعر</a:t>
              </a:r>
            </a:p>
            <a:p>
              <a:r>
                <a:rPr lang="ar-SY" sz="2000" b="1" dirty="0">
                  <a:solidFill>
                    <a:schemeClr val="bg1"/>
                  </a:solidFill>
                </a:rPr>
                <a:t>المقدسة، مثل: مُنشأة الجَمَرات، وقطار المشاعر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054A4C-B20D-4A31-90FB-8C5A2370D7AA}"/>
              </a:ext>
            </a:extLst>
          </p:cNvPr>
          <p:cNvGrpSpPr/>
          <p:nvPr/>
        </p:nvGrpSpPr>
        <p:grpSpPr>
          <a:xfrm>
            <a:off x="7046766" y="690607"/>
            <a:ext cx="4624459" cy="977659"/>
            <a:chOff x="7298184" y="678802"/>
            <a:chExt cx="1945489" cy="9776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7E7434-EAD2-42FF-9027-1B4C6B0651F1}"/>
                </a:ext>
              </a:extLst>
            </p:cNvPr>
            <p:cNvSpPr txBox="1"/>
            <p:nvPr/>
          </p:nvSpPr>
          <p:spPr>
            <a:xfrm>
              <a:off x="7298184" y="678802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B26D3C-02FF-4FD1-8850-1FF6B239BF53}"/>
                </a:ext>
              </a:extLst>
            </p:cNvPr>
            <p:cNvSpPr txBox="1"/>
            <p:nvPr/>
          </p:nvSpPr>
          <p:spPr>
            <a:xfrm>
              <a:off x="7384894" y="948575"/>
              <a:ext cx="1858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</a:rPr>
                <a:t>الشروع في إنشاء سِكَك حديدية جديدة؛ لربط</a:t>
              </a:r>
            </a:p>
            <a:p>
              <a:r>
                <a:rPr lang="ar-SY" sz="2000" b="1" dirty="0">
                  <a:solidFill>
                    <a:schemeClr val="bg1"/>
                  </a:solidFill>
                </a:rPr>
                <a:t>شمال المملكة العربية السعودية بجنوبها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C7A257E-89CD-4B71-B3D1-5858BB196BFA}"/>
              </a:ext>
            </a:extLst>
          </p:cNvPr>
          <p:cNvGrpSpPr/>
          <p:nvPr/>
        </p:nvGrpSpPr>
        <p:grpSpPr>
          <a:xfrm>
            <a:off x="8017943" y="2861005"/>
            <a:ext cx="3593486" cy="1161851"/>
            <a:chOff x="8394605" y="2861005"/>
            <a:chExt cx="1737732" cy="116185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3DCC454-54A3-48C7-B7DD-2FAC5C996895}"/>
                </a:ext>
              </a:extLst>
            </p:cNvPr>
            <p:cNvSpPr txBox="1"/>
            <p:nvPr/>
          </p:nvSpPr>
          <p:spPr>
            <a:xfrm>
              <a:off x="8475815" y="2861005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5368E2-D25D-4BE8-B761-80CD534786F8}"/>
                </a:ext>
              </a:extLst>
            </p:cNvPr>
            <p:cNvSpPr txBox="1"/>
            <p:nvPr/>
          </p:nvSpPr>
          <p:spPr>
            <a:xfrm>
              <a:off x="8394605" y="3314970"/>
              <a:ext cx="1729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رئاسة مجلس الأمناء بمؤسسة الملك عبدالعزيز ورجاله لرعاية الموهوبين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9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4352335" y="797866"/>
            <a:ext cx="5079870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050861" y="1258986"/>
              <a:ext cx="4318404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نشاط 3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969428" y="2859067"/>
            <a:ext cx="8505560" cy="1735146"/>
            <a:chOff x="1939019" y="2800533"/>
            <a:chExt cx="5657525" cy="17500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800533"/>
              <a:ext cx="5192105" cy="1750083"/>
              <a:chOff x="2404439" y="2800533"/>
              <a:chExt cx="5192105" cy="17500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192105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51379" y="28005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1939019" y="3290969"/>
              <a:ext cx="5421057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يوضح الطلبة حقوق الراعي على رعيته</a:t>
              </a:r>
              <a:endParaRPr lang="ar-SY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4356985" y="4920265"/>
            <a:ext cx="5124591" cy="1735147"/>
            <a:chOff x="2403137" y="4861732"/>
            <a:chExt cx="5141076" cy="17500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2403137" y="4861732"/>
              <a:ext cx="5141076" cy="1750084"/>
              <a:chOff x="2403137" y="4861732"/>
              <a:chExt cx="5141076" cy="175008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2428381" y="50459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2403137" y="4861732"/>
                <a:ext cx="5141076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2589722" y="5363338"/>
              <a:ext cx="4609737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الجواب :الولاء و السمع و الطاعة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9059314" y="4659235"/>
            <a:ext cx="2540856" cy="1687576"/>
            <a:chOff x="7105860" y="4600701"/>
            <a:chExt cx="2549030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28" y="-2750670"/>
            <a:ext cx="3553139" cy="5810068"/>
            <a:chOff x="8257142" y="-1752649"/>
            <a:chExt cx="3710650" cy="6067630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57142" y="-1752649"/>
              <a:ext cx="3710650" cy="6067630"/>
              <a:chOff x="2798369" y="-2898749"/>
              <a:chExt cx="6137134" cy="10035398"/>
            </a:xfrm>
          </p:grpSpPr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98369" y="2166425"/>
                <a:ext cx="6137134" cy="4970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5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403" y="1727717"/>
              <a:ext cx="3471115" cy="2378053"/>
            </a:xfrm>
            <a:prstGeom prst="rect">
              <a:avLst/>
            </a:prstGeom>
          </p:spPr>
        </p:pic>
        <p:sp>
          <p:nvSpPr>
            <p:cNvPr id="5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378403" y="1309869"/>
              <a:ext cx="3589389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منشأة الجمرات في منى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3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4352335" y="797866"/>
            <a:ext cx="5079870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050861" y="1258986"/>
              <a:ext cx="4318404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وفاة الملك عبد الله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1509486" y="2842248"/>
            <a:ext cx="8005457" cy="1751964"/>
            <a:chOff x="2404439" y="2783570"/>
            <a:chExt cx="5209742" cy="17670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783570"/>
              <a:ext cx="5209742" cy="1767046"/>
              <a:chOff x="2404439" y="2783570"/>
              <a:chExt cx="5209742" cy="176704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209742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99546" y="2783570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923586" y="3171107"/>
              <a:ext cx="4358163" cy="83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توفي الملك عبد الله بن عبدالعزيز في الرياض عام 1436 هـ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ودفن في مقبرة العود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1900225" y="4920269"/>
            <a:ext cx="7581352" cy="1735147"/>
            <a:chOff x="2403137" y="4861733"/>
            <a:chExt cx="5141076" cy="1750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2403137" y="4861733"/>
              <a:ext cx="5141076" cy="1750083"/>
              <a:chOff x="2403137" y="4861733"/>
              <a:chExt cx="5141076" cy="175008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2428381" y="50459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2403137" y="4861733"/>
                <a:ext cx="5141076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2695812" y="5275825"/>
              <a:ext cx="4609737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وتولى الحكم من بعده ولي عهده الأمير سلمان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9059314" y="4659235"/>
            <a:ext cx="2540856" cy="1687576"/>
            <a:chOff x="7105860" y="4600701"/>
            <a:chExt cx="2549030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28" y="-2750670"/>
            <a:ext cx="3553139" cy="5810068"/>
            <a:chOff x="8257142" y="-1752649"/>
            <a:chExt cx="3710650" cy="6067630"/>
          </a:xfrm>
        </p:grpSpPr>
        <p:grpSp>
          <p:nvGrpSpPr>
            <p:cNvPr id="4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57142" y="-1752649"/>
              <a:ext cx="3710650" cy="6067630"/>
              <a:chOff x="2798369" y="-2898749"/>
              <a:chExt cx="6137134" cy="10035398"/>
            </a:xfrm>
          </p:grpSpPr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98369" y="2166425"/>
                <a:ext cx="6137134" cy="4970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4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403" y="1672552"/>
              <a:ext cx="3471115" cy="2564099"/>
            </a:xfrm>
            <a:prstGeom prst="rect">
              <a:avLst/>
            </a:prstGeom>
          </p:spPr>
        </p:pic>
        <p:sp>
          <p:nvSpPr>
            <p:cNvPr id="4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378403" y="1309869"/>
              <a:ext cx="3589389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الملك عبد الله  بن عبدالعزيز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4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chemeClr val="bg1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chemeClr val="bg1"/>
                </a:solidFill>
              </a:rPr>
              <a:t>او نشرها في المواقع الاخرى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4352335" y="797866"/>
            <a:ext cx="5079870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050861" y="1258986"/>
              <a:ext cx="4318404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الملك خالد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696687" y="2859066"/>
            <a:ext cx="8677482" cy="1735147"/>
            <a:chOff x="2404439" y="2800532"/>
            <a:chExt cx="5143152" cy="17500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800532"/>
              <a:ext cx="5143152" cy="1750084"/>
              <a:chOff x="2404439" y="2800532"/>
              <a:chExt cx="5143152" cy="1750084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51379" y="2800532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928447" y="3306231"/>
              <a:ext cx="4432529" cy="71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</a:rPr>
                <a:t>ومولده ونشأته : ولد الملك خالد بن عبدالعزيز في الرياض عام31 ه، ونشأ في رعاية والده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780104" y="4920266"/>
            <a:ext cx="8752928" cy="1735147"/>
            <a:chOff x="2428381" y="4861732"/>
            <a:chExt cx="5167454" cy="17500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2428381" y="4861732"/>
              <a:ext cx="5167454" cy="1750084"/>
              <a:chOff x="2428381" y="4861732"/>
              <a:chExt cx="5167454" cy="175008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2428381" y="50459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2454759" y="4861732"/>
                <a:ext cx="5141076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3151650" y="5249269"/>
              <a:ext cx="4310845" cy="71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</a:rPr>
                <a:t>وتعلم القراءة والكتابة ختَمَ القرآن الكريم في طفولته ودَرَسَ العلومَ الشرعية</a:t>
              </a:r>
            </a:p>
            <a:p>
              <a:r>
                <a:rPr lang="ar-SY" sz="2000" b="1" dirty="0">
                  <a:solidFill>
                    <a:schemeClr val="bg1"/>
                  </a:solidFill>
                </a:rPr>
                <a:t> على أيدي عدد من العلماء                                               </a:t>
              </a: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9059314" y="4659235"/>
            <a:ext cx="2540856" cy="1687576"/>
            <a:chOff x="7105860" y="4600701"/>
            <a:chExt cx="2549030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28" y="-2750670"/>
            <a:ext cx="3553139" cy="5810068"/>
            <a:chOff x="8257142" y="-1752649"/>
            <a:chExt cx="3710650" cy="6067630"/>
          </a:xfrm>
        </p:grpSpPr>
        <p:grpSp>
          <p:nvGrpSpPr>
            <p:cNvPr id="4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57142" y="-1752649"/>
              <a:ext cx="3710650" cy="6067630"/>
              <a:chOff x="2798369" y="-2898749"/>
              <a:chExt cx="6137134" cy="10035398"/>
            </a:xfrm>
          </p:grpSpPr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98369" y="2166425"/>
                <a:ext cx="6137134" cy="4970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4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4984" y="1732417"/>
              <a:ext cx="3354106" cy="2481932"/>
            </a:xfrm>
            <a:prstGeom prst="rect">
              <a:avLst/>
            </a:prstGeom>
          </p:spPr>
        </p:pic>
        <p:sp>
          <p:nvSpPr>
            <p:cNvPr id="4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378403" y="1268649"/>
              <a:ext cx="3589389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الملك خالد بن عبدالعزيز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1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D52F77-7E88-48B7-9F4E-B60345EE796C}"/>
              </a:ext>
            </a:extLst>
          </p:cNvPr>
          <p:cNvSpPr/>
          <p:nvPr/>
        </p:nvSpPr>
        <p:spPr>
          <a:xfrm>
            <a:off x="1" y="1394461"/>
            <a:ext cx="12163283" cy="4926075"/>
          </a:xfrm>
          <a:custGeom>
            <a:avLst/>
            <a:gdLst>
              <a:gd name="connsiteX0" fmla="*/ 6112039 w 12163283"/>
              <a:gd name="connsiteY0" fmla="*/ 63 h 4926075"/>
              <a:gd name="connsiteX1" fmla="*/ 7545934 w 12163283"/>
              <a:gd name="connsiteY1" fmla="*/ 607289 h 4926075"/>
              <a:gd name="connsiteX2" fmla="*/ 7523250 w 12163283"/>
              <a:gd name="connsiteY2" fmla="*/ 3484473 h 4926075"/>
              <a:gd name="connsiteX3" fmla="*/ 7520054 w 12163283"/>
              <a:gd name="connsiteY3" fmla="*/ 3481227 h 4926075"/>
              <a:gd name="connsiteX4" fmla="*/ 7481408 w 12163283"/>
              <a:gd name="connsiteY4" fmla="*/ 3536996 h 4926075"/>
              <a:gd name="connsiteX5" fmla="*/ 7367620 w 12163283"/>
              <a:gd name="connsiteY5" fmla="*/ 3964495 h 4926075"/>
              <a:gd name="connsiteX6" fmla="*/ 8053383 w 12163283"/>
              <a:gd name="connsiteY6" fmla="*/ 4805898 h 4926075"/>
              <a:gd name="connsiteX7" fmla="*/ 8122910 w 12163283"/>
              <a:gd name="connsiteY7" fmla="*/ 4816509 h 4926075"/>
              <a:gd name="connsiteX8" fmla="*/ 8122910 w 12163283"/>
              <a:gd name="connsiteY8" fmla="*/ 4811430 h 4926075"/>
              <a:gd name="connsiteX9" fmla="*/ 12163283 w 12163283"/>
              <a:gd name="connsiteY9" fmla="*/ 4811430 h 4926075"/>
              <a:gd name="connsiteX10" fmla="*/ 12163283 w 12163283"/>
              <a:gd name="connsiteY10" fmla="*/ 4925120 h 4926075"/>
              <a:gd name="connsiteX11" fmla="*/ 8122910 w 12163283"/>
              <a:gd name="connsiteY11" fmla="*/ 4925120 h 4926075"/>
              <a:gd name="connsiteX12" fmla="*/ 8122910 w 12163283"/>
              <a:gd name="connsiteY12" fmla="*/ 4926075 h 4926075"/>
              <a:gd name="connsiteX13" fmla="*/ 8031530 w 12163283"/>
              <a:gd name="connsiteY13" fmla="*/ 4912128 h 4926075"/>
              <a:gd name="connsiteX14" fmla="*/ 7259187 w 12163283"/>
              <a:gd name="connsiteY14" fmla="*/ 3964495 h 4926075"/>
              <a:gd name="connsiteX15" fmla="*/ 7387341 w 12163283"/>
              <a:gd name="connsiteY15" fmla="*/ 3483022 h 4926075"/>
              <a:gd name="connsiteX16" fmla="*/ 7442770 w 12163283"/>
              <a:gd name="connsiteY16" fmla="*/ 3403034 h 4926075"/>
              <a:gd name="connsiteX17" fmla="*/ 7446137 w 12163283"/>
              <a:gd name="connsiteY17" fmla="*/ 3406135 h 4926075"/>
              <a:gd name="connsiteX18" fmla="*/ 7443780 w 12163283"/>
              <a:gd name="connsiteY18" fmla="*/ 3403741 h 4926075"/>
              <a:gd name="connsiteX19" fmla="*/ 7465201 w 12163283"/>
              <a:gd name="connsiteY19" fmla="*/ 686758 h 4926075"/>
              <a:gd name="connsiteX20" fmla="*/ 4748218 w 12163283"/>
              <a:gd name="connsiteY20" fmla="*/ 665337 h 4926075"/>
              <a:gd name="connsiteX21" fmla="*/ 4726797 w 12163283"/>
              <a:gd name="connsiteY21" fmla="*/ 3382320 h 4926075"/>
              <a:gd name="connsiteX22" fmla="*/ 4722790 w 12163283"/>
              <a:gd name="connsiteY22" fmla="*/ 3386265 h 4926075"/>
              <a:gd name="connsiteX23" fmla="*/ 4775941 w 12163283"/>
              <a:gd name="connsiteY23" fmla="*/ 3462967 h 4926075"/>
              <a:gd name="connsiteX24" fmla="*/ 4904095 w 12163283"/>
              <a:gd name="connsiteY24" fmla="*/ 3944440 h 4926075"/>
              <a:gd name="connsiteX25" fmla="*/ 4131752 w 12163283"/>
              <a:gd name="connsiteY25" fmla="*/ 4892073 h 4926075"/>
              <a:gd name="connsiteX26" fmla="*/ 4040373 w 12163283"/>
              <a:gd name="connsiteY26" fmla="*/ 4906020 h 4926075"/>
              <a:gd name="connsiteX27" fmla="*/ 0 w 12163283"/>
              <a:gd name="connsiteY27" fmla="*/ 4906020 h 4926075"/>
              <a:gd name="connsiteX28" fmla="*/ 0 w 12163283"/>
              <a:gd name="connsiteY28" fmla="*/ 4792330 h 4926075"/>
              <a:gd name="connsiteX29" fmla="*/ 4040373 w 12163283"/>
              <a:gd name="connsiteY29" fmla="*/ 4792330 h 4926075"/>
              <a:gd name="connsiteX30" fmla="*/ 4040373 w 12163283"/>
              <a:gd name="connsiteY30" fmla="*/ 4796454 h 4926075"/>
              <a:gd name="connsiteX31" fmla="*/ 4109899 w 12163283"/>
              <a:gd name="connsiteY31" fmla="*/ 4785843 h 4926075"/>
              <a:gd name="connsiteX32" fmla="*/ 4795662 w 12163283"/>
              <a:gd name="connsiteY32" fmla="*/ 3944440 h 4926075"/>
              <a:gd name="connsiteX33" fmla="*/ 4681874 w 12163283"/>
              <a:gd name="connsiteY33" fmla="*/ 3516941 h 4926075"/>
              <a:gd name="connsiteX34" fmla="*/ 4640265 w 12163283"/>
              <a:gd name="connsiteY34" fmla="*/ 3456897 h 4926075"/>
              <a:gd name="connsiteX35" fmla="*/ 4641061 w 12163283"/>
              <a:gd name="connsiteY35" fmla="*/ 3456164 h 4926075"/>
              <a:gd name="connsiteX36" fmla="*/ 4507623 w 12163283"/>
              <a:gd name="connsiteY36" fmla="*/ 3306173 h 4926075"/>
              <a:gd name="connsiteX37" fmla="*/ 4668749 w 12163283"/>
              <a:gd name="connsiteY37" fmla="*/ 584605 h 4926075"/>
              <a:gd name="connsiteX38" fmla="*/ 6112039 w 12163283"/>
              <a:gd name="connsiteY38" fmla="*/ 63 h 492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63283" h="4926075">
                <a:moveTo>
                  <a:pt x="6112039" y="63"/>
                </a:moveTo>
                <a:cubicBezTo>
                  <a:pt x="6632707" y="4168"/>
                  <a:pt x="7151809" y="206901"/>
                  <a:pt x="7545934" y="607289"/>
                </a:cubicBezTo>
                <a:cubicBezTo>
                  <a:pt x="8334182" y="1408065"/>
                  <a:pt x="8324026" y="2696225"/>
                  <a:pt x="7523250" y="3484473"/>
                </a:cubicBezTo>
                <a:lnTo>
                  <a:pt x="7520054" y="3481227"/>
                </a:lnTo>
                <a:lnTo>
                  <a:pt x="7481408" y="3536996"/>
                </a:lnTo>
                <a:cubicBezTo>
                  <a:pt x="7409020" y="3662885"/>
                  <a:pt x="7367620" y="3808856"/>
                  <a:pt x="7367620" y="3964495"/>
                </a:cubicBezTo>
                <a:cubicBezTo>
                  <a:pt x="7367620" y="4379535"/>
                  <a:pt x="7662019" y="4725814"/>
                  <a:pt x="8053383" y="4805898"/>
                </a:cubicBezTo>
                <a:lnTo>
                  <a:pt x="8122910" y="4816509"/>
                </a:lnTo>
                <a:lnTo>
                  <a:pt x="8122910" y="4811430"/>
                </a:lnTo>
                <a:lnTo>
                  <a:pt x="12163283" y="4811430"/>
                </a:lnTo>
                <a:lnTo>
                  <a:pt x="12163283" y="4925120"/>
                </a:lnTo>
                <a:lnTo>
                  <a:pt x="8122910" y="4925120"/>
                </a:lnTo>
                <a:lnTo>
                  <a:pt x="8122910" y="4926075"/>
                </a:lnTo>
                <a:lnTo>
                  <a:pt x="8031530" y="4912128"/>
                </a:lnTo>
                <a:cubicBezTo>
                  <a:pt x="7590754" y="4821933"/>
                  <a:pt x="7259187" y="4431935"/>
                  <a:pt x="7259187" y="3964495"/>
                </a:cubicBezTo>
                <a:cubicBezTo>
                  <a:pt x="7259187" y="3789205"/>
                  <a:pt x="7305813" y="3624806"/>
                  <a:pt x="7387341" y="3483022"/>
                </a:cubicBezTo>
                <a:lnTo>
                  <a:pt x="7442770" y="3403034"/>
                </a:lnTo>
                <a:lnTo>
                  <a:pt x="7446137" y="3406135"/>
                </a:lnTo>
                <a:lnTo>
                  <a:pt x="7443780" y="3403741"/>
                </a:lnTo>
                <a:cubicBezTo>
                  <a:pt x="8199970" y="2659382"/>
                  <a:pt x="8209560" y="1442947"/>
                  <a:pt x="7465201" y="686758"/>
                </a:cubicBezTo>
                <a:cubicBezTo>
                  <a:pt x="6720842" y="-69431"/>
                  <a:pt x="5504408" y="-79022"/>
                  <a:pt x="4748218" y="665337"/>
                </a:cubicBezTo>
                <a:cubicBezTo>
                  <a:pt x="3992029" y="1409696"/>
                  <a:pt x="3982439" y="2626131"/>
                  <a:pt x="4726797" y="3382320"/>
                </a:cubicBezTo>
                <a:lnTo>
                  <a:pt x="4722790" y="3386265"/>
                </a:lnTo>
                <a:lnTo>
                  <a:pt x="4775941" y="3462967"/>
                </a:lnTo>
                <a:cubicBezTo>
                  <a:pt x="4857469" y="3604751"/>
                  <a:pt x="4904095" y="3769150"/>
                  <a:pt x="4904095" y="3944440"/>
                </a:cubicBezTo>
                <a:cubicBezTo>
                  <a:pt x="4904095" y="4411880"/>
                  <a:pt x="4572528" y="4801878"/>
                  <a:pt x="4131752" y="4892073"/>
                </a:cubicBezTo>
                <a:lnTo>
                  <a:pt x="4040373" y="4906020"/>
                </a:lnTo>
                <a:lnTo>
                  <a:pt x="0" y="4906020"/>
                </a:lnTo>
                <a:lnTo>
                  <a:pt x="0" y="4792330"/>
                </a:lnTo>
                <a:lnTo>
                  <a:pt x="4040373" y="4792330"/>
                </a:lnTo>
                <a:lnTo>
                  <a:pt x="4040373" y="4796454"/>
                </a:lnTo>
                <a:lnTo>
                  <a:pt x="4109899" y="4785843"/>
                </a:lnTo>
                <a:cubicBezTo>
                  <a:pt x="4501263" y="4705759"/>
                  <a:pt x="4795662" y="4359480"/>
                  <a:pt x="4795662" y="3944440"/>
                </a:cubicBezTo>
                <a:cubicBezTo>
                  <a:pt x="4795662" y="3788801"/>
                  <a:pt x="4754262" y="3642830"/>
                  <a:pt x="4681874" y="3516941"/>
                </a:cubicBezTo>
                <a:lnTo>
                  <a:pt x="4640265" y="3456897"/>
                </a:lnTo>
                <a:lnTo>
                  <a:pt x="4641061" y="3456164"/>
                </a:lnTo>
                <a:lnTo>
                  <a:pt x="4507623" y="3306173"/>
                </a:lnTo>
                <a:cubicBezTo>
                  <a:pt x="3862175" y="2501946"/>
                  <a:pt x="3918021" y="1323587"/>
                  <a:pt x="4668749" y="584605"/>
                </a:cubicBezTo>
                <a:cubicBezTo>
                  <a:pt x="5069137" y="190481"/>
                  <a:pt x="5591371" y="-4042"/>
                  <a:pt x="6112039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4B350D-7F4A-408B-B262-294E4C573E9B}"/>
              </a:ext>
            </a:extLst>
          </p:cNvPr>
          <p:cNvSpPr/>
          <p:nvPr/>
        </p:nvSpPr>
        <p:spPr>
          <a:xfrm>
            <a:off x="4189978" y="4183347"/>
            <a:ext cx="254833" cy="2548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926D0E-A6E4-4E56-982D-36DF4226F80C}"/>
              </a:ext>
            </a:extLst>
          </p:cNvPr>
          <p:cNvSpPr/>
          <p:nvPr/>
        </p:nvSpPr>
        <p:spPr>
          <a:xfrm>
            <a:off x="4242817" y="2283818"/>
            <a:ext cx="254833" cy="25483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A63F34-FEB1-4F33-8D55-359760AF78C6}"/>
              </a:ext>
            </a:extLst>
          </p:cNvPr>
          <p:cNvSpPr/>
          <p:nvPr/>
        </p:nvSpPr>
        <p:spPr>
          <a:xfrm>
            <a:off x="5968582" y="1311092"/>
            <a:ext cx="254833" cy="2548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7522D0-7693-4FBE-A6E3-650883A121C8}"/>
              </a:ext>
            </a:extLst>
          </p:cNvPr>
          <p:cNvSpPr/>
          <p:nvPr/>
        </p:nvSpPr>
        <p:spPr>
          <a:xfrm>
            <a:off x="7763110" y="4183347"/>
            <a:ext cx="254833" cy="2548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90ECDA-1FEF-4F38-8FE2-1538F07A0C28}"/>
              </a:ext>
            </a:extLst>
          </p:cNvPr>
          <p:cNvSpPr/>
          <p:nvPr/>
        </p:nvSpPr>
        <p:spPr>
          <a:xfrm>
            <a:off x="7681804" y="2283819"/>
            <a:ext cx="254833" cy="254833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A20E84-4193-4F11-8E83-E8FB5E9C8515}"/>
              </a:ext>
            </a:extLst>
          </p:cNvPr>
          <p:cNvGrpSpPr/>
          <p:nvPr/>
        </p:nvGrpSpPr>
        <p:grpSpPr>
          <a:xfrm>
            <a:off x="4490487" y="1823487"/>
            <a:ext cx="3211025" cy="3211025"/>
            <a:chOff x="4490487" y="1823487"/>
            <a:chExt cx="3211025" cy="321102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28379F3-C6AE-4BE8-B37E-D0B1A7CAECB0}"/>
                </a:ext>
              </a:extLst>
            </p:cNvPr>
            <p:cNvSpPr/>
            <p:nvPr/>
          </p:nvSpPr>
          <p:spPr>
            <a:xfrm>
              <a:off x="4490487" y="1823487"/>
              <a:ext cx="3211025" cy="3211025"/>
            </a:xfrm>
            <a:prstGeom prst="ellipse">
              <a:avLst/>
            </a:prstGeom>
            <a:solidFill>
              <a:srgbClr val="F6F7F6"/>
            </a:solidFill>
            <a:ln>
              <a:noFill/>
            </a:ln>
            <a:effectLst>
              <a:outerShdw blurRad="279400" dist="190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C7485E-88D9-4613-B9CD-31B72A95673C}"/>
                </a:ext>
              </a:extLst>
            </p:cNvPr>
            <p:cNvSpPr/>
            <p:nvPr/>
          </p:nvSpPr>
          <p:spPr>
            <a:xfrm>
              <a:off x="4596826" y="1929826"/>
              <a:ext cx="2998348" cy="2998348"/>
            </a:xfrm>
            <a:prstGeom prst="ellipse">
              <a:avLst/>
            </a:prstGeom>
            <a:solidFill>
              <a:srgbClr val="F6F6F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2C5E3F-B9AC-416D-929D-0BE76FA5D063}"/>
                </a:ext>
              </a:extLst>
            </p:cNvPr>
            <p:cNvSpPr txBox="1"/>
            <p:nvPr/>
          </p:nvSpPr>
          <p:spPr>
            <a:xfrm>
              <a:off x="4732053" y="3090046"/>
              <a:ext cx="2863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/>
                <a:t>أبرز إنجازات الملك خالد بن عبدالعزيز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749A1A-2C7A-4A2E-9B44-B9F98057C57B}"/>
              </a:ext>
            </a:extLst>
          </p:cNvPr>
          <p:cNvGrpSpPr/>
          <p:nvPr/>
        </p:nvGrpSpPr>
        <p:grpSpPr>
          <a:xfrm>
            <a:off x="2113614" y="1697563"/>
            <a:ext cx="1858780" cy="928372"/>
            <a:chOff x="2113614" y="1697563"/>
            <a:chExt cx="1858780" cy="9283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203B36-4CAA-49C9-80CF-9FD923CC6B3C}"/>
                </a:ext>
              </a:extLst>
            </p:cNvPr>
            <p:cNvSpPr/>
            <p:nvPr/>
          </p:nvSpPr>
          <p:spPr>
            <a:xfrm>
              <a:off x="2113614" y="1697563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0066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CC6929-5733-4C5F-BDE5-22CEE3E203C5}"/>
                </a:ext>
              </a:extLst>
            </p:cNvPr>
            <p:cNvGrpSpPr/>
            <p:nvPr/>
          </p:nvGrpSpPr>
          <p:grpSpPr>
            <a:xfrm>
              <a:off x="2219001" y="2152664"/>
              <a:ext cx="1656522" cy="473271"/>
              <a:chOff x="2214743" y="4637118"/>
              <a:chExt cx="1656522" cy="47327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8FD0D13-44D1-4481-8452-01D04F8641BD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3CFE4-A2D9-409C-B4CE-81D0CEBEBDC6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400" b="1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2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486C55-A741-4141-85BE-C48D4D4FB36F}"/>
              </a:ext>
            </a:extLst>
          </p:cNvPr>
          <p:cNvGrpSpPr/>
          <p:nvPr/>
        </p:nvGrpSpPr>
        <p:grpSpPr>
          <a:xfrm>
            <a:off x="2113614" y="4174761"/>
            <a:ext cx="1858780" cy="1007314"/>
            <a:chOff x="2113614" y="4174761"/>
            <a:chExt cx="1858780" cy="100731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A3E6B1-FAA6-4B34-9B58-3164A75CE2EB}"/>
                </a:ext>
              </a:extLst>
            </p:cNvPr>
            <p:cNvSpPr/>
            <p:nvPr/>
          </p:nvSpPr>
          <p:spPr>
            <a:xfrm>
              <a:off x="2113614" y="4174761"/>
              <a:ext cx="1858780" cy="895505"/>
            </a:xfrm>
            <a:prstGeom prst="roundRect">
              <a:avLst>
                <a:gd name="adj" fmla="val 41068"/>
              </a:avLst>
            </a:prstGeom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D18880-EA55-4D62-B7D3-2D7D955DF07A}"/>
                </a:ext>
              </a:extLst>
            </p:cNvPr>
            <p:cNvGrpSpPr/>
            <p:nvPr/>
          </p:nvGrpSpPr>
          <p:grpSpPr>
            <a:xfrm>
              <a:off x="2234349" y="4647249"/>
              <a:ext cx="1656522" cy="534826"/>
              <a:chOff x="2214743" y="4637118"/>
              <a:chExt cx="1656522" cy="53482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EC10621-DB9B-4623-826D-6EFB0BE1E312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845F8A-16F4-4CAF-8AE2-DC424576D0FF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800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1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166610" y="157026"/>
            <a:ext cx="1858780" cy="895505"/>
            <a:chOff x="5166610" y="157026"/>
            <a:chExt cx="1858780" cy="89550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8889C5-479F-4774-AC63-2B4C32574FCD}"/>
                </a:ext>
              </a:extLst>
            </p:cNvPr>
            <p:cNvGrpSpPr/>
            <p:nvPr/>
          </p:nvGrpSpPr>
          <p:grpSpPr>
            <a:xfrm>
              <a:off x="5257639" y="607237"/>
              <a:ext cx="1656522" cy="411716"/>
              <a:chOff x="2214743" y="4637118"/>
              <a:chExt cx="1656522" cy="41171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8FBA990-3BA1-4571-B576-AB0E32BF8599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394BDF-3F06-4F6B-82C4-F7DA188DB043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000" b="1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3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BB1F2D0-14F1-44B1-8DEF-6E6380E6093F}"/>
              </a:ext>
            </a:extLst>
          </p:cNvPr>
          <p:cNvGrpSpPr/>
          <p:nvPr/>
        </p:nvGrpSpPr>
        <p:grpSpPr>
          <a:xfrm>
            <a:off x="8205248" y="1697562"/>
            <a:ext cx="1858780" cy="895505"/>
            <a:chOff x="8205248" y="1697562"/>
            <a:chExt cx="1858780" cy="89550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7BC9B6E-6AA3-47BA-AC29-5598F9F7C33B}"/>
                </a:ext>
              </a:extLst>
            </p:cNvPr>
            <p:cNvSpPr/>
            <p:nvPr/>
          </p:nvSpPr>
          <p:spPr>
            <a:xfrm>
              <a:off x="8205248" y="1697562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0E4B27-3638-474D-82C3-CFA85A00A362}"/>
                </a:ext>
              </a:extLst>
            </p:cNvPr>
            <p:cNvGrpSpPr/>
            <p:nvPr/>
          </p:nvGrpSpPr>
          <p:grpSpPr>
            <a:xfrm>
              <a:off x="8310635" y="2152664"/>
              <a:ext cx="1656522" cy="411716"/>
              <a:chOff x="2214743" y="4637118"/>
              <a:chExt cx="1656522" cy="41171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6EAA15-F24E-4B83-85EA-52C900FF2BD4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6C798E-4669-4E4A-B081-1E94A4F80C61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nsSerif" panose="00000400000000000000" pitchFamily="2" charset="2"/>
                    <a:ea typeface="+mn-ea"/>
                    <a:cs typeface="+mn-cs"/>
                  </a:rPr>
                  <a:t>4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3A9C99-BA82-4885-B6F2-8E7C34FC7DCC}"/>
              </a:ext>
            </a:extLst>
          </p:cNvPr>
          <p:cNvGrpSpPr/>
          <p:nvPr/>
        </p:nvGrpSpPr>
        <p:grpSpPr>
          <a:xfrm>
            <a:off x="8273557" y="4174761"/>
            <a:ext cx="1858780" cy="895505"/>
            <a:chOff x="8273557" y="4174761"/>
            <a:chExt cx="1858780" cy="89550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746FCBD-20E2-439A-BFDA-4DA4112F3A42}"/>
                </a:ext>
              </a:extLst>
            </p:cNvPr>
            <p:cNvSpPr/>
            <p:nvPr/>
          </p:nvSpPr>
          <p:spPr>
            <a:xfrm>
              <a:off x="8273557" y="4174761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339933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CDD5DD8-3B27-413D-B9A5-878D3FD759E9}"/>
                </a:ext>
              </a:extLst>
            </p:cNvPr>
            <p:cNvGrpSpPr/>
            <p:nvPr/>
          </p:nvGrpSpPr>
          <p:grpSpPr>
            <a:xfrm>
              <a:off x="8409504" y="4622995"/>
              <a:ext cx="1656522" cy="411716"/>
              <a:chOff x="2214743" y="4637118"/>
              <a:chExt cx="1656522" cy="41171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9773EF4-FD48-43EC-854F-804B48E49189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835114-DB55-445A-A1D3-7AC681F8C892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nsSerif" panose="00000400000000000000" pitchFamily="2" charset="2"/>
                    <a:ea typeface="+mn-ea"/>
                    <a:cs typeface="+mn-cs"/>
                  </a:rPr>
                  <a:t>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A2303F-E861-48E5-86D2-64C851F27CC5}"/>
              </a:ext>
            </a:extLst>
          </p:cNvPr>
          <p:cNvGrpSpPr/>
          <p:nvPr/>
        </p:nvGrpSpPr>
        <p:grpSpPr>
          <a:xfrm>
            <a:off x="290286" y="4932259"/>
            <a:ext cx="4207364" cy="971197"/>
            <a:chOff x="2567185" y="5291049"/>
            <a:chExt cx="1858779" cy="9711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581661-3475-4189-B6DB-18211994FBD4}"/>
                </a:ext>
              </a:extLst>
            </p:cNvPr>
            <p:cNvSpPr txBox="1"/>
            <p:nvPr/>
          </p:nvSpPr>
          <p:spPr>
            <a:xfrm>
              <a:off x="2668313" y="5291049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4E3532-88EB-4DC0-86D2-9AE20F56314C}"/>
                </a:ext>
              </a:extLst>
            </p:cNvPr>
            <p:cNvSpPr txBox="1"/>
            <p:nvPr/>
          </p:nvSpPr>
          <p:spPr>
            <a:xfrm>
              <a:off x="2567185" y="5554360"/>
              <a:ext cx="1858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إنشاء عدد من الوزارات، حيث وصلت الوزارات في عهده إلى عشرين وزارة.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04B91D-63E1-4D56-82AF-D440D21A599C}"/>
              </a:ext>
            </a:extLst>
          </p:cNvPr>
          <p:cNvGrpSpPr/>
          <p:nvPr/>
        </p:nvGrpSpPr>
        <p:grpSpPr>
          <a:xfrm>
            <a:off x="7638720" y="4920465"/>
            <a:ext cx="3007910" cy="1894527"/>
            <a:chOff x="7703633" y="5284308"/>
            <a:chExt cx="1858779" cy="189452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725F9A-6B65-44CE-BFF7-F08D15A46FED}"/>
                </a:ext>
              </a:extLst>
            </p:cNvPr>
            <p:cNvSpPr txBox="1"/>
            <p:nvPr/>
          </p:nvSpPr>
          <p:spPr>
            <a:xfrm>
              <a:off x="7804761" y="5284308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6E674E-B8B1-4736-8EA3-0051DA9EC4D4}"/>
                </a:ext>
              </a:extLst>
            </p:cNvPr>
            <p:cNvSpPr txBox="1"/>
            <p:nvPr/>
          </p:nvSpPr>
          <p:spPr>
            <a:xfrm>
              <a:off x="7703633" y="5547619"/>
              <a:ext cx="18587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رأَس الوفد السعودي المفاوض</a:t>
              </a:r>
            </a:p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بين المملكة العربية السعودية 53 ه.</a:t>
              </a:r>
            </a:p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واليمن في الطائف عام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CA9E90-4ABF-4180-AEB3-CF7165492941}"/>
              </a:ext>
            </a:extLst>
          </p:cNvPr>
          <p:cNvGrpSpPr/>
          <p:nvPr/>
        </p:nvGrpSpPr>
        <p:grpSpPr>
          <a:xfrm>
            <a:off x="1371918" y="2610440"/>
            <a:ext cx="2518953" cy="1266228"/>
            <a:chOff x="2008037" y="3085198"/>
            <a:chExt cx="1858779" cy="12662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A9211A-355E-4AD2-8503-0EF5AA11F676}"/>
                </a:ext>
              </a:extLst>
            </p:cNvPr>
            <p:cNvSpPr txBox="1"/>
            <p:nvPr/>
          </p:nvSpPr>
          <p:spPr>
            <a:xfrm>
              <a:off x="2136408" y="3085198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9FE624-EE86-4739-A602-F7CCDE8FEC7C}"/>
                </a:ext>
              </a:extLst>
            </p:cNvPr>
            <p:cNvSpPr txBox="1"/>
            <p:nvPr/>
          </p:nvSpPr>
          <p:spPr>
            <a:xfrm>
              <a:off x="2008037" y="3335763"/>
              <a:ext cx="1858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افتتاح جامعة أم القرى في مكة المكرمة، وجامعة</a:t>
              </a:r>
            </a:p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الملك فيصل في الأحساء.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4E0E7A-7352-4CAE-B236-6AAF4D422400}"/>
              </a:ext>
            </a:extLst>
          </p:cNvPr>
          <p:cNvGrpSpPr/>
          <p:nvPr/>
        </p:nvGrpSpPr>
        <p:grpSpPr>
          <a:xfrm>
            <a:off x="1161374" y="325179"/>
            <a:ext cx="3283438" cy="971197"/>
            <a:chOff x="2730128" y="678802"/>
            <a:chExt cx="1858779" cy="97119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543F64-8CC1-443B-A167-FB3F713214FA}"/>
                </a:ext>
              </a:extLst>
            </p:cNvPr>
            <p:cNvSpPr txBox="1"/>
            <p:nvPr/>
          </p:nvSpPr>
          <p:spPr>
            <a:xfrm>
              <a:off x="2831256" y="678802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781660-EFA9-40D6-83A1-2A91103B81D2}"/>
                </a:ext>
              </a:extLst>
            </p:cNvPr>
            <p:cNvSpPr txBox="1"/>
            <p:nvPr/>
          </p:nvSpPr>
          <p:spPr>
            <a:xfrm>
              <a:off x="2730128" y="942113"/>
              <a:ext cx="1858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تطوير شبكات الطرق والجسور والأنفاق، وشبكة الاتصالات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054A4C-B20D-4A31-90FB-8C5A2370D7AA}"/>
              </a:ext>
            </a:extLst>
          </p:cNvPr>
          <p:cNvGrpSpPr/>
          <p:nvPr/>
        </p:nvGrpSpPr>
        <p:grpSpPr>
          <a:xfrm>
            <a:off x="7424098" y="563701"/>
            <a:ext cx="2987771" cy="977659"/>
            <a:chOff x="7197056" y="678802"/>
            <a:chExt cx="1858779" cy="9776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7E7434-EAD2-42FF-9027-1B4C6B0651F1}"/>
                </a:ext>
              </a:extLst>
            </p:cNvPr>
            <p:cNvSpPr txBox="1"/>
            <p:nvPr/>
          </p:nvSpPr>
          <p:spPr>
            <a:xfrm>
              <a:off x="7298184" y="678802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B26D3C-02FF-4FD1-8850-1FF6B239BF53}"/>
                </a:ext>
              </a:extLst>
            </p:cNvPr>
            <p:cNvSpPr txBox="1"/>
            <p:nvPr/>
          </p:nvSpPr>
          <p:spPr>
            <a:xfrm>
              <a:off x="7197056" y="948575"/>
              <a:ext cx="1858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sz="2000" dirty="0">
                  <a:solidFill>
                    <a:schemeClr val="bg1"/>
                  </a:solidFill>
                </a:rPr>
                <a:t>تأسيس الهيئة الملكية لمدينتَي الجبيل وينبع الصناعيتَين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C7A257E-89CD-4B71-B3D1-5858BB196BFA}"/>
              </a:ext>
            </a:extLst>
          </p:cNvPr>
          <p:cNvGrpSpPr/>
          <p:nvPr/>
        </p:nvGrpSpPr>
        <p:grpSpPr>
          <a:xfrm>
            <a:off x="8519887" y="2861005"/>
            <a:ext cx="3091542" cy="1223406"/>
            <a:chOff x="8394605" y="2861005"/>
            <a:chExt cx="1737732" cy="122340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3DCC454-54A3-48C7-B7DD-2FAC5C996895}"/>
                </a:ext>
              </a:extLst>
            </p:cNvPr>
            <p:cNvSpPr txBox="1"/>
            <p:nvPr/>
          </p:nvSpPr>
          <p:spPr>
            <a:xfrm>
              <a:off x="8475815" y="2861005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5368E2-D25D-4BE8-B761-80CD534786F8}"/>
                </a:ext>
              </a:extLst>
            </p:cNvPr>
            <p:cNvSpPr txBox="1"/>
            <p:nvPr/>
          </p:nvSpPr>
          <p:spPr>
            <a:xfrm>
              <a:off x="8394605" y="3314970"/>
              <a:ext cx="17297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sz="2000" dirty="0">
                  <a:solidFill>
                    <a:schemeClr val="bg1"/>
                  </a:solidFill>
                </a:rPr>
                <a:t>مساندة القضية الفلسطينية خاصة ، </a:t>
              </a:r>
              <a:r>
                <a:rPr lang="ar-SY" sz="2400" dirty="0">
                  <a:solidFill>
                    <a:schemeClr val="bg1"/>
                  </a:solidFill>
                </a:rPr>
                <a:t>والقضايا الإسلامية عامةً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8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4352335" y="797866"/>
            <a:ext cx="5079870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050861" y="1258986"/>
              <a:ext cx="4318404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نشاط 1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2598057" y="2464484"/>
            <a:ext cx="6862217" cy="1735146"/>
            <a:chOff x="2404439" y="2800533"/>
            <a:chExt cx="5155791" cy="17500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800533"/>
              <a:ext cx="5155791" cy="1750083"/>
              <a:chOff x="2404439" y="2800533"/>
              <a:chExt cx="5155791" cy="17500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155791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51379" y="28005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3458582" y="3291067"/>
              <a:ext cx="3801282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solidFill>
                    <a:schemeClr val="bg1"/>
                  </a:solidFill>
                </a:rPr>
                <a:t>ما أبرز مهام الهيئة الملكية للجبيل وينبع؟</a:t>
              </a:r>
              <a:endParaRPr lang="ar-SY" sz="2400" dirty="0">
                <a:solidFill>
                  <a:schemeClr val="bg1"/>
                </a:solidFill>
              </a:endParaRP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203453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76431" y="-2446370"/>
            <a:ext cx="3010281" cy="5305437"/>
            <a:chOff x="8824065" y="-1752649"/>
            <a:chExt cx="3143727" cy="5540629"/>
          </a:xfrm>
        </p:grpSpPr>
        <p:grpSp>
          <p:nvGrpSpPr>
            <p:cNvPr id="7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824065" y="-1752649"/>
              <a:ext cx="3143727" cy="5540629"/>
              <a:chOff x="3736017" y="-2898749"/>
              <a:chExt cx="5199486" cy="9163778"/>
            </a:xfrm>
          </p:grpSpPr>
          <p:sp>
            <p:nvSpPr>
              <p:cNvPr id="8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736017" y="2166425"/>
                <a:ext cx="5199486" cy="4098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84" y="1727717"/>
              <a:ext cx="2781421" cy="1970684"/>
            </a:xfrm>
            <a:prstGeom prst="rect">
              <a:avLst/>
            </a:prstGeom>
          </p:spPr>
        </p:pic>
        <p:sp>
          <p:nvSpPr>
            <p:cNvPr id="81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948117" y="1309870"/>
              <a:ext cx="2950708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جامعة الملك فيصل بالأحساء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B859E1-B285-4CF9-B71C-F20392E576FF}"/>
              </a:ext>
            </a:extLst>
          </p:cNvPr>
          <p:cNvGrpSpPr/>
          <p:nvPr/>
        </p:nvGrpSpPr>
        <p:grpSpPr>
          <a:xfrm>
            <a:off x="114895" y="4016981"/>
            <a:ext cx="9298654" cy="819981"/>
            <a:chOff x="3203231" y="3578572"/>
            <a:chExt cx="6429735" cy="155835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F09D7B9-EDD9-4868-BC89-0D180F0CAF4D}"/>
                </a:ext>
              </a:extLst>
            </p:cNvPr>
            <p:cNvSpPr/>
            <p:nvPr/>
          </p:nvSpPr>
          <p:spPr>
            <a:xfrm>
              <a:off x="3621098" y="3578572"/>
              <a:ext cx="6011868" cy="155835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639B0F-1154-4333-B239-594386CEF77F}"/>
                </a:ext>
              </a:extLst>
            </p:cNvPr>
            <p:cNvSpPr txBox="1"/>
            <p:nvPr/>
          </p:nvSpPr>
          <p:spPr>
            <a:xfrm>
              <a:off x="3203231" y="4280277"/>
              <a:ext cx="6378314" cy="760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توسيع قاعدة الصناعات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6C1425-F885-4832-8070-F5B5CEFF9FCC}"/>
              </a:ext>
            </a:extLst>
          </p:cNvPr>
          <p:cNvGrpSpPr/>
          <p:nvPr/>
        </p:nvGrpSpPr>
        <p:grpSpPr>
          <a:xfrm>
            <a:off x="-117929" y="4853062"/>
            <a:ext cx="9538147" cy="709733"/>
            <a:chOff x="2959394" y="3252099"/>
            <a:chExt cx="6595337" cy="84519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71F9E0-D6B2-4C8D-87CC-2AE9617DFDA6}"/>
                </a:ext>
              </a:extLst>
            </p:cNvPr>
            <p:cNvSpPr/>
            <p:nvPr/>
          </p:nvSpPr>
          <p:spPr>
            <a:xfrm>
              <a:off x="3542863" y="3252099"/>
              <a:ext cx="6011868" cy="845190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E740964-F417-41F6-8314-C24DD679753E}"/>
                </a:ext>
              </a:extLst>
            </p:cNvPr>
            <p:cNvSpPr txBox="1"/>
            <p:nvPr/>
          </p:nvSpPr>
          <p:spPr>
            <a:xfrm>
              <a:off x="2959394" y="3530445"/>
              <a:ext cx="6378314" cy="476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الاتنقاء الأمثل للمستثمرين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2F9A30-45A5-4783-8E67-8F55E6BEF31B}"/>
              </a:ext>
            </a:extLst>
          </p:cNvPr>
          <p:cNvGrpSpPr/>
          <p:nvPr/>
        </p:nvGrpSpPr>
        <p:grpSpPr>
          <a:xfrm>
            <a:off x="-131268" y="5559050"/>
            <a:ext cx="9538147" cy="709733"/>
            <a:chOff x="2959394" y="3252099"/>
            <a:chExt cx="6595337" cy="84519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6EC7F2-1BA2-4AC1-8BF4-8BAEC2B621E7}"/>
                </a:ext>
              </a:extLst>
            </p:cNvPr>
            <p:cNvSpPr/>
            <p:nvPr/>
          </p:nvSpPr>
          <p:spPr>
            <a:xfrm>
              <a:off x="3542863" y="3252099"/>
              <a:ext cx="6011868" cy="845190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2264F4-8AFE-45CB-8E06-1C792C12BC4A}"/>
                </a:ext>
              </a:extLst>
            </p:cNvPr>
            <p:cNvSpPr txBox="1"/>
            <p:nvPr/>
          </p:nvSpPr>
          <p:spPr>
            <a:xfrm>
              <a:off x="2959394" y="3530445"/>
              <a:ext cx="6378314" cy="476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الوصول بمدن الهيئة إلى المدن الأفضل عالميا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D6C39E-D146-4D8B-B29C-2BAD605815BF}"/>
              </a:ext>
            </a:extLst>
          </p:cNvPr>
          <p:cNvGrpSpPr/>
          <p:nvPr/>
        </p:nvGrpSpPr>
        <p:grpSpPr>
          <a:xfrm>
            <a:off x="-136664" y="6186343"/>
            <a:ext cx="9538147" cy="709733"/>
            <a:chOff x="2959394" y="3252099"/>
            <a:chExt cx="6595337" cy="84519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89A9A1-892B-4A0C-91AE-1CD2F9A33AAA}"/>
                </a:ext>
              </a:extLst>
            </p:cNvPr>
            <p:cNvSpPr/>
            <p:nvPr/>
          </p:nvSpPr>
          <p:spPr>
            <a:xfrm>
              <a:off x="3542863" y="3252099"/>
              <a:ext cx="6011868" cy="845190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346788-DFE2-4D8A-9CB8-6DC8E461A151}"/>
                </a:ext>
              </a:extLst>
            </p:cNvPr>
            <p:cNvSpPr txBox="1"/>
            <p:nvPr/>
          </p:nvSpPr>
          <p:spPr>
            <a:xfrm>
              <a:off x="2959394" y="3530445"/>
              <a:ext cx="6378314" cy="476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التطوير التدريجي للأداء المالي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4352335" y="797866"/>
            <a:ext cx="5079870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050861" y="1258986"/>
              <a:ext cx="4318404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وفاة الملك خالد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1509486" y="2842248"/>
            <a:ext cx="7977148" cy="1751964"/>
            <a:chOff x="2404439" y="2783570"/>
            <a:chExt cx="5191319" cy="17670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783570"/>
              <a:ext cx="5191319" cy="1767046"/>
              <a:chOff x="2404439" y="2783570"/>
              <a:chExt cx="5191319" cy="176704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188028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99546" y="2783570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923586" y="3171107"/>
              <a:ext cx="4358163" cy="83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توفي الملك خالد بن عبدالعزيز في الطائف عام 1402 هـ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 ونقل جثمانه إلى مدينة الرياض، ودفن في مقبرة العود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1900225" y="4920269"/>
            <a:ext cx="7581352" cy="1735147"/>
            <a:chOff x="2403137" y="4861733"/>
            <a:chExt cx="5141076" cy="1750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2403137" y="4861733"/>
              <a:ext cx="5141076" cy="1750083"/>
              <a:chOff x="2403137" y="4861733"/>
              <a:chExt cx="5141076" cy="175008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2428381" y="5045955"/>
                <a:ext cx="5047075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2403137" y="4861733"/>
                <a:ext cx="5141076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2695812" y="5275825"/>
              <a:ext cx="4609737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وتولى الحكم من بعده ولي عهده الأمير فهد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9059314" y="4659235"/>
            <a:ext cx="2540856" cy="1687576"/>
            <a:chOff x="7105860" y="4600701"/>
            <a:chExt cx="2549030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28" y="-2750670"/>
            <a:ext cx="3553139" cy="5810068"/>
            <a:chOff x="8257142" y="-1752649"/>
            <a:chExt cx="3710650" cy="6067630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57142" y="-1752649"/>
              <a:ext cx="3710650" cy="6067630"/>
              <a:chOff x="2798369" y="-2898749"/>
              <a:chExt cx="6137134" cy="10035398"/>
            </a:xfrm>
          </p:grpSpPr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98369" y="2166425"/>
                <a:ext cx="6137134" cy="4970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5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4984" y="1732417"/>
              <a:ext cx="3354106" cy="2481932"/>
            </a:xfrm>
            <a:prstGeom prst="rect">
              <a:avLst/>
            </a:prstGeom>
          </p:spPr>
        </p:pic>
        <p:sp>
          <p:nvSpPr>
            <p:cNvPr id="5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378403" y="1268649"/>
              <a:ext cx="3589389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الملك خالد بن عبدالعزيز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9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4352335" y="797866"/>
            <a:ext cx="5079870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050861" y="1258986"/>
              <a:ext cx="4318404" cy="46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الملك فهد بن عبدالعزيز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696687" y="2859066"/>
            <a:ext cx="8677482" cy="1735147"/>
            <a:chOff x="2404439" y="2800532"/>
            <a:chExt cx="5143152" cy="17500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404439" y="2800532"/>
              <a:ext cx="5143152" cy="1750084"/>
              <a:chOff x="2404439" y="2800532"/>
              <a:chExt cx="5143152" cy="1750084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451379" y="2800532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3367182" y="3404890"/>
              <a:ext cx="3923551" cy="40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</a:rPr>
                <a:t>وُلد الملك فهد بن عبدالعزيز في الرياض عام 1340 ه، واعتنى والده بتربيته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0C04B-E8E9-4C3D-9016-3D8D72C18C07}"/>
              </a:ext>
            </a:extLst>
          </p:cNvPr>
          <p:cNvGrpSpPr/>
          <p:nvPr/>
        </p:nvGrpSpPr>
        <p:grpSpPr>
          <a:xfrm>
            <a:off x="780104" y="4920266"/>
            <a:ext cx="8809358" cy="1735147"/>
            <a:chOff x="2428381" y="4861732"/>
            <a:chExt cx="5200768" cy="17500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B1E44-CA9C-44B0-978D-4C04755B5D44}"/>
                </a:ext>
              </a:extLst>
            </p:cNvPr>
            <p:cNvGrpSpPr/>
            <p:nvPr/>
          </p:nvGrpSpPr>
          <p:grpSpPr>
            <a:xfrm>
              <a:off x="2428381" y="4861732"/>
              <a:ext cx="5167454" cy="1750084"/>
              <a:chOff x="2428381" y="4861732"/>
              <a:chExt cx="5167454" cy="175008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23F34B-28D9-4391-8EEC-D7258E21FCED}"/>
                  </a:ext>
                </a:extLst>
              </p:cNvPr>
              <p:cNvSpPr/>
              <p:nvPr/>
            </p:nvSpPr>
            <p:spPr>
              <a:xfrm>
                <a:off x="2428381" y="50459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07625 w 4996069"/>
                  <a:gd name="connsiteY5" fmla="*/ 1095444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07625" y="1095444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7435A3-2DBA-45F8-A2B0-F01CDE6B6A05}"/>
                  </a:ext>
                </a:extLst>
              </p:cNvPr>
              <p:cNvSpPr/>
              <p:nvPr/>
            </p:nvSpPr>
            <p:spPr>
              <a:xfrm>
                <a:off x="2454759" y="4861732"/>
                <a:ext cx="5141076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136872 w 5040051"/>
                  <a:gd name="connsiteY0" fmla="*/ 236 h 1969067"/>
                  <a:gd name="connsiteX1" fmla="*/ 5040051 w 5040051"/>
                  <a:gd name="connsiteY1" fmla="*/ 239099 h 1969067"/>
                  <a:gd name="connsiteX2" fmla="*/ 5040051 w 5040051"/>
                  <a:gd name="connsiteY2" fmla="*/ 1729969 h 1969067"/>
                  <a:gd name="connsiteX3" fmla="*/ 200109 w 5040051"/>
                  <a:gd name="connsiteY3" fmla="*/ 1659448 h 1969067"/>
                  <a:gd name="connsiteX4" fmla="*/ 62109 w 5040051"/>
                  <a:gd name="connsiteY4" fmla="*/ 1721781 h 1969067"/>
                  <a:gd name="connsiteX5" fmla="*/ 0 w 5040051"/>
                  <a:gd name="connsiteY5" fmla="*/ 923378 h 1969067"/>
                  <a:gd name="connsiteX6" fmla="*/ 43982 w 5040051"/>
                  <a:gd name="connsiteY6" fmla="*/ 255667 h 1969067"/>
                  <a:gd name="connsiteX7" fmla="*/ 43982 w 5040051"/>
                  <a:gd name="connsiteY7" fmla="*/ 239099 h 1969067"/>
                  <a:gd name="connsiteX8" fmla="*/ 1136872 w 5040051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051" h="1969067">
                    <a:moveTo>
                      <a:pt x="1136872" y="236"/>
                    </a:moveTo>
                    <a:cubicBezTo>
                      <a:pt x="2437932" y="16666"/>
                      <a:pt x="3738992" y="886178"/>
                      <a:pt x="5040051" y="239099"/>
                    </a:cubicBezTo>
                    <a:lnTo>
                      <a:pt x="5040051" y="1729969"/>
                    </a:lnTo>
                    <a:cubicBezTo>
                      <a:pt x="3426738" y="2532347"/>
                      <a:pt x="1813423" y="1002814"/>
                      <a:pt x="200109" y="1659448"/>
                    </a:cubicBezTo>
                    <a:lnTo>
                      <a:pt x="62109" y="1721781"/>
                    </a:lnTo>
                    <a:lnTo>
                      <a:pt x="0" y="923378"/>
                    </a:lnTo>
                    <a:lnTo>
                      <a:pt x="43982" y="255667"/>
                    </a:lnTo>
                    <a:lnTo>
                      <a:pt x="43982" y="239099"/>
                    </a:lnTo>
                    <a:cubicBezTo>
                      <a:pt x="408279" y="57917"/>
                      <a:pt x="772575" y="-4364"/>
                      <a:pt x="1136872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33CC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35349-4CCC-4EEE-9C18-8220ECBCA476}"/>
                </a:ext>
              </a:extLst>
            </p:cNvPr>
            <p:cNvSpPr txBox="1"/>
            <p:nvPr/>
          </p:nvSpPr>
          <p:spPr>
            <a:xfrm>
              <a:off x="2487882" y="5315849"/>
              <a:ext cx="5141267" cy="40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</a:rPr>
                <a:t>فحرص على تعليمه العلوم الشرعية والاجتماعية، ودَرَسَ في المعهد العلمي السعودي بمكة المكرمة</a:t>
              </a: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206672" y="536836"/>
            <a:ext cx="2473590" cy="1727752"/>
            <a:chOff x="7253296" y="478302"/>
            <a:chExt cx="2481547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5CA080-E4CE-4A68-AD23-709C08C763D9}"/>
              </a:ext>
            </a:extLst>
          </p:cNvPr>
          <p:cNvGrpSpPr/>
          <p:nvPr/>
        </p:nvGrpSpPr>
        <p:grpSpPr>
          <a:xfrm>
            <a:off x="9059314" y="4659235"/>
            <a:ext cx="2540856" cy="1687576"/>
            <a:chOff x="7105860" y="4600701"/>
            <a:chExt cx="2549030" cy="17021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E45EDD-7CB1-4341-BD2F-9E3DA2C9FF12}"/>
                </a:ext>
              </a:extLst>
            </p:cNvPr>
            <p:cNvSpPr/>
            <p:nvPr/>
          </p:nvSpPr>
          <p:spPr>
            <a:xfrm flipH="1">
              <a:off x="7427761" y="4736943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2D785E-6F7C-416D-B56E-E84725256CAF}"/>
                </a:ext>
              </a:extLst>
            </p:cNvPr>
            <p:cNvSpPr/>
            <p:nvPr/>
          </p:nvSpPr>
          <p:spPr>
            <a:xfrm flipH="1">
              <a:off x="7105860" y="4600701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028" y="-2750670"/>
            <a:ext cx="3553139" cy="5810068"/>
            <a:chOff x="8257142" y="-1752649"/>
            <a:chExt cx="3710650" cy="6067630"/>
          </a:xfrm>
        </p:grpSpPr>
        <p:grpSp>
          <p:nvGrpSpPr>
            <p:cNvPr id="4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57142" y="-1752649"/>
              <a:ext cx="3710650" cy="6067630"/>
              <a:chOff x="2798369" y="-2898749"/>
              <a:chExt cx="6137134" cy="10035398"/>
            </a:xfrm>
          </p:grpSpPr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98369" y="2166425"/>
                <a:ext cx="6137134" cy="4970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4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403" y="1732417"/>
              <a:ext cx="3440800" cy="2373351"/>
            </a:xfrm>
            <a:prstGeom prst="rect">
              <a:avLst/>
            </a:prstGeom>
          </p:spPr>
        </p:pic>
        <p:sp>
          <p:nvSpPr>
            <p:cNvPr id="4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378403" y="1268649"/>
              <a:ext cx="3589389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الملك فهد بن عبدالعزيز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4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D52F77-7E88-48B7-9F4E-B60345EE796C}"/>
              </a:ext>
            </a:extLst>
          </p:cNvPr>
          <p:cNvSpPr/>
          <p:nvPr/>
        </p:nvSpPr>
        <p:spPr>
          <a:xfrm>
            <a:off x="1" y="1394461"/>
            <a:ext cx="12163283" cy="4926075"/>
          </a:xfrm>
          <a:custGeom>
            <a:avLst/>
            <a:gdLst>
              <a:gd name="connsiteX0" fmla="*/ 6112039 w 12163283"/>
              <a:gd name="connsiteY0" fmla="*/ 63 h 4926075"/>
              <a:gd name="connsiteX1" fmla="*/ 7545934 w 12163283"/>
              <a:gd name="connsiteY1" fmla="*/ 607289 h 4926075"/>
              <a:gd name="connsiteX2" fmla="*/ 7523250 w 12163283"/>
              <a:gd name="connsiteY2" fmla="*/ 3484473 h 4926075"/>
              <a:gd name="connsiteX3" fmla="*/ 7520054 w 12163283"/>
              <a:gd name="connsiteY3" fmla="*/ 3481227 h 4926075"/>
              <a:gd name="connsiteX4" fmla="*/ 7481408 w 12163283"/>
              <a:gd name="connsiteY4" fmla="*/ 3536996 h 4926075"/>
              <a:gd name="connsiteX5" fmla="*/ 7367620 w 12163283"/>
              <a:gd name="connsiteY5" fmla="*/ 3964495 h 4926075"/>
              <a:gd name="connsiteX6" fmla="*/ 8053383 w 12163283"/>
              <a:gd name="connsiteY6" fmla="*/ 4805898 h 4926075"/>
              <a:gd name="connsiteX7" fmla="*/ 8122910 w 12163283"/>
              <a:gd name="connsiteY7" fmla="*/ 4816509 h 4926075"/>
              <a:gd name="connsiteX8" fmla="*/ 8122910 w 12163283"/>
              <a:gd name="connsiteY8" fmla="*/ 4811430 h 4926075"/>
              <a:gd name="connsiteX9" fmla="*/ 12163283 w 12163283"/>
              <a:gd name="connsiteY9" fmla="*/ 4811430 h 4926075"/>
              <a:gd name="connsiteX10" fmla="*/ 12163283 w 12163283"/>
              <a:gd name="connsiteY10" fmla="*/ 4925120 h 4926075"/>
              <a:gd name="connsiteX11" fmla="*/ 8122910 w 12163283"/>
              <a:gd name="connsiteY11" fmla="*/ 4925120 h 4926075"/>
              <a:gd name="connsiteX12" fmla="*/ 8122910 w 12163283"/>
              <a:gd name="connsiteY12" fmla="*/ 4926075 h 4926075"/>
              <a:gd name="connsiteX13" fmla="*/ 8031530 w 12163283"/>
              <a:gd name="connsiteY13" fmla="*/ 4912128 h 4926075"/>
              <a:gd name="connsiteX14" fmla="*/ 7259187 w 12163283"/>
              <a:gd name="connsiteY14" fmla="*/ 3964495 h 4926075"/>
              <a:gd name="connsiteX15" fmla="*/ 7387341 w 12163283"/>
              <a:gd name="connsiteY15" fmla="*/ 3483022 h 4926075"/>
              <a:gd name="connsiteX16" fmla="*/ 7442770 w 12163283"/>
              <a:gd name="connsiteY16" fmla="*/ 3403034 h 4926075"/>
              <a:gd name="connsiteX17" fmla="*/ 7446137 w 12163283"/>
              <a:gd name="connsiteY17" fmla="*/ 3406135 h 4926075"/>
              <a:gd name="connsiteX18" fmla="*/ 7443780 w 12163283"/>
              <a:gd name="connsiteY18" fmla="*/ 3403741 h 4926075"/>
              <a:gd name="connsiteX19" fmla="*/ 7465201 w 12163283"/>
              <a:gd name="connsiteY19" fmla="*/ 686758 h 4926075"/>
              <a:gd name="connsiteX20" fmla="*/ 4748218 w 12163283"/>
              <a:gd name="connsiteY20" fmla="*/ 665337 h 4926075"/>
              <a:gd name="connsiteX21" fmla="*/ 4726797 w 12163283"/>
              <a:gd name="connsiteY21" fmla="*/ 3382320 h 4926075"/>
              <a:gd name="connsiteX22" fmla="*/ 4722790 w 12163283"/>
              <a:gd name="connsiteY22" fmla="*/ 3386265 h 4926075"/>
              <a:gd name="connsiteX23" fmla="*/ 4775941 w 12163283"/>
              <a:gd name="connsiteY23" fmla="*/ 3462967 h 4926075"/>
              <a:gd name="connsiteX24" fmla="*/ 4904095 w 12163283"/>
              <a:gd name="connsiteY24" fmla="*/ 3944440 h 4926075"/>
              <a:gd name="connsiteX25" fmla="*/ 4131752 w 12163283"/>
              <a:gd name="connsiteY25" fmla="*/ 4892073 h 4926075"/>
              <a:gd name="connsiteX26" fmla="*/ 4040373 w 12163283"/>
              <a:gd name="connsiteY26" fmla="*/ 4906020 h 4926075"/>
              <a:gd name="connsiteX27" fmla="*/ 0 w 12163283"/>
              <a:gd name="connsiteY27" fmla="*/ 4906020 h 4926075"/>
              <a:gd name="connsiteX28" fmla="*/ 0 w 12163283"/>
              <a:gd name="connsiteY28" fmla="*/ 4792330 h 4926075"/>
              <a:gd name="connsiteX29" fmla="*/ 4040373 w 12163283"/>
              <a:gd name="connsiteY29" fmla="*/ 4792330 h 4926075"/>
              <a:gd name="connsiteX30" fmla="*/ 4040373 w 12163283"/>
              <a:gd name="connsiteY30" fmla="*/ 4796454 h 4926075"/>
              <a:gd name="connsiteX31" fmla="*/ 4109899 w 12163283"/>
              <a:gd name="connsiteY31" fmla="*/ 4785843 h 4926075"/>
              <a:gd name="connsiteX32" fmla="*/ 4795662 w 12163283"/>
              <a:gd name="connsiteY32" fmla="*/ 3944440 h 4926075"/>
              <a:gd name="connsiteX33" fmla="*/ 4681874 w 12163283"/>
              <a:gd name="connsiteY33" fmla="*/ 3516941 h 4926075"/>
              <a:gd name="connsiteX34" fmla="*/ 4640265 w 12163283"/>
              <a:gd name="connsiteY34" fmla="*/ 3456897 h 4926075"/>
              <a:gd name="connsiteX35" fmla="*/ 4641061 w 12163283"/>
              <a:gd name="connsiteY35" fmla="*/ 3456164 h 4926075"/>
              <a:gd name="connsiteX36" fmla="*/ 4507623 w 12163283"/>
              <a:gd name="connsiteY36" fmla="*/ 3306173 h 4926075"/>
              <a:gd name="connsiteX37" fmla="*/ 4668749 w 12163283"/>
              <a:gd name="connsiteY37" fmla="*/ 584605 h 4926075"/>
              <a:gd name="connsiteX38" fmla="*/ 6112039 w 12163283"/>
              <a:gd name="connsiteY38" fmla="*/ 63 h 492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63283" h="4926075">
                <a:moveTo>
                  <a:pt x="6112039" y="63"/>
                </a:moveTo>
                <a:cubicBezTo>
                  <a:pt x="6632707" y="4168"/>
                  <a:pt x="7151809" y="206901"/>
                  <a:pt x="7545934" y="607289"/>
                </a:cubicBezTo>
                <a:cubicBezTo>
                  <a:pt x="8334182" y="1408065"/>
                  <a:pt x="8324026" y="2696225"/>
                  <a:pt x="7523250" y="3484473"/>
                </a:cubicBezTo>
                <a:lnTo>
                  <a:pt x="7520054" y="3481227"/>
                </a:lnTo>
                <a:lnTo>
                  <a:pt x="7481408" y="3536996"/>
                </a:lnTo>
                <a:cubicBezTo>
                  <a:pt x="7409020" y="3662885"/>
                  <a:pt x="7367620" y="3808856"/>
                  <a:pt x="7367620" y="3964495"/>
                </a:cubicBezTo>
                <a:cubicBezTo>
                  <a:pt x="7367620" y="4379535"/>
                  <a:pt x="7662019" y="4725814"/>
                  <a:pt x="8053383" y="4805898"/>
                </a:cubicBezTo>
                <a:lnTo>
                  <a:pt x="8122910" y="4816509"/>
                </a:lnTo>
                <a:lnTo>
                  <a:pt x="8122910" y="4811430"/>
                </a:lnTo>
                <a:lnTo>
                  <a:pt x="12163283" y="4811430"/>
                </a:lnTo>
                <a:lnTo>
                  <a:pt x="12163283" y="4925120"/>
                </a:lnTo>
                <a:lnTo>
                  <a:pt x="8122910" y="4925120"/>
                </a:lnTo>
                <a:lnTo>
                  <a:pt x="8122910" y="4926075"/>
                </a:lnTo>
                <a:lnTo>
                  <a:pt x="8031530" y="4912128"/>
                </a:lnTo>
                <a:cubicBezTo>
                  <a:pt x="7590754" y="4821933"/>
                  <a:pt x="7259187" y="4431935"/>
                  <a:pt x="7259187" y="3964495"/>
                </a:cubicBezTo>
                <a:cubicBezTo>
                  <a:pt x="7259187" y="3789205"/>
                  <a:pt x="7305813" y="3624806"/>
                  <a:pt x="7387341" y="3483022"/>
                </a:cubicBezTo>
                <a:lnTo>
                  <a:pt x="7442770" y="3403034"/>
                </a:lnTo>
                <a:lnTo>
                  <a:pt x="7446137" y="3406135"/>
                </a:lnTo>
                <a:lnTo>
                  <a:pt x="7443780" y="3403741"/>
                </a:lnTo>
                <a:cubicBezTo>
                  <a:pt x="8199970" y="2659382"/>
                  <a:pt x="8209560" y="1442947"/>
                  <a:pt x="7465201" y="686758"/>
                </a:cubicBezTo>
                <a:cubicBezTo>
                  <a:pt x="6720842" y="-69431"/>
                  <a:pt x="5504408" y="-79022"/>
                  <a:pt x="4748218" y="665337"/>
                </a:cubicBezTo>
                <a:cubicBezTo>
                  <a:pt x="3992029" y="1409696"/>
                  <a:pt x="3982439" y="2626131"/>
                  <a:pt x="4726797" y="3382320"/>
                </a:cubicBezTo>
                <a:lnTo>
                  <a:pt x="4722790" y="3386265"/>
                </a:lnTo>
                <a:lnTo>
                  <a:pt x="4775941" y="3462967"/>
                </a:lnTo>
                <a:cubicBezTo>
                  <a:pt x="4857469" y="3604751"/>
                  <a:pt x="4904095" y="3769150"/>
                  <a:pt x="4904095" y="3944440"/>
                </a:cubicBezTo>
                <a:cubicBezTo>
                  <a:pt x="4904095" y="4411880"/>
                  <a:pt x="4572528" y="4801878"/>
                  <a:pt x="4131752" y="4892073"/>
                </a:cubicBezTo>
                <a:lnTo>
                  <a:pt x="4040373" y="4906020"/>
                </a:lnTo>
                <a:lnTo>
                  <a:pt x="0" y="4906020"/>
                </a:lnTo>
                <a:lnTo>
                  <a:pt x="0" y="4792330"/>
                </a:lnTo>
                <a:lnTo>
                  <a:pt x="4040373" y="4792330"/>
                </a:lnTo>
                <a:lnTo>
                  <a:pt x="4040373" y="4796454"/>
                </a:lnTo>
                <a:lnTo>
                  <a:pt x="4109899" y="4785843"/>
                </a:lnTo>
                <a:cubicBezTo>
                  <a:pt x="4501263" y="4705759"/>
                  <a:pt x="4795662" y="4359480"/>
                  <a:pt x="4795662" y="3944440"/>
                </a:cubicBezTo>
                <a:cubicBezTo>
                  <a:pt x="4795662" y="3788801"/>
                  <a:pt x="4754262" y="3642830"/>
                  <a:pt x="4681874" y="3516941"/>
                </a:cubicBezTo>
                <a:lnTo>
                  <a:pt x="4640265" y="3456897"/>
                </a:lnTo>
                <a:lnTo>
                  <a:pt x="4641061" y="3456164"/>
                </a:lnTo>
                <a:lnTo>
                  <a:pt x="4507623" y="3306173"/>
                </a:lnTo>
                <a:cubicBezTo>
                  <a:pt x="3862175" y="2501946"/>
                  <a:pt x="3918021" y="1323587"/>
                  <a:pt x="4668749" y="584605"/>
                </a:cubicBezTo>
                <a:cubicBezTo>
                  <a:pt x="5069137" y="190481"/>
                  <a:pt x="5591371" y="-4042"/>
                  <a:pt x="6112039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4B350D-7F4A-408B-B262-294E4C573E9B}"/>
              </a:ext>
            </a:extLst>
          </p:cNvPr>
          <p:cNvSpPr/>
          <p:nvPr/>
        </p:nvSpPr>
        <p:spPr>
          <a:xfrm>
            <a:off x="4189978" y="4183347"/>
            <a:ext cx="254833" cy="2548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926D0E-A6E4-4E56-982D-36DF4226F80C}"/>
              </a:ext>
            </a:extLst>
          </p:cNvPr>
          <p:cNvSpPr/>
          <p:nvPr/>
        </p:nvSpPr>
        <p:spPr>
          <a:xfrm>
            <a:off x="4242817" y="2283818"/>
            <a:ext cx="254833" cy="25483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A63F34-FEB1-4F33-8D55-359760AF78C6}"/>
              </a:ext>
            </a:extLst>
          </p:cNvPr>
          <p:cNvSpPr/>
          <p:nvPr/>
        </p:nvSpPr>
        <p:spPr>
          <a:xfrm>
            <a:off x="5968582" y="1311092"/>
            <a:ext cx="254833" cy="2548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7522D0-7693-4FBE-A6E3-650883A121C8}"/>
              </a:ext>
            </a:extLst>
          </p:cNvPr>
          <p:cNvSpPr/>
          <p:nvPr/>
        </p:nvSpPr>
        <p:spPr>
          <a:xfrm>
            <a:off x="7763110" y="4183347"/>
            <a:ext cx="254833" cy="2548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90ECDA-1FEF-4F38-8FE2-1538F07A0C28}"/>
              </a:ext>
            </a:extLst>
          </p:cNvPr>
          <p:cNvSpPr/>
          <p:nvPr/>
        </p:nvSpPr>
        <p:spPr>
          <a:xfrm>
            <a:off x="7681804" y="2283819"/>
            <a:ext cx="254833" cy="254833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A20E84-4193-4F11-8E83-E8FB5E9C8515}"/>
              </a:ext>
            </a:extLst>
          </p:cNvPr>
          <p:cNvGrpSpPr/>
          <p:nvPr/>
        </p:nvGrpSpPr>
        <p:grpSpPr>
          <a:xfrm>
            <a:off x="4490487" y="1823487"/>
            <a:ext cx="3211025" cy="3211025"/>
            <a:chOff x="4490487" y="1823487"/>
            <a:chExt cx="3211025" cy="321102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28379F3-C6AE-4BE8-B37E-D0B1A7CAECB0}"/>
                </a:ext>
              </a:extLst>
            </p:cNvPr>
            <p:cNvSpPr/>
            <p:nvPr/>
          </p:nvSpPr>
          <p:spPr>
            <a:xfrm>
              <a:off x="4490487" y="1823487"/>
              <a:ext cx="3211025" cy="3211025"/>
            </a:xfrm>
            <a:prstGeom prst="ellipse">
              <a:avLst/>
            </a:prstGeom>
            <a:solidFill>
              <a:srgbClr val="F6F7F6"/>
            </a:solidFill>
            <a:ln>
              <a:noFill/>
            </a:ln>
            <a:effectLst>
              <a:outerShdw blurRad="279400" dist="190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C7485E-88D9-4613-B9CD-31B72A95673C}"/>
                </a:ext>
              </a:extLst>
            </p:cNvPr>
            <p:cNvSpPr/>
            <p:nvPr/>
          </p:nvSpPr>
          <p:spPr>
            <a:xfrm>
              <a:off x="4596826" y="1929826"/>
              <a:ext cx="2998348" cy="2998348"/>
            </a:xfrm>
            <a:prstGeom prst="ellipse">
              <a:avLst/>
            </a:prstGeom>
            <a:solidFill>
              <a:srgbClr val="F6F6F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2C5E3F-B9AC-416D-929D-0BE76FA5D063}"/>
                </a:ext>
              </a:extLst>
            </p:cNvPr>
            <p:cNvSpPr txBox="1"/>
            <p:nvPr/>
          </p:nvSpPr>
          <p:spPr>
            <a:xfrm>
              <a:off x="4732053" y="3090046"/>
              <a:ext cx="2863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/>
                <a:t>أبرز إنجازات الملك فهد بن عبدالعزيز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749A1A-2C7A-4A2E-9B44-B9F98057C57B}"/>
              </a:ext>
            </a:extLst>
          </p:cNvPr>
          <p:cNvGrpSpPr/>
          <p:nvPr/>
        </p:nvGrpSpPr>
        <p:grpSpPr>
          <a:xfrm>
            <a:off x="2113614" y="1697563"/>
            <a:ext cx="1858780" cy="928372"/>
            <a:chOff x="2113614" y="1697563"/>
            <a:chExt cx="1858780" cy="9283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203B36-4CAA-49C9-80CF-9FD923CC6B3C}"/>
                </a:ext>
              </a:extLst>
            </p:cNvPr>
            <p:cNvSpPr/>
            <p:nvPr/>
          </p:nvSpPr>
          <p:spPr>
            <a:xfrm>
              <a:off x="2113614" y="1697563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0066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CC6929-5733-4C5F-BDE5-22CEE3E203C5}"/>
                </a:ext>
              </a:extLst>
            </p:cNvPr>
            <p:cNvGrpSpPr/>
            <p:nvPr/>
          </p:nvGrpSpPr>
          <p:grpSpPr>
            <a:xfrm>
              <a:off x="2219001" y="2152664"/>
              <a:ext cx="1656522" cy="473271"/>
              <a:chOff x="2214743" y="4637118"/>
              <a:chExt cx="1656522" cy="47327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8FD0D13-44D1-4481-8452-01D04F8641BD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3CFE4-A2D9-409C-B4CE-81D0CEBEBDC6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400" b="1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2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486C55-A741-4141-85BE-C48D4D4FB36F}"/>
              </a:ext>
            </a:extLst>
          </p:cNvPr>
          <p:cNvGrpSpPr/>
          <p:nvPr/>
        </p:nvGrpSpPr>
        <p:grpSpPr>
          <a:xfrm>
            <a:off x="2113614" y="4174761"/>
            <a:ext cx="1858780" cy="1007314"/>
            <a:chOff x="2113614" y="4174761"/>
            <a:chExt cx="1858780" cy="100731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A3E6B1-FAA6-4B34-9B58-3164A75CE2EB}"/>
                </a:ext>
              </a:extLst>
            </p:cNvPr>
            <p:cNvSpPr/>
            <p:nvPr/>
          </p:nvSpPr>
          <p:spPr>
            <a:xfrm>
              <a:off x="2113614" y="4174761"/>
              <a:ext cx="1858780" cy="895505"/>
            </a:xfrm>
            <a:prstGeom prst="roundRect">
              <a:avLst>
                <a:gd name="adj" fmla="val 41068"/>
              </a:avLst>
            </a:prstGeom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D18880-EA55-4D62-B7D3-2D7D955DF07A}"/>
                </a:ext>
              </a:extLst>
            </p:cNvPr>
            <p:cNvGrpSpPr/>
            <p:nvPr/>
          </p:nvGrpSpPr>
          <p:grpSpPr>
            <a:xfrm>
              <a:off x="2234349" y="4647249"/>
              <a:ext cx="1656522" cy="534826"/>
              <a:chOff x="2214743" y="4637118"/>
              <a:chExt cx="1656522" cy="53482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EC10621-DB9B-4623-826D-6EFB0BE1E312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845F8A-16F4-4CAF-8AE2-DC424576D0FF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800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1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166610" y="157026"/>
            <a:ext cx="1858780" cy="895505"/>
            <a:chOff x="5166610" y="157026"/>
            <a:chExt cx="1858780" cy="89550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8889C5-479F-4774-AC63-2B4C32574FCD}"/>
                </a:ext>
              </a:extLst>
            </p:cNvPr>
            <p:cNvGrpSpPr/>
            <p:nvPr/>
          </p:nvGrpSpPr>
          <p:grpSpPr>
            <a:xfrm>
              <a:off x="5257639" y="607237"/>
              <a:ext cx="1656522" cy="411716"/>
              <a:chOff x="2214743" y="4637118"/>
              <a:chExt cx="1656522" cy="41171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8FBA990-3BA1-4571-B576-AB0E32BF8599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394BDF-3F06-4F6B-82C4-F7DA188DB043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000" b="1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3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BB1F2D0-14F1-44B1-8DEF-6E6380E6093F}"/>
              </a:ext>
            </a:extLst>
          </p:cNvPr>
          <p:cNvGrpSpPr/>
          <p:nvPr/>
        </p:nvGrpSpPr>
        <p:grpSpPr>
          <a:xfrm>
            <a:off x="8205248" y="1697562"/>
            <a:ext cx="1858780" cy="895505"/>
            <a:chOff x="8205248" y="1697562"/>
            <a:chExt cx="1858780" cy="89550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7BC9B6E-6AA3-47BA-AC29-5598F9F7C33B}"/>
                </a:ext>
              </a:extLst>
            </p:cNvPr>
            <p:cNvSpPr/>
            <p:nvPr/>
          </p:nvSpPr>
          <p:spPr>
            <a:xfrm>
              <a:off x="8205248" y="1697562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0E4B27-3638-474D-82C3-CFA85A00A362}"/>
                </a:ext>
              </a:extLst>
            </p:cNvPr>
            <p:cNvGrpSpPr/>
            <p:nvPr/>
          </p:nvGrpSpPr>
          <p:grpSpPr>
            <a:xfrm>
              <a:off x="8310635" y="2152664"/>
              <a:ext cx="1656522" cy="411716"/>
              <a:chOff x="2214743" y="4637118"/>
              <a:chExt cx="1656522" cy="41171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6EAA15-F24E-4B83-85EA-52C900FF2BD4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6C798E-4669-4E4A-B081-1E94A4F80C61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nsSerif" panose="00000400000000000000" pitchFamily="2" charset="2"/>
                    <a:ea typeface="+mn-ea"/>
                    <a:cs typeface="+mn-cs"/>
                  </a:rPr>
                  <a:t>4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3A9C99-BA82-4885-B6F2-8E7C34FC7DCC}"/>
              </a:ext>
            </a:extLst>
          </p:cNvPr>
          <p:cNvGrpSpPr/>
          <p:nvPr/>
        </p:nvGrpSpPr>
        <p:grpSpPr>
          <a:xfrm>
            <a:off x="8273557" y="4174761"/>
            <a:ext cx="1858780" cy="895505"/>
            <a:chOff x="8273557" y="4174761"/>
            <a:chExt cx="1858780" cy="89550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746FCBD-20E2-439A-BFDA-4DA4112F3A42}"/>
                </a:ext>
              </a:extLst>
            </p:cNvPr>
            <p:cNvSpPr/>
            <p:nvPr/>
          </p:nvSpPr>
          <p:spPr>
            <a:xfrm>
              <a:off x="8273557" y="4174761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339933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CDD5DD8-3B27-413D-B9A5-878D3FD759E9}"/>
                </a:ext>
              </a:extLst>
            </p:cNvPr>
            <p:cNvGrpSpPr/>
            <p:nvPr/>
          </p:nvGrpSpPr>
          <p:grpSpPr>
            <a:xfrm>
              <a:off x="8409504" y="4622995"/>
              <a:ext cx="1656522" cy="411716"/>
              <a:chOff x="2214743" y="4637118"/>
              <a:chExt cx="1656522" cy="41171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9773EF4-FD48-43EC-854F-804B48E49189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835114-DB55-445A-A1D3-7AC681F8C892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nsSerif" panose="00000400000000000000" pitchFamily="2" charset="2"/>
                    <a:ea typeface="+mn-ea"/>
                    <a:cs typeface="+mn-cs"/>
                  </a:rPr>
                  <a:t>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A2303F-E861-48E5-86D2-64C851F27CC5}"/>
              </a:ext>
            </a:extLst>
          </p:cNvPr>
          <p:cNvGrpSpPr/>
          <p:nvPr/>
        </p:nvGrpSpPr>
        <p:grpSpPr>
          <a:xfrm>
            <a:off x="290286" y="4932259"/>
            <a:ext cx="4207364" cy="1278974"/>
            <a:chOff x="2567185" y="5291049"/>
            <a:chExt cx="1858779" cy="12789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581661-3475-4189-B6DB-18211994FBD4}"/>
                </a:ext>
              </a:extLst>
            </p:cNvPr>
            <p:cNvSpPr txBox="1"/>
            <p:nvPr/>
          </p:nvSpPr>
          <p:spPr>
            <a:xfrm>
              <a:off x="2668313" y="5291049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4E3532-88EB-4DC0-86D2-9AE20F56314C}"/>
                </a:ext>
              </a:extLst>
            </p:cNvPr>
            <p:cNvSpPr txBox="1"/>
            <p:nvPr/>
          </p:nvSpPr>
          <p:spPr>
            <a:xfrm>
              <a:off x="2567185" y="5554360"/>
              <a:ext cx="1858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تطوير الزراعة؛ إذ وصلت المملكة العربية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السعودية في عهده إلى الاكتفاء الذاتيِّ في كثيرٍ من المنتجات الزراعيَّة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04B91D-63E1-4D56-82AF-D440D21A599C}"/>
              </a:ext>
            </a:extLst>
          </p:cNvPr>
          <p:cNvGrpSpPr/>
          <p:nvPr/>
        </p:nvGrpSpPr>
        <p:grpSpPr>
          <a:xfrm>
            <a:off x="6760814" y="4895621"/>
            <a:ext cx="5402470" cy="971197"/>
            <a:chOff x="7703633" y="5284308"/>
            <a:chExt cx="1858779" cy="9711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725F9A-6B65-44CE-BFF7-F08D15A46FED}"/>
                </a:ext>
              </a:extLst>
            </p:cNvPr>
            <p:cNvSpPr txBox="1"/>
            <p:nvPr/>
          </p:nvSpPr>
          <p:spPr>
            <a:xfrm>
              <a:off x="7804761" y="5284308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6E674E-B8B1-4736-8EA3-0051DA9EC4D4}"/>
                </a:ext>
              </a:extLst>
            </p:cNvPr>
            <p:cNvSpPr txBox="1"/>
            <p:nvPr/>
          </p:nvSpPr>
          <p:spPr>
            <a:xfrm>
              <a:off x="7703633" y="5547619"/>
              <a:ext cx="1858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اتخذ لقب (خادم الحرمين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الشريفين) بدلاً من لقب صاحب الجلالة 2/27/ 1427 هـ/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CA9E90-4ABF-4180-AEB3-CF7165492941}"/>
              </a:ext>
            </a:extLst>
          </p:cNvPr>
          <p:cNvGrpSpPr/>
          <p:nvPr/>
        </p:nvGrpSpPr>
        <p:grpSpPr>
          <a:xfrm>
            <a:off x="-624114" y="2610440"/>
            <a:ext cx="4514986" cy="1481253"/>
            <a:chOff x="2008037" y="3085198"/>
            <a:chExt cx="1858779" cy="235181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A9211A-355E-4AD2-8503-0EF5AA11F676}"/>
                </a:ext>
              </a:extLst>
            </p:cNvPr>
            <p:cNvSpPr txBox="1"/>
            <p:nvPr/>
          </p:nvSpPr>
          <p:spPr>
            <a:xfrm>
              <a:off x="2136408" y="3085198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9FE624-EE86-4739-A602-F7CCDE8FEC7C}"/>
                </a:ext>
              </a:extLst>
            </p:cNvPr>
            <p:cNvSpPr txBox="1"/>
            <p:nvPr/>
          </p:nvSpPr>
          <p:spPr>
            <a:xfrm>
              <a:off x="2008037" y="3335762"/>
              <a:ext cx="1858779" cy="2101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تطوير التعليم في جميع المراحل (للبنين وللبنات)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ويُعَدُّ رائدَ النهضة التعليمية الحديثة؛ فقد افتُتح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في عهده عدد من المدارس والكليات والمعاهد والجامعات.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4E0E7A-7352-4CAE-B236-6AAF4D422400}"/>
              </a:ext>
            </a:extLst>
          </p:cNvPr>
          <p:cNvGrpSpPr/>
          <p:nvPr/>
        </p:nvGrpSpPr>
        <p:grpSpPr>
          <a:xfrm>
            <a:off x="1633379" y="389110"/>
            <a:ext cx="3283438" cy="663421"/>
            <a:chOff x="2730128" y="678802"/>
            <a:chExt cx="1858779" cy="66342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543F64-8CC1-443B-A167-FB3F713214FA}"/>
                </a:ext>
              </a:extLst>
            </p:cNvPr>
            <p:cNvSpPr txBox="1"/>
            <p:nvPr/>
          </p:nvSpPr>
          <p:spPr>
            <a:xfrm>
              <a:off x="2831256" y="678802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781660-EFA9-40D6-83A1-2A91103B81D2}"/>
                </a:ext>
              </a:extLst>
            </p:cNvPr>
            <p:cNvSpPr txBox="1"/>
            <p:nvPr/>
          </p:nvSpPr>
          <p:spPr>
            <a:xfrm>
              <a:off x="2730128" y="942113"/>
              <a:ext cx="1858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إصدار عدد من الأنظمة الإدارية.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054A4C-B20D-4A31-90FB-8C5A2370D7AA}"/>
              </a:ext>
            </a:extLst>
          </p:cNvPr>
          <p:cNvGrpSpPr/>
          <p:nvPr/>
        </p:nvGrpSpPr>
        <p:grpSpPr>
          <a:xfrm>
            <a:off x="6806383" y="690607"/>
            <a:ext cx="4418348" cy="977659"/>
            <a:chOff x="7197056" y="678802"/>
            <a:chExt cx="1858779" cy="9776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7E7434-EAD2-42FF-9027-1B4C6B0651F1}"/>
                </a:ext>
              </a:extLst>
            </p:cNvPr>
            <p:cNvSpPr txBox="1"/>
            <p:nvPr/>
          </p:nvSpPr>
          <p:spPr>
            <a:xfrm>
              <a:off x="7298184" y="678802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B26D3C-02FF-4FD1-8850-1FF6B239BF53}"/>
                </a:ext>
              </a:extLst>
            </p:cNvPr>
            <p:cNvSpPr txBox="1"/>
            <p:nvPr/>
          </p:nvSpPr>
          <p:spPr>
            <a:xfrm>
              <a:off x="7197056" y="948575"/>
              <a:ext cx="1858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توسعة الحرمين الشريفين وعمارتهما وتطويرهما،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إذ شهدا في عهده أكبر توسعة تاريخية لهما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C7A257E-89CD-4B71-B3D1-5858BB196BFA}"/>
              </a:ext>
            </a:extLst>
          </p:cNvPr>
          <p:cNvGrpSpPr/>
          <p:nvPr/>
        </p:nvGrpSpPr>
        <p:grpSpPr>
          <a:xfrm>
            <a:off x="8017943" y="2861005"/>
            <a:ext cx="3593486" cy="1469628"/>
            <a:chOff x="8394605" y="2861005"/>
            <a:chExt cx="1737732" cy="146962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3DCC454-54A3-48C7-B7DD-2FAC5C996895}"/>
                </a:ext>
              </a:extLst>
            </p:cNvPr>
            <p:cNvSpPr txBox="1"/>
            <p:nvPr/>
          </p:nvSpPr>
          <p:spPr>
            <a:xfrm>
              <a:off x="8475815" y="2861005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5368E2-D25D-4BE8-B761-80CD534786F8}"/>
                </a:ext>
              </a:extLst>
            </p:cNvPr>
            <p:cNvSpPr txBox="1"/>
            <p:nvPr/>
          </p:nvSpPr>
          <p:spPr>
            <a:xfrm>
              <a:off x="8394605" y="3314970"/>
              <a:ext cx="1729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إنشاء مجمع الملك فهد لطباعة المصحف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الشريف بالمدينة المنورة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4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AD5E37-F9F2-492F-B08A-CC84905D603A}"/>
              </a:ext>
            </a:extLst>
          </p:cNvPr>
          <p:cNvSpPr/>
          <p:nvPr/>
        </p:nvSpPr>
        <p:spPr>
          <a:xfrm>
            <a:off x="1777419" y="1678804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gradFill flip="none" rotWithShape="1">
            <a:gsLst>
              <a:gs pos="6000">
                <a:schemeClr val="tx1"/>
              </a:gs>
              <a:gs pos="100000">
                <a:srgbClr val="676C91">
                  <a:alpha val="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1517BF-1412-4DA9-AAD1-6039F03770BD}"/>
              </a:ext>
            </a:extLst>
          </p:cNvPr>
          <p:cNvGrpSpPr/>
          <p:nvPr/>
        </p:nvGrpSpPr>
        <p:grpSpPr>
          <a:xfrm>
            <a:off x="1836928" y="1478532"/>
            <a:ext cx="899886" cy="1043868"/>
            <a:chOff x="1836928" y="1507512"/>
            <a:chExt cx="899886" cy="1043868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22EF7901-2CAD-487D-97D3-E2B402C324E2}"/>
                </a:ext>
              </a:extLst>
            </p:cNvPr>
            <p:cNvSpPr/>
            <p:nvPr/>
          </p:nvSpPr>
          <p:spPr>
            <a:xfrm rot="5400000">
              <a:off x="1764937" y="1579503"/>
              <a:ext cx="1043868" cy="899886"/>
            </a:xfrm>
            <a:prstGeom prst="hexagon">
              <a:avLst/>
            </a:prstGeom>
            <a:solidFill>
              <a:srgbClr val="FF99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1A60F74-E73B-427D-BAB8-53406B420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551" y="1768188"/>
              <a:ext cx="548640" cy="522514"/>
            </a:xfrm>
            <a:prstGeom prst="rect">
              <a:avLst/>
            </a:prstGeom>
          </p:spPr>
        </p:pic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0740D-F6DD-44D0-B453-75EEF1CFA7F1}"/>
              </a:ext>
            </a:extLst>
          </p:cNvPr>
          <p:cNvSpPr/>
          <p:nvPr/>
        </p:nvSpPr>
        <p:spPr>
          <a:xfrm>
            <a:off x="4215239" y="1669144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gradFill flip="none" rotWithShape="1">
            <a:gsLst>
              <a:gs pos="6000">
                <a:schemeClr val="tx1"/>
              </a:gs>
              <a:gs pos="100000">
                <a:srgbClr val="676C91">
                  <a:alpha val="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B70E98-FB09-4990-B731-3096BBAD9769}"/>
              </a:ext>
            </a:extLst>
          </p:cNvPr>
          <p:cNvGrpSpPr/>
          <p:nvPr/>
        </p:nvGrpSpPr>
        <p:grpSpPr>
          <a:xfrm>
            <a:off x="4274748" y="1478532"/>
            <a:ext cx="899886" cy="1043868"/>
            <a:chOff x="4274748" y="1497852"/>
            <a:chExt cx="899886" cy="1043868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4914E75-51F3-46DC-9A8C-5B11DB9709A5}"/>
                </a:ext>
              </a:extLst>
            </p:cNvPr>
            <p:cNvSpPr/>
            <p:nvPr/>
          </p:nvSpPr>
          <p:spPr>
            <a:xfrm rot="5400000">
              <a:off x="4202757" y="1569843"/>
              <a:ext cx="1043868" cy="899886"/>
            </a:xfrm>
            <a:prstGeom prst="hexagon">
              <a:avLst/>
            </a:prstGeom>
            <a:solidFill>
              <a:srgbClr val="99FF3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428236C-456F-48C9-BC9E-41ACD565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371" y="1745465"/>
              <a:ext cx="548640" cy="548640"/>
            </a:xfrm>
            <a:prstGeom prst="rect">
              <a:avLst/>
            </a:prstGeom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6C4F40-296B-4798-98FE-A6AE984C9F0D}"/>
              </a:ext>
            </a:extLst>
          </p:cNvPr>
          <p:cNvSpPr/>
          <p:nvPr/>
        </p:nvSpPr>
        <p:spPr>
          <a:xfrm>
            <a:off x="6653059" y="1659484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gradFill flip="none" rotWithShape="1">
            <a:gsLst>
              <a:gs pos="6000">
                <a:schemeClr val="tx1"/>
              </a:gs>
              <a:gs pos="100000">
                <a:srgbClr val="676C91">
                  <a:alpha val="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86501E-E05C-4CC6-B23E-CEBEB5B61F24}"/>
              </a:ext>
            </a:extLst>
          </p:cNvPr>
          <p:cNvGrpSpPr/>
          <p:nvPr/>
        </p:nvGrpSpPr>
        <p:grpSpPr>
          <a:xfrm>
            <a:off x="6712568" y="1478532"/>
            <a:ext cx="899886" cy="1043868"/>
            <a:chOff x="6712568" y="1488192"/>
            <a:chExt cx="899886" cy="1043868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2A1634F-F3FD-4EBA-BCC8-47D03BB22928}"/>
                </a:ext>
              </a:extLst>
            </p:cNvPr>
            <p:cNvSpPr/>
            <p:nvPr/>
          </p:nvSpPr>
          <p:spPr>
            <a:xfrm rot="5400000">
              <a:off x="6640577" y="1560183"/>
              <a:ext cx="1043868" cy="899886"/>
            </a:xfrm>
            <a:prstGeom prst="hexagon">
              <a:avLst/>
            </a:prstGeom>
            <a:solidFill>
              <a:srgbClr val="FF66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5C17E2C-A333-486E-8266-C1B94C389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026" y="1735805"/>
              <a:ext cx="454970" cy="548640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7DDAC9E-2296-4470-98C8-5BCB92EFB646}"/>
              </a:ext>
            </a:extLst>
          </p:cNvPr>
          <p:cNvSpPr/>
          <p:nvPr/>
        </p:nvSpPr>
        <p:spPr>
          <a:xfrm>
            <a:off x="9090879" y="1649824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gradFill flip="none" rotWithShape="1">
            <a:gsLst>
              <a:gs pos="6000">
                <a:schemeClr val="tx1"/>
              </a:gs>
              <a:gs pos="100000">
                <a:srgbClr val="676C91">
                  <a:alpha val="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8D81D1-924A-4BAF-AF0C-5449E3FA229C}"/>
              </a:ext>
            </a:extLst>
          </p:cNvPr>
          <p:cNvGrpSpPr/>
          <p:nvPr/>
        </p:nvGrpSpPr>
        <p:grpSpPr>
          <a:xfrm>
            <a:off x="9150388" y="1478532"/>
            <a:ext cx="899886" cy="1043868"/>
            <a:chOff x="9150388" y="1478532"/>
            <a:chExt cx="899886" cy="1043868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D30E42FA-8F37-4986-B070-1C4DEA817F96}"/>
                </a:ext>
              </a:extLst>
            </p:cNvPr>
            <p:cNvSpPr/>
            <p:nvPr/>
          </p:nvSpPr>
          <p:spPr>
            <a:xfrm rot="5400000">
              <a:off x="9078397" y="1550523"/>
              <a:ext cx="1043868" cy="899886"/>
            </a:xfrm>
            <a:prstGeom prst="hexagon">
              <a:avLst/>
            </a:prstGeom>
            <a:solidFill>
              <a:srgbClr val="00CC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93DBD73-137B-43D5-966D-FA915F635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387" y="1726145"/>
              <a:ext cx="527887" cy="54864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EDE3782-397F-44CB-BFDD-3761606EC625}"/>
              </a:ext>
            </a:extLst>
          </p:cNvPr>
          <p:cNvSpPr/>
          <p:nvPr/>
        </p:nvSpPr>
        <p:spPr>
          <a:xfrm>
            <a:off x="89554" y="2727788"/>
            <a:ext cx="12192000" cy="4100286"/>
          </a:xfrm>
          <a:prstGeom prst="rect">
            <a:avLst/>
          </a:prstGeom>
          <a:solidFill>
            <a:srgbClr val="676C91"/>
          </a:solidFill>
          <a:ln>
            <a:noFill/>
          </a:ln>
          <a:effectLst>
            <a:outerShdw blurRad="152400" dist="101600" dir="162000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D3F6DA-3D00-45CF-8857-CB0AD771B4C9}"/>
              </a:ext>
            </a:extLst>
          </p:cNvPr>
          <p:cNvGrpSpPr/>
          <p:nvPr/>
        </p:nvGrpSpPr>
        <p:grpSpPr>
          <a:xfrm>
            <a:off x="1189591" y="2944996"/>
            <a:ext cx="2293257" cy="1538883"/>
            <a:chOff x="1189591" y="2973976"/>
            <a:chExt cx="2293257" cy="15388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927E7-4E00-4B54-85F9-358F35EC5C37}"/>
                </a:ext>
              </a:extLst>
            </p:cNvPr>
            <p:cNvSpPr txBox="1"/>
            <p:nvPr/>
          </p:nvSpPr>
          <p:spPr>
            <a:xfrm>
              <a:off x="1189591" y="297397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F329B6-D426-40BA-8A48-D24170CAB65A}"/>
                </a:ext>
              </a:extLst>
            </p:cNvPr>
            <p:cNvSpPr txBox="1"/>
            <p:nvPr/>
          </p:nvSpPr>
          <p:spPr>
            <a:xfrm>
              <a:off x="1566962" y="3989639"/>
              <a:ext cx="1538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Oswald" panose="02000503000000000000" pitchFamily="2" charset="0"/>
                </a:rPr>
                <a:t>أ</a:t>
              </a:r>
              <a:endParaRPr lang="en-US" sz="2800" b="1" dirty="0">
                <a:latin typeface="Oswald" panose="02000503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0933F3-E8F0-4B2A-A069-F9BEDCA832F8}"/>
              </a:ext>
            </a:extLst>
          </p:cNvPr>
          <p:cNvSpPr txBox="1"/>
          <p:nvPr/>
        </p:nvSpPr>
        <p:spPr>
          <a:xfrm>
            <a:off x="624114" y="4450658"/>
            <a:ext cx="272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Y" sz="2800" b="1" dirty="0"/>
              <a:t>النظام الأساسي للحكم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431E98-2FF9-4A15-97C6-93A4326FF694}"/>
              </a:ext>
            </a:extLst>
          </p:cNvPr>
          <p:cNvGrpSpPr/>
          <p:nvPr/>
        </p:nvGrpSpPr>
        <p:grpSpPr>
          <a:xfrm>
            <a:off x="3627411" y="2944996"/>
            <a:ext cx="2293257" cy="1477328"/>
            <a:chOff x="3627411" y="2964316"/>
            <a:chExt cx="2293257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32C2C7-858B-45E7-81F7-4E798ADDED9A}"/>
                </a:ext>
              </a:extLst>
            </p:cNvPr>
            <p:cNvSpPr txBox="1"/>
            <p:nvPr/>
          </p:nvSpPr>
          <p:spPr>
            <a:xfrm>
              <a:off x="3627411" y="296431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7E38E8-12EE-4F6B-9143-411DAEDCFDC4}"/>
                </a:ext>
              </a:extLst>
            </p:cNvPr>
            <p:cNvSpPr txBox="1"/>
            <p:nvPr/>
          </p:nvSpPr>
          <p:spPr>
            <a:xfrm>
              <a:off x="4004782" y="3979979"/>
              <a:ext cx="15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swald" panose="02000503000000000000" pitchFamily="2" charset="0"/>
                </a:rPr>
                <a:t>ب</a:t>
              </a:r>
              <a:endParaRPr lang="en-US" sz="2400" b="1" dirty="0">
                <a:latin typeface="Oswald" panose="02000503000000000000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7623E2-DAB0-4873-A82A-43F067E52554}"/>
              </a:ext>
            </a:extLst>
          </p:cNvPr>
          <p:cNvSpPr txBox="1"/>
          <p:nvPr/>
        </p:nvSpPr>
        <p:spPr>
          <a:xfrm>
            <a:off x="3397504" y="4546248"/>
            <a:ext cx="278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Y" sz="2800" b="1" dirty="0"/>
              <a:t>نظام مجلس الوزراء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C5EFA3-A539-4A16-86D8-11FC4C0F89AB}"/>
              </a:ext>
            </a:extLst>
          </p:cNvPr>
          <p:cNvGrpSpPr/>
          <p:nvPr/>
        </p:nvGrpSpPr>
        <p:grpSpPr>
          <a:xfrm>
            <a:off x="6065231" y="2944996"/>
            <a:ext cx="2293257" cy="1477328"/>
            <a:chOff x="6065231" y="2954656"/>
            <a:chExt cx="2293257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E6174A-8C76-4927-934A-3BFA4ED9ADD7}"/>
                </a:ext>
              </a:extLst>
            </p:cNvPr>
            <p:cNvSpPr txBox="1"/>
            <p:nvPr/>
          </p:nvSpPr>
          <p:spPr>
            <a:xfrm>
              <a:off x="6065231" y="295465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20994E-E9FE-4591-8224-9567EE45DF85}"/>
                </a:ext>
              </a:extLst>
            </p:cNvPr>
            <p:cNvSpPr txBox="1"/>
            <p:nvPr/>
          </p:nvSpPr>
          <p:spPr>
            <a:xfrm>
              <a:off x="6442602" y="3970319"/>
              <a:ext cx="15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swald" panose="02000503000000000000" pitchFamily="2" charset="0"/>
                </a:rPr>
                <a:t>ج</a:t>
              </a:r>
              <a:endParaRPr lang="en-US" sz="2400" b="1" dirty="0">
                <a:latin typeface="Oswald" panose="02000503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6FD3A1C-7809-4D8F-B76F-ADAF0B3EC8AF}"/>
              </a:ext>
            </a:extLst>
          </p:cNvPr>
          <p:cNvSpPr txBox="1"/>
          <p:nvPr/>
        </p:nvSpPr>
        <p:spPr>
          <a:xfrm>
            <a:off x="6203117" y="4450658"/>
            <a:ext cx="294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Y" sz="2800" b="1" dirty="0"/>
              <a:t>نظام مجلس الشورى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262367-8A64-474B-B4A5-DA7E2E1B1E3B}"/>
              </a:ext>
            </a:extLst>
          </p:cNvPr>
          <p:cNvGrpSpPr/>
          <p:nvPr/>
        </p:nvGrpSpPr>
        <p:grpSpPr>
          <a:xfrm>
            <a:off x="8503051" y="2944996"/>
            <a:ext cx="2293257" cy="1477328"/>
            <a:chOff x="8503051" y="2944996"/>
            <a:chExt cx="2293257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6A9BC2-C941-4976-9E20-91D2E2035D7D}"/>
                </a:ext>
              </a:extLst>
            </p:cNvPr>
            <p:cNvSpPr txBox="1"/>
            <p:nvPr/>
          </p:nvSpPr>
          <p:spPr>
            <a:xfrm>
              <a:off x="8503051" y="294499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9C7D27-75B1-437C-9DA3-83CD1C301881}"/>
                </a:ext>
              </a:extLst>
            </p:cNvPr>
            <p:cNvSpPr txBox="1"/>
            <p:nvPr/>
          </p:nvSpPr>
          <p:spPr>
            <a:xfrm>
              <a:off x="8880422" y="3960659"/>
              <a:ext cx="1538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Oswald" panose="02000503000000000000" pitchFamily="2" charset="0"/>
                </a:rPr>
                <a:t>د</a:t>
              </a:r>
              <a:endParaRPr lang="en-US" sz="2400" b="1" dirty="0">
                <a:latin typeface="Oswald" panose="02000503000000000000" pitchFamily="2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4071BC-BE63-40E5-A8F9-989D4216B7EB}"/>
              </a:ext>
            </a:extLst>
          </p:cNvPr>
          <p:cNvSpPr txBox="1"/>
          <p:nvPr/>
        </p:nvSpPr>
        <p:spPr>
          <a:xfrm>
            <a:off x="8949610" y="4450658"/>
            <a:ext cx="20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Y" sz="2800" b="1" dirty="0"/>
              <a:t>نظام المناطق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660473" y="163677"/>
            <a:ext cx="53960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b="1" dirty="0"/>
              <a:t>الأنظمة التي صدرت في عهد الملك فهد بن عبدالعزيز</a:t>
            </a:r>
          </a:p>
        </p:txBody>
      </p:sp>
      <p:grpSp>
        <p:nvGrpSpPr>
          <p:cNvPr id="4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1343669" y="5208826"/>
            <a:ext cx="2786290" cy="4458235"/>
            <a:chOff x="8758838" y="-1752649"/>
            <a:chExt cx="2909807" cy="4655870"/>
          </a:xfrm>
        </p:grpSpPr>
        <p:grpSp>
          <p:nvGrpSpPr>
            <p:cNvPr id="4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218659" y="-1752649"/>
              <a:ext cx="2216794" cy="4655870"/>
              <a:chOff x="4388645" y="-2898749"/>
              <a:chExt cx="3666409" cy="7700453"/>
            </a:xfrm>
          </p:grpSpPr>
          <p:sp>
            <p:nvSpPr>
              <p:cNvPr id="4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388645" y="2112807"/>
                <a:ext cx="3666409" cy="26888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19949" y="1376209"/>
              <a:ext cx="2014215" cy="1219581"/>
            </a:xfrm>
            <a:prstGeom prst="rect">
              <a:avLst/>
            </a:prstGeom>
          </p:spPr>
        </p:pic>
        <p:sp>
          <p:nvSpPr>
            <p:cNvPr id="4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758838" y="2575258"/>
              <a:ext cx="2909807" cy="32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/>
                <a:t>توسعة المسجد النبوي</a:t>
              </a:r>
              <a:endParaRPr lang="en-US" sz="14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6510138" y="5128549"/>
            <a:ext cx="2318761" cy="4633007"/>
            <a:chOff x="9096508" y="-1752649"/>
            <a:chExt cx="2421554" cy="4838390"/>
          </a:xfrm>
        </p:grpSpPr>
        <p:grpSp>
          <p:nvGrpSpPr>
            <p:cNvPr id="5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096508" y="-1752649"/>
              <a:ext cx="2421554" cy="4797060"/>
              <a:chOff x="4186616" y="-2898749"/>
              <a:chExt cx="4005065" cy="7933968"/>
            </a:xfrm>
          </p:grpSpPr>
          <p:sp>
            <p:nvSpPr>
              <p:cNvPr id="5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86616" y="2245141"/>
                <a:ext cx="4005065" cy="27900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02211" y="1470042"/>
              <a:ext cx="2210150" cy="1285920"/>
            </a:xfrm>
            <a:prstGeom prst="rect">
              <a:avLst/>
            </a:prstGeom>
          </p:spPr>
        </p:pic>
        <p:sp>
          <p:nvSpPr>
            <p:cNvPr id="5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328273" y="2732179"/>
              <a:ext cx="2018204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1600" b="1" dirty="0"/>
                <a:t>توسعة المسجد الحرام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6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7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7" grpId="0" animBg="1"/>
          <p:bldP spid="23" grpId="0" animBg="1"/>
          <p:bldP spid="9" grpId="0"/>
          <p:bldP spid="16" grpId="0"/>
          <p:bldP spid="22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7" grpId="0" animBg="1"/>
          <p:bldP spid="23" grpId="0" animBg="1"/>
          <p:bldP spid="9" grpId="0"/>
          <p:bldP spid="16" grpId="0"/>
          <p:bldP spid="22" grpId="0"/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686</Words>
  <Application>Microsoft Office PowerPoint</Application>
  <PresentationFormat>شاشة عريضة</PresentationFormat>
  <Paragraphs>122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Economica</vt:lpstr>
      <vt:lpstr>Oswald</vt:lpstr>
      <vt:lpstr>SansSerif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557</cp:revision>
  <dcterms:created xsi:type="dcterms:W3CDTF">2020-10-10T04:32:51Z</dcterms:created>
  <dcterms:modified xsi:type="dcterms:W3CDTF">2021-01-16T10:16:47Z</dcterms:modified>
</cp:coreProperties>
</file>