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459" r:id="rId3"/>
    <p:sldId id="458" r:id="rId4"/>
    <p:sldId id="335" r:id="rId5"/>
    <p:sldId id="259" r:id="rId6"/>
    <p:sldId id="319" r:id="rId7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26"/>
      </p:cViewPr>
      <p:guideLst>
        <p:guide orient="horz" pos="3158"/>
        <p:guide pos="3863"/>
        <p:guide orient="horz" pos="4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التنفس الاصطناعي 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2736960" y="11113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4128273" y="1658710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036904" y="0"/>
            <a:ext cx="4657600" cy="1222155"/>
            <a:chOff x="1437352" y="652952"/>
            <a:chExt cx="4657600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874455" y="1295014"/>
              <a:ext cx="42064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التنفس الاصطناعي :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3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6114" y="3427141"/>
            <a:ext cx="1884683" cy="2555602"/>
            <a:chOff x="10085841" y="2778647"/>
            <a:chExt cx="1884683" cy="2555602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5841" y="2778647"/>
              <a:ext cx="1884683" cy="2555602"/>
              <a:chOff x="395817" y="4262072"/>
              <a:chExt cx="1884683" cy="2555602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الأمن و السلامة</a:t>
                </a:r>
                <a:endParaRPr lang="en-US" sz="2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940237"/>
                <a:ext cx="1875550" cy="187743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التنفس الاصطناعي 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652464" y="4188529"/>
              <a:ext cx="853216" cy="713135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429A86F-1EF6-4356-919A-7AB1116BA3F7}"/>
              </a:ext>
            </a:extLst>
          </p:cNvPr>
          <p:cNvGrpSpPr/>
          <p:nvPr/>
        </p:nvGrpSpPr>
        <p:grpSpPr>
          <a:xfrm flipH="1" flipV="1">
            <a:off x="9836336" y="1595757"/>
            <a:ext cx="1834212" cy="635091"/>
            <a:chOff x="1431941" y="2643418"/>
            <a:chExt cx="1834212" cy="635091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A7277CF-0EAB-4FD7-81B8-6BCD7BC65E96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8431DA0-FBDC-4D9D-ACE7-44754AD7D58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D314B3FD-7098-4ECD-AC67-E6A77EFEC7D3}"/>
              </a:ext>
            </a:extLst>
          </p:cNvPr>
          <p:cNvSpPr txBox="1"/>
          <p:nvPr/>
        </p:nvSpPr>
        <p:spPr>
          <a:xfrm>
            <a:off x="2989445" y="1799002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بعض الإصابات يتوقف فيها التنفس أو ينخفض بصورة حادة فيكون الأكسجين المستنشق غير كاف ، لذا يجرى للمصاب عملية تسمى التنفس الاصطناعي 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E5E416E-B2E5-410D-AF99-BCF3FF30E4D8}"/>
              </a:ext>
            </a:extLst>
          </p:cNvPr>
          <p:cNvGrpSpPr/>
          <p:nvPr/>
        </p:nvGrpSpPr>
        <p:grpSpPr>
          <a:xfrm flipH="1" flipV="1">
            <a:off x="9842872" y="2730280"/>
            <a:ext cx="1834212" cy="635091"/>
            <a:chOff x="1431941" y="2643418"/>
            <a:chExt cx="1834212" cy="635091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8089AAC-66DE-4457-8F34-56B2BA1E4B34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65FD490-458F-41B5-B802-437E983E62A0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53A6EB23-52CE-4D95-B369-35791A129BDF}"/>
              </a:ext>
            </a:extLst>
          </p:cNvPr>
          <p:cNvSpPr txBox="1"/>
          <p:nvPr/>
        </p:nvSpPr>
        <p:spPr>
          <a:xfrm>
            <a:off x="2995981" y="2933525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و قد يتوقف النبض فيجرى للمصاب عملية الإنعاش القلبي قبل القيام بإسعافه . ومن هذه الحالات الغرق و الصعقة الكهربائية و التسمم .</a:t>
            </a:r>
          </a:p>
        </p:txBody>
      </p:sp>
    </p:spTree>
    <p:extLst>
      <p:ext uri="{BB962C8B-B14F-4D97-AF65-F5344CB8AC3E}">
        <p14:creationId xmlns:p14="http://schemas.microsoft.com/office/powerpoint/2010/main" val="74000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01" grpId="0" animBg="1"/>
      <p:bldP spid="36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1250046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036904" y="0"/>
            <a:ext cx="4657600" cy="1222155"/>
            <a:chOff x="1437352" y="652952"/>
            <a:chExt cx="4657600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874455" y="1295014"/>
              <a:ext cx="42064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التنفس الاصطناعي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013401" y="1453291"/>
            <a:ext cx="8053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العملية التي تهدف لاستعادة التنفس الطبيعي للمصاب الذي توقف تنفسه لسبب ما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3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6114" y="3427141"/>
            <a:ext cx="1884683" cy="2555602"/>
            <a:chOff x="10085841" y="2778647"/>
            <a:chExt cx="1884683" cy="2555602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5841" y="2778647"/>
              <a:ext cx="1884683" cy="2555602"/>
              <a:chOff x="395817" y="4262072"/>
              <a:chExt cx="1884683" cy="2555602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الأمن و السلامة</a:t>
                </a:r>
                <a:endParaRPr lang="en-US" sz="2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940237"/>
                <a:ext cx="1875550" cy="187743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التنفس الاصطناعي 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652464" y="4188529"/>
              <a:ext cx="853216" cy="713135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38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9517A70C-65D4-45EA-A314-3B349FA2EF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D56A7561-A90B-4ACB-8D51-73B68C78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65BC81F4-4C56-4AB1-B5D4-92831D23517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EA7F5E1-7758-4468-95A9-5582DDAA1AD8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D8013B37-1306-4D6E-AFE1-BC2D37695F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70369790-1143-4956-8390-EFD1D1BA0871}"/>
              </a:ext>
            </a:extLst>
          </p:cNvPr>
          <p:cNvSpPr/>
          <p:nvPr/>
        </p:nvSpPr>
        <p:spPr>
          <a:xfrm>
            <a:off x="3518217" y="3390027"/>
            <a:ext cx="1828800" cy="1828800"/>
          </a:xfrm>
          <a:prstGeom prst="donut">
            <a:avLst>
              <a:gd name="adj" fmla="val 12344"/>
            </a:avLst>
          </a:prstGeom>
          <a:solidFill>
            <a:srgbClr val="7030A0"/>
          </a:solidFill>
          <a:ln>
            <a:solidFill>
              <a:srgbClr val="7030A0"/>
            </a:solidFill>
          </a:ln>
          <a:effectLst/>
          <a:scene3d>
            <a:camera prst="perspectiveContrastingLeftFacing">
              <a:rot lat="2670154" lon="13813610" rev="10937545"/>
            </a:camera>
            <a:lightRig rig="flat" dir="t"/>
          </a:scene3d>
          <a:sp3d prstMaterial="powder">
            <a:bevelT w="0" h="95250" prst="relaxedInset"/>
            <a:bevelB w="82550" h="1079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ircle: Hollow 14">
            <a:extLst>
              <a:ext uri="{FF2B5EF4-FFF2-40B4-BE49-F238E27FC236}">
                <a16:creationId xmlns:a16="http://schemas.microsoft.com/office/drawing/2014/main" id="{FF3DF636-F69E-47C5-B4DF-DD17C0EC1027}"/>
              </a:ext>
            </a:extLst>
          </p:cNvPr>
          <p:cNvSpPr/>
          <p:nvPr/>
        </p:nvSpPr>
        <p:spPr>
          <a:xfrm>
            <a:off x="3718302" y="2494271"/>
            <a:ext cx="2743200" cy="2743200"/>
          </a:xfrm>
          <a:prstGeom prst="donut">
            <a:avLst>
              <a:gd name="adj" fmla="val 12344"/>
            </a:avLst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perspectiveContrastingLeftFacing">
              <a:rot lat="2670154" lon="13813610" rev="10937545"/>
            </a:camera>
            <a:lightRig rig="flat" dir="t"/>
          </a:scene3d>
          <a:sp3d prstMaterial="powder">
            <a:bevelT w="0" h="95250" prst="relaxedInset"/>
            <a:bevelB w="82550" h="1079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ircle: Hollow 11">
            <a:extLst>
              <a:ext uri="{FF2B5EF4-FFF2-40B4-BE49-F238E27FC236}">
                <a16:creationId xmlns:a16="http://schemas.microsoft.com/office/drawing/2014/main" id="{E4920F95-AD08-4223-9AA1-814E01F43FBD}"/>
              </a:ext>
            </a:extLst>
          </p:cNvPr>
          <p:cNvSpPr/>
          <p:nvPr/>
        </p:nvSpPr>
        <p:spPr>
          <a:xfrm>
            <a:off x="4160256" y="1353729"/>
            <a:ext cx="3657600" cy="3657600"/>
          </a:xfrm>
          <a:prstGeom prst="donut">
            <a:avLst>
              <a:gd name="adj" fmla="val 12344"/>
            </a:avLst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perspectiveContrastingLeftFacing">
              <a:rot lat="2670154" lon="13813610" rev="10937545"/>
            </a:camera>
            <a:lightRig rig="flat" dir="t"/>
          </a:scene3d>
          <a:sp3d prstMaterial="powder">
            <a:bevelT w="0" h="95250" prst="relaxedInset"/>
            <a:bevelB w="82550" h="1079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E9BE9DD6-21ED-48B6-AD33-AC1DD8FA1AAA}"/>
              </a:ext>
            </a:extLst>
          </p:cNvPr>
          <p:cNvSpPr/>
          <p:nvPr/>
        </p:nvSpPr>
        <p:spPr>
          <a:xfrm>
            <a:off x="5385582" y="1380526"/>
            <a:ext cx="2743200" cy="2743200"/>
          </a:xfrm>
          <a:prstGeom prst="donut">
            <a:avLst>
              <a:gd name="adj" fmla="val 12344"/>
            </a:avLst>
          </a:prstGeom>
          <a:solidFill>
            <a:srgbClr val="FF0066"/>
          </a:solidFill>
          <a:ln>
            <a:solidFill>
              <a:srgbClr val="FF0066"/>
            </a:solidFill>
          </a:ln>
          <a:scene3d>
            <a:camera prst="perspectiveContrastingLeftFacing">
              <a:rot lat="2670154" lon="13813610" rev="10937545"/>
            </a:camera>
            <a:lightRig rig="flat" dir="t"/>
          </a:scene3d>
          <a:sp3d prstMaterial="powder">
            <a:bevelT w="0" h="95250" prst="relaxedInset"/>
            <a:bevelB w="82550" h="1079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Circle: Hollow 13">
            <a:extLst>
              <a:ext uri="{FF2B5EF4-FFF2-40B4-BE49-F238E27FC236}">
                <a16:creationId xmlns:a16="http://schemas.microsoft.com/office/drawing/2014/main" id="{36183EBD-8E72-458C-BF2F-4B2075A0D34E}"/>
              </a:ext>
            </a:extLst>
          </p:cNvPr>
          <p:cNvSpPr/>
          <p:nvPr/>
        </p:nvSpPr>
        <p:spPr>
          <a:xfrm>
            <a:off x="6431010" y="1325387"/>
            <a:ext cx="1828800" cy="1828800"/>
          </a:xfrm>
          <a:prstGeom prst="donut">
            <a:avLst>
              <a:gd name="adj" fmla="val 12344"/>
            </a:avLst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perspectiveContrastingLeftFacing">
              <a:rot lat="2670154" lon="13813610" rev="10937545"/>
            </a:camera>
            <a:lightRig rig="flat" dir="t"/>
          </a:scene3d>
          <a:sp3d prstMaterial="powder">
            <a:bevelT w="0" h="95250" prst="relaxedInset"/>
            <a:bevelB w="82550" h="1079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1BBBF60-1CA6-4FD0-937A-928E97911D06}"/>
              </a:ext>
            </a:extLst>
          </p:cNvPr>
          <p:cNvSpPr/>
          <p:nvPr/>
        </p:nvSpPr>
        <p:spPr>
          <a:xfrm>
            <a:off x="3852076" y="4882815"/>
            <a:ext cx="4821707" cy="649798"/>
          </a:xfrm>
          <a:prstGeom prst="ellipse">
            <a:avLst/>
          </a:prstGeom>
          <a:gradFill flip="none" rotWithShape="1">
            <a:gsLst>
              <a:gs pos="4000">
                <a:schemeClr val="tx1">
                  <a:alpha val="0"/>
                </a:schemeClr>
              </a:gs>
              <a:gs pos="48640">
                <a:srgbClr val="000000">
                  <a:alpha val="21000"/>
                </a:srgbClr>
              </a:gs>
              <a:gs pos="100000">
                <a:schemeClr val="tx1"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C7AAE19-F477-4636-A16E-370E595B12C0}"/>
              </a:ext>
            </a:extLst>
          </p:cNvPr>
          <p:cNvGrpSpPr/>
          <p:nvPr/>
        </p:nvGrpSpPr>
        <p:grpSpPr>
          <a:xfrm>
            <a:off x="2737493" y="3054016"/>
            <a:ext cx="6046997" cy="2052321"/>
            <a:chOff x="2737493" y="3054016"/>
            <a:chExt cx="6046997" cy="2052321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5D7CAA1-1031-4A33-BF1F-B83E246F03E7}"/>
                </a:ext>
              </a:extLst>
            </p:cNvPr>
            <p:cNvSpPr/>
            <p:nvPr/>
          </p:nvSpPr>
          <p:spPr>
            <a:xfrm rot="19493013">
              <a:off x="2737493" y="3054016"/>
              <a:ext cx="6046997" cy="427985"/>
            </a:xfrm>
            <a:custGeom>
              <a:avLst/>
              <a:gdLst>
                <a:gd name="connsiteX0" fmla="*/ 899428 w 6046997"/>
                <a:gd name="connsiteY0" fmla="*/ 194277 h 427985"/>
                <a:gd name="connsiteX1" fmla="*/ 899047 w 6046997"/>
                <a:gd name="connsiteY1" fmla="*/ 233708 h 427985"/>
                <a:gd name="connsiteX2" fmla="*/ 0 w 6046997"/>
                <a:gd name="connsiteY2" fmla="*/ 233708 h 427985"/>
                <a:gd name="connsiteX3" fmla="*/ 0 w 6046997"/>
                <a:gd name="connsiteY3" fmla="*/ 194277 h 427985"/>
                <a:gd name="connsiteX4" fmla="*/ 1445704 w 6046997"/>
                <a:gd name="connsiteY4" fmla="*/ 194277 h 427985"/>
                <a:gd name="connsiteX5" fmla="*/ 1444665 w 6046997"/>
                <a:gd name="connsiteY5" fmla="*/ 233708 h 427985"/>
                <a:gd name="connsiteX6" fmla="*/ 1168489 w 6046997"/>
                <a:gd name="connsiteY6" fmla="*/ 233708 h 427985"/>
                <a:gd name="connsiteX7" fmla="*/ 1168870 w 6046997"/>
                <a:gd name="connsiteY7" fmla="*/ 194277 h 427985"/>
                <a:gd name="connsiteX8" fmla="*/ 2309145 w 6046997"/>
                <a:gd name="connsiteY8" fmla="*/ 194277 h 427985"/>
                <a:gd name="connsiteX9" fmla="*/ 2308706 w 6046997"/>
                <a:gd name="connsiteY9" fmla="*/ 233708 h 427985"/>
                <a:gd name="connsiteX10" fmla="*/ 1781996 w 6046997"/>
                <a:gd name="connsiteY10" fmla="*/ 233708 h 427985"/>
                <a:gd name="connsiteX11" fmla="*/ 1783036 w 6046997"/>
                <a:gd name="connsiteY11" fmla="*/ 194277 h 427985"/>
                <a:gd name="connsiteX12" fmla="*/ 3439000 w 6046997"/>
                <a:gd name="connsiteY12" fmla="*/ 194277 h 427985"/>
                <a:gd name="connsiteX13" fmla="*/ 3438089 w 6046997"/>
                <a:gd name="connsiteY13" fmla="*/ 233708 h 427985"/>
                <a:gd name="connsiteX14" fmla="*/ 2718478 w 6046997"/>
                <a:gd name="connsiteY14" fmla="*/ 233708 h 427985"/>
                <a:gd name="connsiteX15" fmla="*/ 2718918 w 6046997"/>
                <a:gd name="connsiteY15" fmla="*/ 194277 h 427985"/>
                <a:gd name="connsiteX16" fmla="*/ 4476428 w 6046997"/>
                <a:gd name="connsiteY16" fmla="*/ 194277 h 427985"/>
                <a:gd name="connsiteX17" fmla="*/ 4478621 w 6046997"/>
                <a:gd name="connsiteY17" fmla="*/ 233708 h 427985"/>
                <a:gd name="connsiteX18" fmla="*/ 3790520 w 6046997"/>
                <a:gd name="connsiteY18" fmla="*/ 233708 h 427985"/>
                <a:gd name="connsiteX19" fmla="*/ 3791432 w 6046997"/>
                <a:gd name="connsiteY19" fmla="*/ 194277 h 427985"/>
                <a:gd name="connsiteX20" fmla="*/ 5756404 w 6046997"/>
                <a:gd name="connsiteY20" fmla="*/ 0 h 427985"/>
                <a:gd name="connsiteX21" fmla="*/ 6046997 w 6046997"/>
                <a:gd name="connsiteY21" fmla="*/ 213993 h 427985"/>
                <a:gd name="connsiteX22" fmla="*/ 5756404 w 6046997"/>
                <a:gd name="connsiteY22" fmla="*/ 427985 h 427985"/>
                <a:gd name="connsiteX23" fmla="*/ 5756404 w 6046997"/>
                <a:gd name="connsiteY23" fmla="*/ 233708 h 427985"/>
                <a:gd name="connsiteX24" fmla="*/ 4748766 w 6046997"/>
                <a:gd name="connsiteY24" fmla="*/ 233708 h 427985"/>
                <a:gd name="connsiteX25" fmla="*/ 4746573 w 6046997"/>
                <a:gd name="connsiteY25" fmla="*/ 194277 h 427985"/>
                <a:gd name="connsiteX26" fmla="*/ 5756404 w 6046997"/>
                <a:gd name="connsiteY26" fmla="*/ 194277 h 427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046997" h="427985">
                  <a:moveTo>
                    <a:pt x="899428" y="194277"/>
                  </a:moveTo>
                  <a:lnTo>
                    <a:pt x="899047" y="233708"/>
                  </a:lnTo>
                  <a:lnTo>
                    <a:pt x="0" y="233708"/>
                  </a:lnTo>
                  <a:lnTo>
                    <a:pt x="0" y="194277"/>
                  </a:lnTo>
                  <a:close/>
                  <a:moveTo>
                    <a:pt x="1445704" y="194277"/>
                  </a:moveTo>
                  <a:lnTo>
                    <a:pt x="1444665" y="233708"/>
                  </a:lnTo>
                  <a:lnTo>
                    <a:pt x="1168489" y="233708"/>
                  </a:lnTo>
                  <a:lnTo>
                    <a:pt x="1168870" y="194277"/>
                  </a:lnTo>
                  <a:close/>
                  <a:moveTo>
                    <a:pt x="2309145" y="194277"/>
                  </a:moveTo>
                  <a:lnTo>
                    <a:pt x="2308706" y="233708"/>
                  </a:lnTo>
                  <a:lnTo>
                    <a:pt x="1781996" y="233708"/>
                  </a:lnTo>
                  <a:lnTo>
                    <a:pt x="1783036" y="194277"/>
                  </a:lnTo>
                  <a:close/>
                  <a:moveTo>
                    <a:pt x="3439000" y="194277"/>
                  </a:moveTo>
                  <a:lnTo>
                    <a:pt x="3438089" y="233708"/>
                  </a:lnTo>
                  <a:lnTo>
                    <a:pt x="2718478" y="233708"/>
                  </a:lnTo>
                  <a:lnTo>
                    <a:pt x="2718918" y="194277"/>
                  </a:lnTo>
                  <a:close/>
                  <a:moveTo>
                    <a:pt x="4476428" y="194277"/>
                  </a:moveTo>
                  <a:lnTo>
                    <a:pt x="4478621" y="233708"/>
                  </a:lnTo>
                  <a:lnTo>
                    <a:pt x="3790520" y="233708"/>
                  </a:lnTo>
                  <a:lnTo>
                    <a:pt x="3791432" y="194277"/>
                  </a:lnTo>
                  <a:close/>
                  <a:moveTo>
                    <a:pt x="5756404" y="0"/>
                  </a:moveTo>
                  <a:lnTo>
                    <a:pt x="6046997" y="213993"/>
                  </a:lnTo>
                  <a:lnTo>
                    <a:pt x="5756404" y="427985"/>
                  </a:lnTo>
                  <a:lnTo>
                    <a:pt x="5756404" y="233708"/>
                  </a:lnTo>
                  <a:lnTo>
                    <a:pt x="4748766" y="233708"/>
                  </a:lnTo>
                  <a:lnTo>
                    <a:pt x="4746573" y="194277"/>
                  </a:lnTo>
                  <a:lnTo>
                    <a:pt x="5756404" y="19427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5F9028D4-2AF9-41C1-82C2-472D81C88963}"/>
                </a:ext>
              </a:extLst>
            </p:cNvPr>
            <p:cNvSpPr/>
            <p:nvPr/>
          </p:nvSpPr>
          <p:spPr>
            <a:xfrm rot="3319559">
              <a:off x="3247860" y="4705285"/>
              <a:ext cx="513347" cy="28875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FC441B5-E530-4D35-9824-06DA29567F95}"/>
              </a:ext>
            </a:extLst>
          </p:cNvPr>
          <p:cNvGrpSpPr/>
          <p:nvPr/>
        </p:nvGrpSpPr>
        <p:grpSpPr>
          <a:xfrm>
            <a:off x="1" y="3187588"/>
            <a:ext cx="3526452" cy="1401506"/>
            <a:chOff x="1" y="3187588"/>
            <a:chExt cx="3526452" cy="1401506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46E1A19-9A6A-439E-8DC9-C819BA346013}"/>
                </a:ext>
              </a:extLst>
            </p:cNvPr>
            <p:cNvSpPr txBox="1"/>
            <p:nvPr/>
          </p:nvSpPr>
          <p:spPr>
            <a:xfrm>
              <a:off x="2274442" y="360106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Oswald" panose="02000503000000000000" pitchFamily="2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1E34309-DD6C-4314-A99B-AB3ADA8FAB97}"/>
                </a:ext>
              </a:extLst>
            </p:cNvPr>
            <p:cNvSpPr txBox="1"/>
            <p:nvPr/>
          </p:nvSpPr>
          <p:spPr>
            <a:xfrm>
              <a:off x="1" y="4004319"/>
              <a:ext cx="35264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dirty="0">
                  <a:latin typeface="Century Gothic" panose="020B0502020202020204" pitchFamily="34" charset="0"/>
                </a:rPr>
                <a:t>إزالة الأشياء العالقة داخل فم المصاب و حلقه ثم سحب لسان المصاب إلى الأمام</a:t>
              </a:r>
              <a:endParaRPr lang="en-US" sz="1600" dirty="0">
                <a:latin typeface="Century Gothic" panose="020B0502020202020204" pitchFamily="34" charset="0"/>
              </a:endParaRPr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89FA43A1-C0B6-4A54-9EB4-26AD19E3B1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81" r="2381"/>
            <a:stretch/>
          </p:blipFill>
          <p:spPr>
            <a:xfrm>
              <a:off x="954039" y="3187588"/>
              <a:ext cx="1020930" cy="830997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FA99AFF-8E3E-41B0-A4BF-A1B09BEF234A}"/>
              </a:ext>
            </a:extLst>
          </p:cNvPr>
          <p:cNvGrpSpPr/>
          <p:nvPr/>
        </p:nvGrpSpPr>
        <p:grpSpPr>
          <a:xfrm>
            <a:off x="203200" y="1764623"/>
            <a:ext cx="4023685" cy="1554040"/>
            <a:chOff x="203200" y="1764623"/>
            <a:chExt cx="4023685" cy="155404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EE36E00-7AC8-4682-8F45-3F4E3091A970}"/>
                </a:ext>
              </a:extLst>
            </p:cNvPr>
            <p:cNvSpPr txBox="1"/>
            <p:nvPr/>
          </p:nvSpPr>
          <p:spPr>
            <a:xfrm>
              <a:off x="3027048" y="2238291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Oswald" panose="02000503000000000000" pitchFamily="2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DDC2B7A-F7BC-40AC-B306-2976E0B8F561}"/>
                </a:ext>
              </a:extLst>
            </p:cNvPr>
            <p:cNvSpPr txBox="1"/>
            <p:nvPr/>
          </p:nvSpPr>
          <p:spPr>
            <a:xfrm>
              <a:off x="203200" y="2487666"/>
              <a:ext cx="40236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dirty="0">
                  <a:latin typeface="Century Gothic" panose="020B0502020202020204" pitchFamily="34" charset="0"/>
                </a:rPr>
                <a:t>وضع راحة اليد على جبهة المصاب و بنفس الوقت وضع طرفي أصابع اليد الثانية السبابة و الوسطى على عظمة الذقن لفتح مجرى التنفس عند المصاب</a:t>
              </a:r>
              <a:endParaRPr lang="en-US" sz="1600" dirty="0">
                <a:latin typeface="Century Gothic" panose="020B0502020202020204" pitchFamily="34" charset="0"/>
              </a:endParaRP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B1769E50-DF2A-489D-9774-46980BE73A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391" r="12391"/>
            <a:stretch/>
          </p:blipFill>
          <p:spPr>
            <a:xfrm>
              <a:off x="1347644" y="1764623"/>
              <a:ext cx="926798" cy="792769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523D2BF-E175-416A-A82E-EC114297AF91}"/>
              </a:ext>
            </a:extLst>
          </p:cNvPr>
          <p:cNvGrpSpPr/>
          <p:nvPr/>
        </p:nvGrpSpPr>
        <p:grpSpPr>
          <a:xfrm>
            <a:off x="749300" y="175873"/>
            <a:ext cx="4189167" cy="1632577"/>
            <a:chOff x="749300" y="175873"/>
            <a:chExt cx="4189167" cy="163257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5863308-9D8D-46C5-A9B0-069FF76148B1}"/>
                </a:ext>
              </a:extLst>
            </p:cNvPr>
            <p:cNvSpPr txBox="1"/>
            <p:nvPr/>
          </p:nvSpPr>
          <p:spPr>
            <a:xfrm>
              <a:off x="3365915" y="927142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swald" panose="02000503000000000000" pitchFamily="2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244E23D-8B00-4D98-A905-12A2FEAC797F}"/>
                </a:ext>
              </a:extLst>
            </p:cNvPr>
            <p:cNvSpPr txBox="1"/>
            <p:nvPr/>
          </p:nvSpPr>
          <p:spPr>
            <a:xfrm>
              <a:off x="749300" y="1223675"/>
              <a:ext cx="41891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swald" panose="02000503000000000000" pitchFamily="2" charset="0"/>
                  <a:ea typeface="+mn-ea"/>
                  <a:cs typeface="+mn-cs"/>
                </a:rPr>
                <a:t>قيام المسعف بفتح فمه ووضعه على فم المصاب بإحكام مع إقفال أنف المصاب ثم النفخ بقوة داخل فمه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swald" panose="02000503000000000000" pitchFamily="2" charset="0"/>
                <a:ea typeface="+mn-ea"/>
                <a:cs typeface="+mn-cs"/>
              </a:endParaRPr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E9367E95-7BD2-4D5D-82F1-34EC31CABD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424" r="21424"/>
            <a:stretch/>
          </p:blipFill>
          <p:spPr>
            <a:xfrm>
              <a:off x="1885694" y="175873"/>
              <a:ext cx="895606" cy="1008255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166C87C-9066-4A5F-94AB-368028D84A07}"/>
              </a:ext>
            </a:extLst>
          </p:cNvPr>
          <p:cNvGrpSpPr/>
          <p:nvPr/>
        </p:nvGrpSpPr>
        <p:grpSpPr>
          <a:xfrm>
            <a:off x="7138570" y="3577723"/>
            <a:ext cx="3059530" cy="1641357"/>
            <a:chOff x="7138570" y="3577723"/>
            <a:chExt cx="3059530" cy="164135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29078DB-A605-466A-9C46-B3A7574F8270}"/>
                </a:ext>
              </a:extLst>
            </p:cNvPr>
            <p:cNvSpPr txBox="1"/>
            <p:nvPr/>
          </p:nvSpPr>
          <p:spPr>
            <a:xfrm>
              <a:off x="8311214" y="4119761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Oswald" panose="02000503000000000000" pitchFamily="2" charset="0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EE34C97-56A3-404A-BF97-18B5E0FC1412}"/>
                </a:ext>
              </a:extLst>
            </p:cNvPr>
            <p:cNvSpPr txBox="1"/>
            <p:nvPr/>
          </p:nvSpPr>
          <p:spPr>
            <a:xfrm>
              <a:off x="7138570" y="4388083"/>
              <a:ext cx="30595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swald" panose="02000503000000000000" pitchFamily="2" charset="0"/>
                  <a:ea typeface="+mn-ea"/>
                  <a:cs typeface="+mn-cs"/>
                </a:rPr>
                <a:t>مراقبة قلب المصاب بين الحين و الآخر للتأكد من عودة صدر المصاب إلى التحرك للأعلى و الأسفل بانتظام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swald" panose="02000503000000000000" pitchFamily="2" charset="0"/>
                <a:ea typeface="+mn-ea"/>
                <a:cs typeface="+mn-cs"/>
              </a:endParaRPr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2EDEEAD9-4D3D-4076-85E0-B7FE8B28854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15" r="5615"/>
            <a:stretch/>
          </p:blipFill>
          <p:spPr>
            <a:xfrm>
              <a:off x="9247541" y="3577723"/>
              <a:ext cx="913727" cy="785337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1A6A1E0-C396-4D13-A058-D7D37BF14DCC}"/>
              </a:ext>
            </a:extLst>
          </p:cNvPr>
          <p:cNvGrpSpPr/>
          <p:nvPr/>
        </p:nvGrpSpPr>
        <p:grpSpPr>
          <a:xfrm>
            <a:off x="8031191" y="1782559"/>
            <a:ext cx="4242825" cy="2025830"/>
            <a:chOff x="7907366" y="2151360"/>
            <a:chExt cx="4242825" cy="202583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FC2E5E8-C8DE-435C-B821-4E3FADD86FF2}"/>
                </a:ext>
              </a:extLst>
            </p:cNvPr>
            <p:cNvSpPr txBox="1"/>
            <p:nvPr/>
          </p:nvSpPr>
          <p:spPr>
            <a:xfrm>
              <a:off x="9014774" y="256746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Oswald" panose="02000503000000000000" pitchFamily="2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6BE4FC9-DFC3-44CD-A6FD-325EDF75D52A}"/>
                </a:ext>
              </a:extLst>
            </p:cNvPr>
            <p:cNvSpPr txBox="1"/>
            <p:nvPr/>
          </p:nvSpPr>
          <p:spPr>
            <a:xfrm>
              <a:off x="7907366" y="2853751"/>
              <a:ext cx="424282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swald" panose="02000503000000000000" pitchFamily="2" charset="0"/>
                  <a:ea typeface="+mn-ea"/>
                  <a:cs typeface="+mn-cs"/>
                </a:rPr>
                <a:t>متابعة نفخ الهواء داخل فم المصاب مع انتظام نبض القلب لأن تحرك الصدر يشير إلى انتظام التنفس مع سماع نبض القلب بالأذن و إذا لاحظنا انتظاما في تنفس المصاب نتابع إجراء التنفس الاصطناعي في أثناء نقل المصاب إلى المستشفى أو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Oswald" panose="02000503000000000000" pitchFamily="2" charset="0"/>
                  <a:ea typeface="+mn-ea"/>
                  <a:cs typeface="+mn-cs"/>
                </a:rPr>
                <a:t> إلى مركز الطوارئ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swald" panose="02000503000000000000" pitchFamily="2" charset="0"/>
                <a:ea typeface="+mn-ea"/>
                <a:cs typeface="+mn-cs"/>
              </a:endParaRPr>
            </a:p>
          </p:txBody>
        </p:sp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6073B127-0EA6-4CDE-8D08-ACABFC786E6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106" r="12106"/>
            <a:stretch/>
          </p:blipFill>
          <p:spPr>
            <a:xfrm>
              <a:off x="10624168" y="2151360"/>
              <a:ext cx="834407" cy="798592"/>
            </a:xfrm>
            <a:prstGeom prst="rect">
              <a:avLst/>
            </a:prstGeom>
          </p:spPr>
        </p:pic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3633E3D8-F0DC-4DC5-982D-9C1571AB5EEB}"/>
              </a:ext>
            </a:extLst>
          </p:cNvPr>
          <p:cNvSpPr txBox="1"/>
          <p:nvPr/>
        </p:nvSpPr>
        <p:spPr>
          <a:xfrm>
            <a:off x="3019425" y="118396"/>
            <a:ext cx="61531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كيفية إجراء التنفس الاصطناعي</a:t>
            </a:r>
          </a:p>
        </p:txBody>
      </p:sp>
    </p:spTree>
    <p:extLst>
      <p:ext uri="{BB962C8B-B14F-4D97-AF65-F5344CB8AC3E}">
        <p14:creationId xmlns:p14="http://schemas.microsoft.com/office/powerpoint/2010/main" val="90519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2" grpId="0" animBg="1"/>
      <p:bldP spid="13" grpId="0" animBg="1"/>
      <p:bldP spid="14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212</Words>
  <Application>Microsoft Office PowerPoint</Application>
  <PresentationFormat>شاشة عريضة</PresentationFormat>
  <Paragraphs>32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723</cp:revision>
  <dcterms:created xsi:type="dcterms:W3CDTF">2020-10-10T04:32:51Z</dcterms:created>
  <dcterms:modified xsi:type="dcterms:W3CDTF">2021-01-23T12:34:33Z</dcterms:modified>
</cp:coreProperties>
</file>