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8" r:id="rId3"/>
    <p:sldId id="319" r:id="rId4"/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61817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الظاهرة الإملائية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الدرس الثاني الهمزة المتوسطة المفردة على السطر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4133215" algn="l"/>
              </a:tabLst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أهداف الدرس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4133215" algn="l"/>
              </a:tabLst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تعرف الهمزة المتوسطة على السطر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4133215" algn="l"/>
              </a:tabLst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تعرف سبب كتابتها على السطر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tabLst>
                <a:tab pos="4133215" algn="l"/>
              </a:tabLst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رسم الهمزة المتوسطة المفردة على السطر بشكل صحيح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وطني هو الأرض التي شربت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ماءها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واستنشقت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هواءها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نلاحظ أن الكلمتين الملونتين احتوتا على همزة وهذه الهمزة وقعت في وسط الكلمة ورسمت على السطر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4018632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4345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 أمثلة الجدول وأكتب الكلمات الملونة في العمود الثاني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                           الجملة                            الكلمات الملونة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0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يتفاءل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الناس بمستقبل واعد للوطن بتكاتف أبنائه وحرصهم على العلم النافع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يفيض سلوك الأطفال </a:t>
            </a:r>
            <a:r>
              <a:rPr lang="ar-EG" sz="20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بالبراءة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والطهارة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</a:t>
            </a:r>
            <a:r>
              <a:rPr lang="ar-EG" sz="20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المروءة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وحماية الجار من صفات العربي التي أقرها الإسلام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بلادي المملكة السعودية </a:t>
            </a:r>
            <a:r>
              <a:rPr lang="ar-EG" sz="20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مملوءة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بالخبرات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ألاحظ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ألاحظ رسم الكلمات الملونة في الأمثلة السابقة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يتفاءل               البراءة          المروءة            مملوءة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*ما نوع الحرف الواقع قبل الهمزة؟  وما حركته؟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*إذا متى ترسم الهمزة المتوسطة على السطر؟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774609-9652-40CE-A207-2F122BA40820}"/>
              </a:ext>
            </a:extLst>
          </p:cNvPr>
          <p:cNvSpPr/>
          <p:nvPr/>
        </p:nvSpPr>
        <p:spPr>
          <a:xfrm>
            <a:off x="2415481" y="5321181"/>
            <a:ext cx="2731838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الف مد – واو مد (</a:t>
            </a:r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السكون 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E58C0E-F6DF-4238-9D91-8E716C8D2890}"/>
              </a:ext>
            </a:extLst>
          </p:cNvPr>
          <p:cNvSpPr/>
          <p:nvPr/>
        </p:nvSpPr>
        <p:spPr>
          <a:xfrm>
            <a:off x="2393615" y="5795526"/>
            <a:ext cx="2941832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إ</a:t>
            </a:r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ذا جاءت بعد الف مد او واو مد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05169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167" y="382738"/>
            <a:ext cx="901065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أحلل وأفهم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أتعاون مع من يجاورني في تعبئة الجدول الآتي مع الاستفادة من المثال الأول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  <a:tabLst>
                <a:tab pos="4380865" algn="l"/>
              </a:tabLst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الكلمة   حركة الهمزة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الحرف الذي يسبق الهمزة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حركته 	كيفية رسم الهمزة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يتفاءل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الفتحة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ألف المد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السكون     منفردة على السطر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البراءة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المروءة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مملوءة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استنتج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ترسم الهمزة المتوسطة منفردة على السطر في الحالتين الآتيتين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إذا كانت الهمزة مفتوحة بعد ألف مد      ألف ساكنة مفتوح ما قبلها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إذا كانت الهمزة مفتوحة بعد واو          واو ساكنة مضمومة وما قبلها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989522-3A69-437B-95E6-356C925FB9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4793" y="2412820"/>
            <a:ext cx="6594414" cy="15259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932075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50" y="382738"/>
            <a:ext cx="9010650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أطبق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أقرأ الكلمات الآتية مع التنبه لحركة الهمزة ثم أضع كل كلمة من الكلمات الآتية في جملة مفيدة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إضاءة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تناءي       قراءة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موبوءة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أجيء بكلمتين في كل منهما همزة متوسطة منفردة على السطر وقبلها ألف مد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أجيء بكلمتين في كل منهما همزة متوسطة منفردة على السطر وقبلها واو مد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أكمل وافق المثال في كل مما يأتي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                 د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نأي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تنادي      تلاؤم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تلاءم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بناء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بناءان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عباءة عباءات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سأل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تفاؤل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كساء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قراءة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رأي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تشاؤم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حذاء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مروءة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B5F07D-2E37-4453-82F5-A31D2F386805}"/>
              </a:ext>
            </a:extLst>
          </p:cNvPr>
          <p:cNvSpPr/>
          <p:nvPr/>
        </p:nvSpPr>
        <p:spPr>
          <a:xfrm>
            <a:off x="3501235" y="1865462"/>
            <a:ext cx="5245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2400" b="1" i="1" baseline="30000" dirty="0">
                <a:solidFill>
                  <a:srgbClr val="2C4A99"/>
                </a:solidFill>
                <a:latin typeface="AdobeArabic-BoldItalic"/>
              </a:rPr>
              <a:t>إضاءة    (</a:t>
            </a:r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2400" b="1" i="1" baseline="30000" dirty="0">
                <a:solidFill>
                  <a:srgbClr val="2C4A99"/>
                </a:solidFill>
                <a:latin typeface="AdobeArabic-BoldItalic"/>
              </a:rPr>
              <a:t>أضاء المصباح إضاءة)          تناءى     (</a:t>
            </a:r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2400" b="1" i="1" baseline="30000" dirty="0">
                <a:solidFill>
                  <a:srgbClr val="2C4A99"/>
                </a:solidFill>
                <a:latin typeface="AdobeArabic-BoldItalic"/>
              </a:rPr>
              <a:t>تناءى الولد بعيدا )</a:t>
            </a:r>
          </a:p>
          <a:p>
            <a:pPr algn="ctr" rtl="1"/>
            <a:r>
              <a:rPr lang="ar-YE" sz="2400" b="1" i="1" baseline="30000" dirty="0">
                <a:solidFill>
                  <a:srgbClr val="2C4A99"/>
                </a:solidFill>
                <a:latin typeface="AdobeArabic-BoldItalic"/>
              </a:rPr>
              <a:t>         قراءة     (هذه حصة القراءة )          موبوءة   (</a:t>
            </a:r>
            <a:r>
              <a:rPr lang="ar-EG" sz="2400" b="1" i="1" baseline="30000" dirty="0">
                <a:solidFill>
                  <a:srgbClr val="2C4A99"/>
                </a:solidFill>
                <a:latin typeface="AdobeArabic-BoldItalic"/>
              </a:rPr>
              <a:t> </a:t>
            </a:r>
            <a:r>
              <a:rPr lang="ar-YE" sz="2400" b="1" i="1" baseline="30000" dirty="0">
                <a:solidFill>
                  <a:srgbClr val="2C4A99"/>
                </a:solidFill>
                <a:latin typeface="AdobeArabic-BoldItalic"/>
              </a:rPr>
              <a:t>هذه بلدة موبوءة)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54C337-067C-4AC3-B138-EF81A087B033}"/>
              </a:ext>
            </a:extLst>
          </p:cNvPr>
          <p:cNvSpPr/>
          <p:nvPr/>
        </p:nvSpPr>
        <p:spPr>
          <a:xfrm>
            <a:off x="992379" y="2445380"/>
            <a:ext cx="1417376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قراءة – براءة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356A05-D2B6-4876-B770-8698F44AC68D}"/>
              </a:ext>
            </a:extLst>
          </p:cNvPr>
          <p:cNvSpPr/>
          <p:nvPr/>
        </p:nvSpPr>
        <p:spPr>
          <a:xfrm>
            <a:off x="827712" y="2866008"/>
            <a:ext cx="167546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مملوءة – مروءة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1E1CF8C-9FEF-4AA2-9197-CC85E73DB7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50" y="4758661"/>
            <a:ext cx="3609753" cy="1409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914887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3295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أتعلم وأتسلى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أتسابق مع من بجواري في تصنيف الكلمات الآتية بعد وصلها إلى همزة متوسطة مفردة على السطر ومتوسطة على الياء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  ت  ض  ا ء  ل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خ  ط  ى ء  ة 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 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  ب  ا  ء  ة  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  ا  ء  د  ة                ك  ف  ا  ء  ة           م  د  ا  ء  ن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40094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19581"/>
            <a:ext cx="9144000" cy="575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الواجب المنزلي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اكمل الفراغ في كل جملة من الجمل الآتية بعد تحويل الفعل الى اسم كما في المثال الأول مع ضبط الكلمة المهزوزة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ملأ       الكأس مملوءة ماء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قرأ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الصحف……… ...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وباء       لا تدخل أرضا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……......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بالأمراض المعدية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بدأ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القصة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 ………..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بجملة استفهام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٥. خبأ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الخواتم الذهبية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……….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الصندوق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أختار الرسم الإملائي الصحيح للكلمات مما بين القوسين وأكتبه في المكان المخصص.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١. تاج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 …….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التواضع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المروؤة، المروأة، المروءة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٢. أتفق العامل أداء مهمته ب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     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كفاءة، كفائة، كفأة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٣. لا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وجه من يتحدث إليك            تتثاأل، تتثاءب، تتثاؤب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٤. إن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للصلاة طهارة ونظافة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وضوءك، وضوؤك، وضوأك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5E2A97-9C5A-4714-B8E3-3A3C6B5385E8}"/>
              </a:ext>
            </a:extLst>
          </p:cNvPr>
          <p:cNvSpPr/>
          <p:nvPr/>
        </p:nvSpPr>
        <p:spPr>
          <a:xfrm>
            <a:off x="6175346" y="2326627"/>
            <a:ext cx="85151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مقروءة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682E29-EAD0-4AB8-9D77-EBABD138B7C9}"/>
              </a:ext>
            </a:extLst>
          </p:cNvPr>
          <p:cNvSpPr/>
          <p:nvPr/>
        </p:nvSpPr>
        <p:spPr>
          <a:xfrm>
            <a:off x="6080344" y="2746208"/>
            <a:ext cx="85151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موبوءة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19C93-9028-4BF8-B730-90165C4F7F56}"/>
              </a:ext>
            </a:extLst>
          </p:cNvPr>
          <p:cNvSpPr/>
          <p:nvPr/>
        </p:nvSpPr>
        <p:spPr>
          <a:xfrm>
            <a:off x="6525337" y="3150038"/>
            <a:ext cx="813043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YE" sz="3200" b="1" i="1" baseline="30000" dirty="0">
                <a:solidFill>
                  <a:srgbClr val="2C4A99"/>
                </a:solidFill>
                <a:latin typeface="AdobeArabic-BoldItalic"/>
              </a:rPr>
              <a:t>مبدوءة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110524-B1EB-4AFD-BFD1-395FF9CB0420}"/>
              </a:ext>
            </a:extLst>
          </p:cNvPr>
          <p:cNvSpPr/>
          <p:nvPr/>
        </p:nvSpPr>
        <p:spPr>
          <a:xfrm>
            <a:off x="6120419" y="3552821"/>
            <a:ext cx="732893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200" b="1" i="1" baseline="30000" dirty="0">
                <a:solidFill>
                  <a:srgbClr val="2C4A99"/>
                </a:solidFill>
                <a:latin typeface="AdobeArabic-BoldItalic"/>
              </a:rPr>
              <a:t>مخبؤه</a:t>
            </a:r>
            <a:endParaRPr lang="ar-YE" sz="3200" b="1" i="1" baseline="30000" dirty="0">
              <a:solidFill>
                <a:srgbClr val="2C4A99"/>
              </a:solidFill>
              <a:latin typeface="AdobeArabic-BoldItalic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696F9A-E524-47D3-91AF-94824C873992}"/>
              </a:ext>
            </a:extLst>
          </p:cNvPr>
          <p:cNvSpPr/>
          <p:nvPr/>
        </p:nvSpPr>
        <p:spPr>
          <a:xfrm>
            <a:off x="5153891" y="4393030"/>
            <a:ext cx="676893" cy="309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099E78-AB57-4D49-A07B-4915EFB972B9}"/>
              </a:ext>
            </a:extLst>
          </p:cNvPr>
          <p:cNvSpPr/>
          <p:nvPr/>
        </p:nvSpPr>
        <p:spPr>
          <a:xfrm>
            <a:off x="5099137" y="4812611"/>
            <a:ext cx="494141" cy="309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EDC338-6AA5-4ADD-91BA-C781140CAF21}"/>
              </a:ext>
            </a:extLst>
          </p:cNvPr>
          <p:cNvSpPr/>
          <p:nvPr/>
        </p:nvSpPr>
        <p:spPr>
          <a:xfrm>
            <a:off x="4465122" y="5216372"/>
            <a:ext cx="601019" cy="309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F142CD-5FC5-4B74-9D02-66E10872D608}"/>
              </a:ext>
            </a:extLst>
          </p:cNvPr>
          <p:cNvSpPr/>
          <p:nvPr/>
        </p:nvSpPr>
        <p:spPr>
          <a:xfrm>
            <a:off x="5209082" y="5643884"/>
            <a:ext cx="787957" cy="309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470111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0" grpId="0"/>
      <p:bldP spid="11" grpId="0"/>
      <p:bldP spid="3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599</Words>
  <Application>Microsoft Office PowerPoint</Application>
  <PresentationFormat>عرض على الشاشة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11</cp:revision>
  <dcterms:created xsi:type="dcterms:W3CDTF">2019-12-24T06:35:52Z</dcterms:created>
  <dcterms:modified xsi:type="dcterms:W3CDTF">2021-01-29T10:22:52Z</dcterms:modified>
</cp:coreProperties>
</file>