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473" r:id="rId4"/>
    <p:sldId id="487" r:id="rId5"/>
    <p:sldId id="335" r:id="rId6"/>
    <p:sldId id="479" r:id="rId7"/>
    <p:sldId id="476" r:id="rId8"/>
    <p:sldId id="480" r:id="rId9"/>
    <p:sldId id="489" r:id="rId10"/>
    <p:sldId id="470" r:id="rId11"/>
    <p:sldId id="481" r:id="rId12"/>
    <p:sldId id="482" r:id="rId13"/>
    <p:sldId id="483" r:id="rId14"/>
    <p:sldId id="485" r:id="rId15"/>
    <p:sldId id="486" r:id="rId16"/>
    <p:sldId id="488" r:id="rId17"/>
    <p:sldId id="269" r:id="rId18"/>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6" autoAdjust="0"/>
    <p:restoredTop sz="94660"/>
  </p:normalViewPr>
  <p:slideViewPr>
    <p:cSldViewPr snapToGrid="0" showGuides="1">
      <p:cViewPr varScale="1">
        <p:scale>
          <a:sx n="57" d="100"/>
          <a:sy n="57" d="100"/>
        </p:scale>
        <p:origin x="108" y="1488"/>
      </p:cViewPr>
      <p:guideLst>
        <p:guide orient="horz" pos="2160"/>
        <p:guide pos="3840"/>
        <p:guide orient="horz"/>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6" name="Footer Placeholder 5">
            <a:extLst>
              <a:ext uri="{FF2B5EF4-FFF2-40B4-BE49-F238E27FC236}">
                <a16:creationId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8" name="Footer Placeholder 7">
            <a:extLst>
              <a:ext uri="{FF2B5EF4-FFF2-40B4-BE49-F238E27FC236}">
                <a16:creationId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4" name="Footer Placeholder 3">
            <a:extLst>
              <a:ext uri="{FF2B5EF4-FFF2-40B4-BE49-F238E27FC236}">
                <a16:creationId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3" name="Footer Placeholder 2">
            <a:extLst>
              <a:ext uri="{FF2B5EF4-FFF2-40B4-BE49-F238E27FC236}">
                <a16:creationId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6" name="Footer Placeholder 5">
            <a:extLst>
              <a:ext uri="{FF2B5EF4-FFF2-40B4-BE49-F238E27FC236}">
                <a16:creationId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12/06/1442</a:t>
            </a:fld>
            <a:endParaRPr lang="ar-SY"/>
          </a:p>
        </p:txBody>
      </p:sp>
      <p:sp>
        <p:nvSpPr>
          <p:cNvPr id="6" name="Footer Placeholder 5">
            <a:extLst>
              <a:ext uri="{FF2B5EF4-FFF2-40B4-BE49-F238E27FC236}">
                <a16:creationId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12/06/1442</a:t>
            </a:fld>
            <a:endParaRPr lang="ar-SY"/>
          </a:p>
        </p:txBody>
      </p:sp>
      <p:sp>
        <p:nvSpPr>
          <p:cNvPr id="5" name="Footer Placeholder 4">
            <a:extLst>
              <a:ext uri="{FF2B5EF4-FFF2-40B4-BE49-F238E27FC236}">
                <a16:creationId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5.svg"/><Relationship Id="rId7" Type="http://schemas.openxmlformats.org/officeDocument/2006/relationships/image" Target="../media/image17.svg"/><Relationship Id="rId12"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7.png"/><Relationship Id="rId5" Type="http://schemas.openxmlformats.org/officeDocument/2006/relationships/image" Target="../media/image15.sv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svg"/></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9198889" y="2670931"/>
            <a:ext cx="8374735" cy="1265254"/>
            <a:chOff x="9198889" y="2670931"/>
            <a:chExt cx="8374735"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1897131" y="3141995"/>
              <a:ext cx="5676493" cy="523220"/>
            </a:xfrm>
            <a:prstGeom prst="rect">
              <a:avLst/>
            </a:prstGeom>
            <a:noFill/>
          </p:spPr>
          <p:txBody>
            <a:bodyPr wrap="square" rtlCol="0">
              <a:spAutoFit/>
            </a:bodyPr>
            <a:lstStyle/>
            <a:p>
              <a:pPr algn="ctr"/>
              <a:r>
                <a:rPr lang="ar-SY" sz="2800" dirty="0">
                  <a:latin typeface="Cooper Black" panose="0208090404030B020404" pitchFamily="18" charset="0"/>
                </a:rPr>
                <a:t>الخصائص البشرية للعالم العربي والإسلامي</a:t>
              </a:r>
            </a:p>
          </p:txBody>
        </p:sp>
      </p:grpSp>
    </p:spTree>
    <p:extLst>
      <p:ext uri="{BB962C8B-B14F-4D97-AF65-F5344CB8AC3E}">
        <p14:creationId xmlns:p14="http://schemas.microsoft.com/office/powerpoint/2010/main" val="85398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الحادي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26">
            <a:extLst>
              <a:ext uri="{FF2B5EF4-FFF2-40B4-BE49-F238E27FC236}">
                <a16:creationId xmlns:a16="http://schemas.microsoft.com/office/drawing/2014/main" id="{2AC1D5D3-5F91-471B-8D64-41C3AFEB8EA0}"/>
              </a:ext>
            </a:extLst>
          </p:cNvPr>
          <p:cNvGrpSpPr/>
          <p:nvPr/>
        </p:nvGrpSpPr>
        <p:grpSpPr>
          <a:xfrm>
            <a:off x="1439003" y="1423331"/>
            <a:ext cx="8976235" cy="4858477"/>
            <a:chOff x="7749851" y="1424779"/>
            <a:chExt cx="2358969" cy="2905820"/>
          </a:xfrm>
        </p:grpSpPr>
        <p:grpSp>
          <p:nvGrpSpPr>
            <p:cNvPr id="41" name="Group 17">
              <a:extLst>
                <a:ext uri="{FF2B5EF4-FFF2-40B4-BE49-F238E27FC236}">
                  <a16:creationId xmlns:a16="http://schemas.microsoft.com/office/drawing/2014/main" id="{53137BCD-AB69-43BC-ACDF-D10660BCA645}"/>
                </a:ext>
              </a:extLst>
            </p:cNvPr>
            <p:cNvGrpSpPr/>
            <p:nvPr/>
          </p:nvGrpSpPr>
          <p:grpSpPr>
            <a:xfrm>
              <a:off x="7749851" y="1424779"/>
              <a:ext cx="2358969" cy="2905820"/>
              <a:chOff x="4570017" y="917773"/>
              <a:chExt cx="3010843" cy="3708809"/>
            </a:xfrm>
            <a:effectLst>
              <a:reflection blurRad="6350" stA="51000" endPos="14000" dir="5400000" sy="-100000" algn="bl" rotWithShape="0"/>
            </a:effectLst>
          </p:grpSpPr>
          <p:sp>
            <p:nvSpPr>
              <p:cNvPr id="60" name="Rectangle 18">
                <a:extLst>
                  <a:ext uri="{FF2B5EF4-FFF2-40B4-BE49-F238E27FC236}">
                    <a16:creationId xmlns:a16="http://schemas.microsoft.com/office/drawing/2014/main" id="{FCBD6FA9-07F9-4D1E-8F2A-B5AA8C77D81F}"/>
                  </a:ext>
                </a:extLst>
              </p:cNvPr>
              <p:cNvSpPr/>
              <p:nvPr/>
            </p:nvSpPr>
            <p:spPr>
              <a:xfrm>
                <a:off x="4570375" y="921436"/>
                <a:ext cx="3010485"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19">
                <a:extLst>
                  <a:ext uri="{FF2B5EF4-FFF2-40B4-BE49-F238E27FC236}">
                    <a16:creationId xmlns:a16="http://schemas.microsoft.com/office/drawing/2014/main" id="{41D7193C-94B5-4C66-A4CF-3DB8A9019A8E}"/>
                  </a:ext>
                </a:extLst>
              </p:cNvPr>
              <p:cNvSpPr/>
              <p:nvPr/>
            </p:nvSpPr>
            <p:spPr>
              <a:xfrm flipV="1">
                <a:off x="4570017" y="917773"/>
                <a:ext cx="3010486" cy="1453310"/>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12">
              <a:extLst>
                <a:ext uri="{FF2B5EF4-FFF2-40B4-BE49-F238E27FC236}">
                  <a16:creationId xmlns:a16="http://schemas.microsoft.com/office/drawing/2014/main" id="{039FBA9A-A698-4B3C-979A-FA7C649AAE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1161" y="1690900"/>
              <a:ext cx="2077280" cy="2639699"/>
            </a:xfrm>
            <a:prstGeom prst="rect">
              <a:avLst/>
            </a:prstGeom>
          </p:spPr>
        </p:pic>
        <p:sp>
          <p:nvSpPr>
            <p:cNvPr id="59" name="TextBox 21">
              <a:extLst>
                <a:ext uri="{FF2B5EF4-FFF2-40B4-BE49-F238E27FC236}">
                  <a16:creationId xmlns:a16="http://schemas.microsoft.com/office/drawing/2014/main" id="{3FFEC7E5-9AAA-420D-9D59-9AD5230E6B3C}"/>
                </a:ext>
              </a:extLst>
            </p:cNvPr>
            <p:cNvSpPr txBox="1"/>
            <p:nvPr/>
          </p:nvSpPr>
          <p:spPr>
            <a:xfrm>
              <a:off x="8026391" y="1427649"/>
              <a:ext cx="1825975" cy="220895"/>
            </a:xfrm>
            <a:prstGeom prst="rect">
              <a:avLst/>
            </a:prstGeom>
            <a:noFill/>
          </p:spPr>
          <p:txBody>
            <a:bodyPr wrap="square" rtlCol="0">
              <a:spAutoFit/>
            </a:bodyPr>
            <a:lstStyle/>
            <a:p>
              <a:pPr algn="ctr"/>
              <a:r>
                <a:rPr lang="ar-SY" b="1" dirty="0">
                  <a:solidFill>
                    <a:schemeClr val="bg1"/>
                  </a:solidFill>
                  <a:latin typeface="Helvetica" panose="020B0604020202020204" pitchFamily="34" charset="0"/>
                </a:rPr>
                <a:t>الكثافة السكانية في العالم العربي والإسلامي</a:t>
              </a:r>
              <a:endParaRPr lang="en-US" sz="2000" b="1" dirty="0">
                <a:solidFill>
                  <a:schemeClr val="bg1"/>
                </a:solidFill>
                <a:latin typeface="Helvetica" panose="020B0604020202020204" pitchFamily="34" charset="0"/>
              </a:endParaRPr>
            </a:p>
          </p:txBody>
        </p:sp>
      </p:grpSp>
    </p:spTree>
    <p:extLst>
      <p:ext uri="{BB962C8B-B14F-4D97-AF65-F5344CB8AC3E}">
        <p14:creationId xmlns:p14="http://schemas.microsoft.com/office/powerpoint/2010/main" val="279747404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accel="38000" fill="hold" nodeType="clickEffect" p14:presetBounceEnd="53000">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14:bounceEnd="53000">
                                          <p:cBhvr additive="base">
                                            <p:cTn id="13" dur="1000" fill="hold"/>
                                            <p:tgtEl>
                                              <p:spTgt spid="40"/>
                                            </p:tgtEl>
                                            <p:attrNameLst>
                                              <p:attrName>ppt_x</p:attrName>
                                            </p:attrNameLst>
                                          </p:cBhvr>
                                          <p:tavLst>
                                            <p:tav tm="0">
                                              <p:val>
                                                <p:strVal val="#ppt_x"/>
                                              </p:val>
                                            </p:tav>
                                            <p:tav tm="100000">
                                              <p:val>
                                                <p:strVal val="#ppt_x"/>
                                              </p:val>
                                            </p:tav>
                                          </p:tavLst>
                                        </p:anim>
                                        <p:anim calcmode="lin" valueType="num" p14:bounceEnd="53000">
                                          <p:cBhvr additive="base">
                                            <p:cTn id="14"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accel="38000" fill="hold"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1000" fill="hold"/>
                                            <p:tgtEl>
                                              <p:spTgt spid="40"/>
                                            </p:tgtEl>
                                            <p:attrNameLst>
                                              <p:attrName>ppt_x</p:attrName>
                                            </p:attrNameLst>
                                          </p:cBhvr>
                                          <p:tavLst>
                                            <p:tav tm="0">
                                              <p:val>
                                                <p:strVal val="#ppt_x"/>
                                              </p:val>
                                            </p:tav>
                                            <p:tav tm="100000">
                                              <p:val>
                                                <p:strVal val="#ppt_x"/>
                                              </p:val>
                                            </p:tav>
                                          </p:tavLst>
                                        </p:anim>
                                        <p:anim calcmode="lin" valueType="num">
                                          <p:cBhvr additive="base">
                                            <p:cTn id="14"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الحادي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الطبيعية للعالم العربي والإسلامي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9" name="Group 20">
            <a:extLst>
              <a:ext uri="{FF2B5EF4-FFF2-40B4-BE49-F238E27FC236}">
                <a16:creationId xmlns:a16="http://schemas.microsoft.com/office/drawing/2014/main" id="{9495562D-A7AB-40B6-9D9B-68732AD1C8F9}"/>
              </a:ext>
            </a:extLst>
          </p:cNvPr>
          <p:cNvGrpSpPr/>
          <p:nvPr/>
        </p:nvGrpSpPr>
        <p:grpSpPr>
          <a:xfrm>
            <a:off x="3900668" y="2024918"/>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r>
                  <a:rPr lang="ar-SY" dirty="0"/>
                  <a:t>عوامل توزيع السكان:</a:t>
                </a:r>
                <a:endParaRPr lang="en-US"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303520" y="3193366"/>
              <a:ext cx="1842868" cy="28136"/>
            </a:xfrm>
            <a:custGeom>
              <a:avLst/>
              <a:gdLst>
                <a:gd name="connsiteX0" fmla="*/ 0 w 1842868"/>
                <a:gd name="connsiteY0" fmla="*/ 0 h 28136"/>
                <a:gd name="connsiteX1" fmla="*/ 460717 w 1842868"/>
                <a:gd name="connsiteY1" fmla="*/ 7034 h 28136"/>
                <a:gd name="connsiteX2" fmla="*/ 921434 w 1842868"/>
                <a:gd name="connsiteY2" fmla="*/ 14068 h 28136"/>
                <a:gd name="connsiteX3" fmla="*/ 1363722 w 1842868"/>
                <a:gd name="connsiteY3" fmla="*/ 20821 h 28136"/>
                <a:gd name="connsiteX4" fmla="*/ 1842868 w 1842868"/>
                <a:gd name="connsiteY4" fmla="*/ 28136 h 28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28136" fill="none" extrusionOk="0">
                  <a:moveTo>
                    <a:pt x="0" y="0"/>
                  </a:moveTo>
                  <a:cubicBezTo>
                    <a:pt x="186580" y="-36276"/>
                    <a:pt x="315673" y="16684"/>
                    <a:pt x="460717" y="7034"/>
                  </a:cubicBezTo>
                  <a:cubicBezTo>
                    <a:pt x="605761" y="-2616"/>
                    <a:pt x="747645" y="39991"/>
                    <a:pt x="921434" y="14068"/>
                  </a:cubicBezTo>
                  <a:cubicBezTo>
                    <a:pt x="1095223" y="-11855"/>
                    <a:pt x="1242312" y="36464"/>
                    <a:pt x="1363722" y="20821"/>
                  </a:cubicBezTo>
                  <a:cubicBezTo>
                    <a:pt x="1485132" y="5178"/>
                    <a:pt x="1660263" y="51209"/>
                    <a:pt x="1842868" y="28136"/>
                  </a:cubicBezTo>
                </a:path>
                <a:path w="1842868" h="28136" stroke="0" extrusionOk="0">
                  <a:moveTo>
                    <a:pt x="0" y="0"/>
                  </a:moveTo>
                  <a:cubicBezTo>
                    <a:pt x="142383" y="-30883"/>
                    <a:pt x="310184" y="11510"/>
                    <a:pt x="497574" y="7597"/>
                  </a:cubicBezTo>
                  <a:cubicBezTo>
                    <a:pt x="684964" y="3684"/>
                    <a:pt x="783712" y="18624"/>
                    <a:pt x="995149" y="15193"/>
                  </a:cubicBezTo>
                  <a:cubicBezTo>
                    <a:pt x="1206586" y="11763"/>
                    <a:pt x="1554464" y="42688"/>
                    <a:pt x="1842868" y="28136"/>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4287606"/>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5" y="3601106"/>
            <a:ext cx="2326970" cy="599707"/>
            <a:chOff x="5044510" y="2598733"/>
            <a:chExt cx="2326970" cy="599707"/>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10" y="2598733"/>
              <a:ext cx="2326970" cy="599707"/>
            </a:xfrm>
            <a:custGeom>
              <a:avLst/>
              <a:gdLst>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397167" y="503790"/>
                    <a:pt x="313128" y="340363"/>
                    <a:pt x="272019" y="296259"/>
                  </a:cubicBezTo>
                  <a:cubicBezTo>
                    <a:pt x="138351" y="191581"/>
                    <a:pt x="183964" y="45373"/>
                    <a:pt x="0" y="35589"/>
                  </a:cubicBezTo>
                  <a:cubicBezTo>
                    <a:pt x="144212" y="46672"/>
                    <a:pt x="245274" y="79102"/>
                    <a:pt x="511931" y="38652"/>
                  </a:cubicBezTo>
                  <a:cubicBezTo>
                    <a:pt x="714735" y="-63499"/>
                    <a:pt x="873260" y="130216"/>
                    <a:pt x="1093672" y="42133"/>
                  </a:cubicBezTo>
                  <a:cubicBezTo>
                    <a:pt x="1217066" y="74250"/>
                    <a:pt x="1425079" y="174344"/>
                    <a:pt x="1721951" y="45893"/>
                  </a:cubicBezTo>
                  <a:cubicBezTo>
                    <a:pt x="1944485" y="-99644"/>
                    <a:pt x="2044925" y="66804"/>
                    <a:pt x="2326961" y="49513"/>
                  </a:cubicBezTo>
                  <a:cubicBezTo>
                    <a:pt x="2222274" y="170796"/>
                    <a:pt x="2175835" y="189019"/>
                    <a:pt x="2110499" y="290133"/>
                  </a:cubicBezTo>
                  <a:cubicBezTo>
                    <a:pt x="2061778" y="324006"/>
                    <a:pt x="2011010" y="428690"/>
                    <a:pt x="1875998" y="550804"/>
                  </a:cubicBezTo>
                  <a:cubicBezTo>
                    <a:pt x="1647051" y="567985"/>
                    <a:pt x="1505942" y="523370"/>
                    <a:pt x="1397979" y="545883"/>
                  </a:cubicBezTo>
                  <a:cubicBezTo>
                    <a:pt x="1247603" y="626529"/>
                    <a:pt x="1090244" y="468351"/>
                    <a:pt x="974075" y="541520"/>
                  </a:cubicBezTo>
                  <a:cubicBezTo>
                    <a:pt x="961738" y="582270"/>
                    <a:pt x="646988" y="546486"/>
                    <a:pt x="523114" y="536878"/>
                  </a:cubicBezTo>
                  <a:close/>
                </a:path>
                <a:path w="2326970" h="599707" stroke="0" extrusionOk="0">
                  <a:moveTo>
                    <a:pt x="410572" y="536878"/>
                  </a:moveTo>
                  <a:cubicBezTo>
                    <a:pt x="323004" y="481381"/>
                    <a:pt x="339947" y="384444"/>
                    <a:pt x="256326" y="281221"/>
                  </a:cubicBezTo>
                  <a:cubicBezTo>
                    <a:pt x="199512" y="279015"/>
                    <a:pt x="94040" y="111271"/>
                    <a:pt x="0" y="35589"/>
                  </a:cubicBezTo>
                  <a:cubicBezTo>
                    <a:pt x="75243" y="-90092"/>
                    <a:pt x="143796" y="244657"/>
                    <a:pt x="628279" y="39348"/>
                  </a:cubicBezTo>
                  <a:cubicBezTo>
                    <a:pt x="901861" y="-40657"/>
                    <a:pt x="981210" y="21235"/>
                    <a:pt x="1256559" y="43108"/>
                  </a:cubicBezTo>
                  <a:cubicBezTo>
                    <a:pt x="1490105" y="65563"/>
                    <a:pt x="1625533" y="198359"/>
                    <a:pt x="1815030" y="46450"/>
                  </a:cubicBezTo>
                  <a:cubicBezTo>
                    <a:pt x="2021635" y="49811"/>
                    <a:pt x="2267469" y="133005"/>
                    <a:pt x="2326961" y="49513"/>
                  </a:cubicBezTo>
                  <a:cubicBezTo>
                    <a:pt x="2333150" y="81896"/>
                    <a:pt x="2146796" y="209058"/>
                    <a:pt x="2101480" y="300159"/>
                  </a:cubicBezTo>
                  <a:cubicBezTo>
                    <a:pt x="2055765" y="396853"/>
                    <a:pt x="1995525" y="478358"/>
                    <a:pt x="1875998" y="550804"/>
                  </a:cubicBezTo>
                  <a:cubicBezTo>
                    <a:pt x="1741837" y="659029"/>
                    <a:pt x="1569388" y="609792"/>
                    <a:pt x="1452094" y="546441"/>
                  </a:cubicBezTo>
                  <a:cubicBezTo>
                    <a:pt x="1305607" y="654637"/>
                    <a:pt x="1194413" y="606755"/>
                    <a:pt x="1001133" y="541799"/>
                  </a:cubicBezTo>
                  <a:cubicBezTo>
                    <a:pt x="776169" y="554166"/>
                    <a:pt x="601763" y="450274"/>
                    <a:pt x="410572" y="536878"/>
                  </a:cubicBezTo>
                  <a:close/>
                </a:path>
                <a:path w="2326970" h="599707" fill="none" stroke="0" extrusionOk="0">
                  <a:moveTo>
                    <a:pt x="523114" y="536878"/>
                  </a:moveTo>
                  <a:cubicBezTo>
                    <a:pt x="404270" y="482358"/>
                    <a:pt x="276921" y="357004"/>
                    <a:pt x="215748" y="310327"/>
                  </a:cubicBezTo>
                  <a:cubicBezTo>
                    <a:pt x="144229" y="360170"/>
                    <a:pt x="126444" y="183231"/>
                    <a:pt x="0" y="35589"/>
                  </a:cubicBezTo>
                  <a:cubicBezTo>
                    <a:pt x="175110" y="40789"/>
                    <a:pt x="272029" y="63652"/>
                    <a:pt x="511931" y="38652"/>
                  </a:cubicBezTo>
                  <a:cubicBezTo>
                    <a:pt x="733975" y="25444"/>
                    <a:pt x="866879" y="112922"/>
                    <a:pt x="1093672" y="42133"/>
                  </a:cubicBezTo>
                  <a:cubicBezTo>
                    <a:pt x="1240308" y="103562"/>
                    <a:pt x="1369883" y="125654"/>
                    <a:pt x="1721951" y="45893"/>
                  </a:cubicBezTo>
                  <a:cubicBezTo>
                    <a:pt x="1967310" y="-37027"/>
                    <a:pt x="2027086" y="102552"/>
                    <a:pt x="2326961" y="49513"/>
                  </a:cubicBezTo>
                  <a:cubicBezTo>
                    <a:pt x="2296900" y="192730"/>
                    <a:pt x="2179432" y="217826"/>
                    <a:pt x="2110499" y="290133"/>
                  </a:cubicBezTo>
                  <a:cubicBezTo>
                    <a:pt x="2077018" y="364190"/>
                    <a:pt x="2011151" y="419964"/>
                    <a:pt x="1875998" y="550804"/>
                  </a:cubicBezTo>
                  <a:cubicBezTo>
                    <a:pt x="1738722" y="568067"/>
                    <a:pt x="1537321" y="439453"/>
                    <a:pt x="1397979" y="545883"/>
                  </a:cubicBezTo>
                  <a:cubicBezTo>
                    <a:pt x="1230089" y="558321"/>
                    <a:pt x="1075333" y="468640"/>
                    <a:pt x="974075" y="541520"/>
                  </a:cubicBezTo>
                  <a:cubicBezTo>
                    <a:pt x="857919" y="626985"/>
                    <a:pt x="821425" y="481382"/>
                    <a:pt x="523114" y="536878"/>
                  </a:cubicBezTo>
                  <a:close/>
                </a:path>
                <a:path w="2326970" h="599707" fill="none" stroke="0" extrusionOk="0">
                  <a:moveTo>
                    <a:pt x="523114" y="536878"/>
                  </a:moveTo>
                  <a:cubicBezTo>
                    <a:pt x="424885" y="488111"/>
                    <a:pt x="325640" y="327262"/>
                    <a:pt x="272019" y="296259"/>
                  </a:cubicBezTo>
                  <a:cubicBezTo>
                    <a:pt x="220020" y="229479"/>
                    <a:pt x="157422" y="131585"/>
                    <a:pt x="0" y="35589"/>
                  </a:cubicBezTo>
                  <a:cubicBezTo>
                    <a:pt x="158210" y="13682"/>
                    <a:pt x="291640" y="71285"/>
                    <a:pt x="511931" y="38652"/>
                  </a:cubicBezTo>
                  <a:cubicBezTo>
                    <a:pt x="767116" y="20368"/>
                    <a:pt x="864273" y="86568"/>
                    <a:pt x="1093672" y="42133"/>
                  </a:cubicBezTo>
                  <a:cubicBezTo>
                    <a:pt x="1284177" y="-5740"/>
                    <a:pt x="1438575" y="72343"/>
                    <a:pt x="1721951" y="45893"/>
                  </a:cubicBezTo>
                  <a:cubicBezTo>
                    <a:pt x="2004424" y="-33565"/>
                    <a:pt x="2065012" y="109275"/>
                    <a:pt x="2326961" y="49513"/>
                  </a:cubicBezTo>
                  <a:cubicBezTo>
                    <a:pt x="2220482" y="149867"/>
                    <a:pt x="2141945" y="200962"/>
                    <a:pt x="2110499" y="290133"/>
                  </a:cubicBezTo>
                  <a:cubicBezTo>
                    <a:pt x="2041108" y="371333"/>
                    <a:pt x="2122238" y="385151"/>
                    <a:pt x="2016675" y="536737"/>
                  </a:cubicBezTo>
                  <a:cubicBezTo>
                    <a:pt x="1822218" y="514758"/>
                    <a:pt x="1495225" y="471277"/>
                    <a:pt x="1397979" y="545883"/>
                  </a:cubicBezTo>
                  <a:cubicBezTo>
                    <a:pt x="1191584" y="618866"/>
                    <a:pt x="1080875" y="499549"/>
                    <a:pt x="974075" y="541520"/>
                  </a:cubicBezTo>
                  <a:cubicBezTo>
                    <a:pt x="880796" y="648934"/>
                    <a:pt x="691170" y="514669"/>
                    <a:pt x="523114" y="536878"/>
                  </a:cubicBezTo>
                  <a:close/>
                </a:path>
                <a:path w="2326970" h="599707" fill="none" stroke="0" extrusionOk="0">
                  <a:moveTo>
                    <a:pt x="523114" y="536878"/>
                  </a:moveTo>
                  <a:cubicBezTo>
                    <a:pt x="395589" y="500821"/>
                    <a:pt x="320317" y="361509"/>
                    <a:pt x="272019" y="296259"/>
                  </a:cubicBezTo>
                  <a:cubicBezTo>
                    <a:pt x="218506" y="221435"/>
                    <a:pt x="192862" y="89657"/>
                    <a:pt x="0" y="35589"/>
                  </a:cubicBezTo>
                  <a:cubicBezTo>
                    <a:pt x="143019" y="55513"/>
                    <a:pt x="251820" y="15558"/>
                    <a:pt x="511931" y="38652"/>
                  </a:cubicBezTo>
                  <a:cubicBezTo>
                    <a:pt x="756967" y="-99757"/>
                    <a:pt x="945164" y="141371"/>
                    <a:pt x="1093672" y="42133"/>
                  </a:cubicBezTo>
                  <a:cubicBezTo>
                    <a:pt x="1248465" y="72790"/>
                    <a:pt x="1403510" y="233425"/>
                    <a:pt x="1721951" y="45893"/>
                  </a:cubicBezTo>
                  <a:cubicBezTo>
                    <a:pt x="1969901" y="-30942"/>
                    <a:pt x="2065602" y="84393"/>
                    <a:pt x="2326961" y="49513"/>
                  </a:cubicBezTo>
                  <a:cubicBezTo>
                    <a:pt x="2243330" y="161809"/>
                    <a:pt x="2171494" y="177004"/>
                    <a:pt x="2110499" y="290133"/>
                  </a:cubicBezTo>
                  <a:cubicBezTo>
                    <a:pt x="2041979" y="361484"/>
                    <a:pt x="2021613" y="425503"/>
                    <a:pt x="1875998" y="550804"/>
                  </a:cubicBezTo>
                  <a:cubicBezTo>
                    <a:pt x="1738024" y="595984"/>
                    <a:pt x="1540641" y="528061"/>
                    <a:pt x="1397979" y="545883"/>
                  </a:cubicBezTo>
                  <a:cubicBezTo>
                    <a:pt x="1248717" y="603862"/>
                    <a:pt x="1084852" y="469892"/>
                    <a:pt x="974075" y="541520"/>
                  </a:cubicBezTo>
                  <a:cubicBezTo>
                    <a:pt x="963794" y="576143"/>
                    <a:pt x="686485" y="570135"/>
                    <a:pt x="523114" y="536878"/>
                  </a:cubicBezTo>
                  <a:close/>
                </a:path>
                <a:path w="2326970" h="599707" fill="none" stroke="0" extrusionOk="0">
                  <a:moveTo>
                    <a:pt x="523114" y="536878"/>
                  </a:moveTo>
                  <a:cubicBezTo>
                    <a:pt x="397928" y="497096"/>
                    <a:pt x="318526" y="351918"/>
                    <a:pt x="272019" y="296259"/>
                  </a:cubicBezTo>
                  <a:cubicBezTo>
                    <a:pt x="181038" y="219463"/>
                    <a:pt x="195027" y="99345"/>
                    <a:pt x="0" y="35589"/>
                  </a:cubicBezTo>
                  <a:cubicBezTo>
                    <a:pt x="142633" y="38119"/>
                    <a:pt x="267970" y="72551"/>
                    <a:pt x="511931" y="38652"/>
                  </a:cubicBezTo>
                  <a:cubicBezTo>
                    <a:pt x="742922" y="-43834"/>
                    <a:pt x="841866" y="128861"/>
                    <a:pt x="1093672" y="42133"/>
                  </a:cubicBezTo>
                  <a:cubicBezTo>
                    <a:pt x="1242667" y="107465"/>
                    <a:pt x="1407959" y="197994"/>
                    <a:pt x="1721951" y="45893"/>
                  </a:cubicBezTo>
                  <a:cubicBezTo>
                    <a:pt x="1964423" y="-62323"/>
                    <a:pt x="2039712" y="60134"/>
                    <a:pt x="2326961" y="49513"/>
                  </a:cubicBezTo>
                  <a:cubicBezTo>
                    <a:pt x="2241949" y="176780"/>
                    <a:pt x="2163546" y="195174"/>
                    <a:pt x="2110499" y="290133"/>
                  </a:cubicBezTo>
                  <a:cubicBezTo>
                    <a:pt x="2052333" y="345143"/>
                    <a:pt x="1999678" y="407899"/>
                    <a:pt x="1875998" y="550804"/>
                  </a:cubicBezTo>
                  <a:cubicBezTo>
                    <a:pt x="1667174" y="573781"/>
                    <a:pt x="1498782" y="505224"/>
                    <a:pt x="1397979" y="545883"/>
                  </a:cubicBezTo>
                  <a:cubicBezTo>
                    <a:pt x="1220052" y="598283"/>
                    <a:pt x="1127401" y="474260"/>
                    <a:pt x="974075" y="541520"/>
                  </a:cubicBezTo>
                  <a:cubicBezTo>
                    <a:pt x="918763" y="597849"/>
                    <a:pt x="704784" y="523093"/>
                    <a:pt x="523114" y="536878"/>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176910" y="2756549"/>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3036085"/>
            <a:ext cx="2312904" cy="599707"/>
            <a:chOff x="5058567" y="2033712"/>
            <a:chExt cx="2312904" cy="599707"/>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202145" y="2192379"/>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395075"/>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598163"/>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00100" y="1053529"/>
            <a:ext cx="2835829" cy="4742951"/>
            <a:chOff x="556389" y="-362161"/>
            <a:chExt cx="3171737" cy="5304762"/>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4177049"/>
            </a:xfrm>
            <a:custGeom>
              <a:avLst/>
              <a:gdLst>
                <a:gd name="connsiteX0" fmla="*/ 0 w 2858648"/>
                <a:gd name="connsiteY0" fmla="*/ 476451 h 4177049"/>
                <a:gd name="connsiteX1" fmla="*/ 476451 w 2858648"/>
                <a:gd name="connsiteY1" fmla="*/ 0 h 4177049"/>
                <a:gd name="connsiteX2" fmla="*/ 895715 w 2858648"/>
                <a:gd name="connsiteY2" fmla="*/ 0 h 4177049"/>
                <a:gd name="connsiteX3" fmla="*/ 1353094 w 2858648"/>
                <a:gd name="connsiteY3" fmla="*/ 0 h 4177049"/>
                <a:gd name="connsiteX4" fmla="*/ 1867646 w 2858648"/>
                <a:gd name="connsiteY4" fmla="*/ 0 h 4177049"/>
                <a:gd name="connsiteX5" fmla="*/ 2382197 w 2858648"/>
                <a:gd name="connsiteY5" fmla="*/ 0 h 4177049"/>
                <a:gd name="connsiteX6" fmla="*/ 2858648 w 2858648"/>
                <a:gd name="connsiteY6" fmla="*/ 476451 h 4177049"/>
                <a:gd name="connsiteX7" fmla="*/ 2858648 w 2858648"/>
                <a:gd name="connsiteY7" fmla="*/ 981567 h 4177049"/>
                <a:gd name="connsiteX8" fmla="*/ 2858648 w 2858648"/>
                <a:gd name="connsiteY8" fmla="*/ 1454442 h 4177049"/>
                <a:gd name="connsiteX9" fmla="*/ 2858648 w 2858648"/>
                <a:gd name="connsiteY9" fmla="*/ 2056283 h 4177049"/>
                <a:gd name="connsiteX10" fmla="*/ 2858648 w 2858648"/>
                <a:gd name="connsiteY10" fmla="*/ 2496916 h 4177049"/>
                <a:gd name="connsiteX11" fmla="*/ 2858648 w 2858648"/>
                <a:gd name="connsiteY11" fmla="*/ 3066516 h 4177049"/>
                <a:gd name="connsiteX12" fmla="*/ 2858648 w 2858648"/>
                <a:gd name="connsiteY12" fmla="*/ 3700598 h 4177049"/>
                <a:gd name="connsiteX13" fmla="*/ 2382197 w 2858648"/>
                <a:gd name="connsiteY13" fmla="*/ 4177049 h 4177049"/>
                <a:gd name="connsiteX14" fmla="*/ 1905761 w 2858648"/>
                <a:gd name="connsiteY14" fmla="*/ 4177049 h 4177049"/>
                <a:gd name="connsiteX15" fmla="*/ 1410267 w 2858648"/>
                <a:gd name="connsiteY15" fmla="*/ 4177049 h 4177049"/>
                <a:gd name="connsiteX16" fmla="*/ 933830 w 2858648"/>
                <a:gd name="connsiteY16" fmla="*/ 4177049 h 4177049"/>
                <a:gd name="connsiteX17" fmla="*/ 476451 w 2858648"/>
                <a:gd name="connsiteY17" fmla="*/ 4177049 h 4177049"/>
                <a:gd name="connsiteX18" fmla="*/ 0 w 2858648"/>
                <a:gd name="connsiteY18" fmla="*/ 3700598 h 4177049"/>
                <a:gd name="connsiteX19" fmla="*/ 0 w 2858648"/>
                <a:gd name="connsiteY19" fmla="*/ 3163240 h 4177049"/>
                <a:gd name="connsiteX20" fmla="*/ 0 w 2858648"/>
                <a:gd name="connsiteY20" fmla="*/ 2561399 h 4177049"/>
                <a:gd name="connsiteX21" fmla="*/ 0 w 2858648"/>
                <a:gd name="connsiteY21" fmla="*/ 2024042 h 4177049"/>
                <a:gd name="connsiteX22" fmla="*/ 0 w 2858648"/>
                <a:gd name="connsiteY22" fmla="*/ 1486684 h 4177049"/>
                <a:gd name="connsiteX23" fmla="*/ 0 w 2858648"/>
                <a:gd name="connsiteY23" fmla="*/ 476451 h 417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58648" h="4177049" fill="none" extrusionOk="0">
                  <a:moveTo>
                    <a:pt x="0" y="476451"/>
                  </a:moveTo>
                  <a:cubicBezTo>
                    <a:pt x="-4762" y="199076"/>
                    <a:pt x="167473" y="31411"/>
                    <a:pt x="476451" y="0"/>
                  </a:cubicBezTo>
                  <a:cubicBezTo>
                    <a:pt x="612883" y="-21185"/>
                    <a:pt x="759162" y="2071"/>
                    <a:pt x="895715" y="0"/>
                  </a:cubicBezTo>
                  <a:cubicBezTo>
                    <a:pt x="1032268" y="-2071"/>
                    <a:pt x="1131277" y="21744"/>
                    <a:pt x="1353094" y="0"/>
                  </a:cubicBezTo>
                  <a:cubicBezTo>
                    <a:pt x="1574911" y="-21744"/>
                    <a:pt x="1623694" y="48559"/>
                    <a:pt x="1867646" y="0"/>
                  </a:cubicBezTo>
                  <a:cubicBezTo>
                    <a:pt x="2111598" y="-48559"/>
                    <a:pt x="2189290" y="39045"/>
                    <a:pt x="2382197" y="0"/>
                  </a:cubicBezTo>
                  <a:cubicBezTo>
                    <a:pt x="2684286" y="-31990"/>
                    <a:pt x="2807528" y="248713"/>
                    <a:pt x="2858648" y="476451"/>
                  </a:cubicBezTo>
                  <a:cubicBezTo>
                    <a:pt x="2871089" y="583199"/>
                    <a:pt x="2856790" y="871356"/>
                    <a:pt x="2858648" y="981567"/>
                  </a:cubicBezTo>
                  <a:cubicBezTo>
                    <a:pt x="2860506" y="1091778"/>
                    <a:pt x="2843133" y="1246858"/>
                    <a:pt x="2858648" y="1454442"/>
                  </a:cubicBezTo>
                  <a:cubicBezTo>
                    <a:pt x="2874163" y="1662027"/>
                    <a:pt x="2839878" y="1774175"/>
                    <a:pt x="2858648" y="2056283"/>
                  </a:cubicBezTo>
                  <a:cubicBezTo>
                    <a:pt x="2877418" y="2338391"/>
                    <a:pt x="2833474" y="2277371"/>
                    <a:pt x="2858648" y="2496916"/>
                  </a:cubicBezTo>
                  <a:cubicBezTo>
                    <a:pt x="2883822" y="2716461"/>
                    <a:pt x="2858426" y="2875003"/>
                    <a:pt x="2858648" y="3066516"/>
                  </a:cubicBezTo>
                  <a:cubicBezTo>
                    <a:pt x="2858870" y="3258029"/>
                    <a:pt x="2824877" y="3522308"/>
                    <a:pt x="2858648" y="3700598"/>
                  </a:cubicBezTo>
                  <a:cubicBezTo>
                    <a:pt x="2849650" y="3962066"/>
                    <a:pt x="2713473" y="4162561"/>
                    <a:pt x="2382197" y="4177049"/>
                  </a:cubicBezTo>
                  <a:cubicBezTo>
                    <a:pt x="2232216" y="4222815"/>
                    <a:pt x="2001273" y="4160475"/>
                    <a:pt x="1905761" y="4177049"/>
                  </a:cubicBezTo>
                  <a:cubicBezTo>
                    <a:pt x="1810249" y="4193623"/>
                    <a:pt x="1607726" y="4147364"/>
                    <a:pt x="1410267" y="4177049"/>
                  </a:cubicBezTo>
                  <a:cubicBezTo>
                    <a:pt x="1212808" y="4206734"/>
                    <a:pt x="1063599" y="4138107"/>
                    <a:pt x="933830" y="4177049"/>
                  </a:cubicBezTo>
                  <a:cubicBezTo>
                    <a:pt x="804061" y="4215991"/>
                    <a:pt x="574851" y="4141701"/>
                    <a:pt x="476451" y="4177049"/>
                  </a:cubicBezTo>
                  <a:cubicBezTo>
                    <a:pt x="215638" y="4136336"/>
                    <a:pt x="5719" y="3962132"/>
                    <a:pt x="0" y="3700598"/>
                  </a:cubicBezTo>
                  <a:cubicBezTo>
                    <a:pt x="-43411" y="3512841"/>
                    <a:pt x="34332" y="3306888"/>
                    <a:pt x="0" y="3163240"/>
                  </a:cubicBezTo>
                  <a:cubicBezTo>
                    <a:pt x="-34332" y="3019592"/>
                    <a:pt x="66650" y="2805632"/>
                    <a:pt x="0" y="2561399"/>
                  </a:cubicBezTo>
                  <a:cubicBezTo>
                    <a:pt x="-66650" y="2317166"/>
                    <a:pt x="30464" y="2162746"/>
                    <a:pt x="0" y="2024042"/>
                  </a:cubicBezTo>
                  <a:cubicBezTo>
                    <a:pt x="-30464" y="1885338"/>
                    <a:pt x="29133" y="1729967"/>
                    <a:pt x="0" y="1486684"/>
                  </a:cubicBezTo>
                  <a:cubicBezTo>
                    <a:pt x="-29133" y="1243401"/>
                    <a:pt x="27661" y="869151"/>
                    <a:pt x="0" y="476451"/>
                  </a:cubicBezTo>
                  <a:close/>
                </a:path>
                <a:path w="2858648" h="4177049" stroke="0" extrusionOk="0">
                  <a:moveTo>
                    <a:pt x="0" y="476451"/>
                  </a:moveTo>
                  <a:cubicBezTo>
                    <a:pt x="29159" y="191010"/>
                    <a:pt x="266100" y="-52222"/>
                    <a:pt x="476451" y="0"/>
                  </a:cubicBezTo>
                  <a:cubicBezTo>
                    <a:pt x="723112" y="-22255"/>
                    <a:pt x="797381" y="21630"/>
                    <a:pt x="991002" y="0"/>
                  </a:cubicBezTo>
                  <a:cubicBezTo>
                    <a:pt x="1184623" y="-21630"/>
                    <a:pt x="1210214" y="25551"/>
                    <a:pt x="1429324" y="0"/>
                  </a:cubicBezTo>
                  <a:cubicBezTo>
                    <a:pt x="1648434" y="-25551"/>
                    <a:pt x="1719776" y="40099"/>
                    <a:pt x="1886703" y="0"/>
                  </a:cubicBezTo>
                  <a:cubicBezTo>
                    <a:pt x="2053630" y="-40099"/>
                    <a:pt x="2139465" y="18893"/>
                    <a:pt x="2382197" y="0"/>
                  </a:cubicBezTo>
                  <a:cubicBezTo>
                    <a:pt x="2653260" y="54461"/>
                    <a:pt x="2853798" y="226600"/>
                    <a:pt x="2858648" y="476451"/>
                  </a:cubicBezTo>
                  <a:cubicBezTo>
                    <a:pt x="2882018" y="743449"/>
                    <a:pt x="2790093" y="951685"/>
                    <a:pt x="2858648" y="1078292"/>
                  </a:cubicBezTo>
                  <a:cubicBezTo>
                    <a:pt x="2927203" y="1204899"/>
                    <a:pt x="2841833" y="1463114"/>
                    <a:pt x="2858648" y="1615650"/>
                  </a:cubicBezTo>
                  <a:cubicBezTo>
                    <a:pt x="2875463" y="1768186"/>
                    <a:pt x="2813874" y="1972314"/>
                    <a:pt x="2858648" y="2153007"/>
                  </a:cubicBezTo>
                  <a:cubicBezTo>
                    <a:pt x="2903422" y="2333700"/>
                    <a:pt x="2822354" y="2429961"/>
                    <a:pt x="2858648" y="2593641"/>
                  </a:cubicBezTo>
                  <a:cubicBezTo>
                    <a:pt x="2894942" y="2757321"/>
                    <a:pt x="2839582" y="2978444"/>
                    <a:pt x="2858648" y="3130999"/>
                  </a:cubicBezTo>
                  <a:cubicBezTo>
                    <a:pt x="2877714" y="3283554"/>
                    <a:pt x="2838071" y="3558224"/>
                    <a:pt x="2858648" y="3700598"/>
                  </a:cubicBezTo>
                  <a:cubicBezTo>
                    <a:pt x="2841845" y="3939733"/>
                    <a:pt x="2642366" y="4181877"/>
                    <a:pt x="2382197" y="4177049"/>
                  </a:cubicBezTo>
                  <a:cubicBezTo>
                    <a:pt x="2231330" y="4224250"/>
                    <a:pt x="2083507" y="4136640"/>
                    <a:pt x="1943875" y="4177049"/>
                  </a:cubicBezTo>
                  <a:cubicBezTo>
                    <a:pt x="1804243" y="4217458"/>
                    <a:pt x="1594167" y="4163010"/>
                    <a:pt x="1448381" y="4177049"/>
                  </a:cubicBezTo>
                  <a:cubicBezTo>
                    <a:pt x="1302595" y="4191088"/>
                    <a:pt x="1224418" y="4170532"/>
                    <a:pt x="1029117" y="4177049"/>
                  </a:cubicBezTo>
                  <a:cubicBezTo>
                    <a:pt x="833816" y="4183566"/>
                    <a:pt x="685344" y="4124443"/>
                    <a:pt x="476451" y="4177049"/>
                  </a:cubicBezTo>
                  <a:cubicBezTo>
                    <a:pt x="226994" y="4175488"/>
                    <a:pt x="52283" y="3960321"/>
                    <a:pt x="0" y="3700598"/>
                  </a:cubicBezTo>
                  <a:cubicBezTo>
                    <a:pt x="-60610" y="3433881"/>
                    <a:pt x="69099" y="3350247"/>
                    <a:pt x="0" y="3098757"/>
                  </a:cubicBezTo>
                  <a:cubicBezTo>
                    <a:pt x="-69099" y="2847267"/>
                    <a:pt x="32328" y="2625328"/>
                    <a:pt x="0" y="2496916"/>
                  </a:cubicBezTo>
                  <a:cubicBezTo>
                    <a:pt x="-32328" y="2368504"/>
                    <a:pt x="44106" y="2215925"/>
                    <a:pt x="0" y="2056283"/>
                  </a:cubicBezTo>
                  <a:cubicBezTo>
                    <a:pt x="-44106" y="1896641"/>
                    <a:pt x="5546" y="1670511"/>
                    <a:pt x="0" y="1486684"/>
                  </a:cubicBezTo>
                  <a:cubicBezTo>
                    <a:pt x="-5546" y="1302857"/>
                    <a:pt x="45480" y="924697"/>
                    <a:pt x="0" y="476451"/>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556389" y="225020"/>
              <a:ext cx="3171737" cy="4717581"/>
            </a:xfrm>
            <a:custGeom>
              <a:avLst/>
              <a:gdLst>
                <a:gd name="connsiteX0" fmla="*/ 0 w 3171737"/>
                <a:gd name="connsiteY0" fmla="*/ 528633 h 4717581"/>
                <a:gd name="connsiteX1" fmla="*/ 528633 w 3171737"/>
                <a:gd name="connsiteY1" fmla="*/ 0 h 4717581"/>
                <a:gd name="connsiteX2" fmla="*/ 1099540 w 3171737"/>
                <a:gd name="connsiteY2" fmla="*/ 0 h 4717581"/>
                <a:gd name="connsiteX3" fmla="*/ 1585869 w 3171737"/>
                <a:gd name="connsiteY3" fmla="*/ 0 h 4717581"/>
                <a:gd name="connsiteX4" fmla="*/ 2093342 w 3171737"/>
                <a:gd name="connsiteY4" fmla="*/ 0 h 4717581"/>
                <a:gd name="connsiteX5" fmla="*/ 2643104 w 3171737"/>
                <a:gd name="connsiteY5" fmla="*/ 0 h 4717581"/>
                <a:gd name="connsiteX6" fmla="*/ 3171737 w 3171737"/>
                <a:gd name="connsiteY6" fmla="*/ 528633 h 4717581"/>
                <a:gd name="connsiteX7" fmla="*/ 3171737 w 3171737"/>
                <a:gd name="connsiteY7" fmla="*/ 1124741 h 4717581"/>
                <a:gd name="connsiteX8" fmla="*/ 3171737 w 3171737"/>
                <a:gd name="connsiteY8" fmla="*/ 1647644 h 4717581"/>
                <a:gd name="connsiteX9" fmla="*/ 3171737 w 3171737"/>
                <a:gd name="connsiteY9" fmla="*/ 2170546 h 4717581"/>
                <a:gd name="connsiteX10" fmla="*/ 3171737 w 3171737"/>
                <a:gd name="connsiteY10" fmla="*/ 2583638 h 4717581"/>
                <a:gd name="connsiteX11" fmla="*/ 3171737 w 3171737"/>
                <a:gd name="connsiteY11" fmla="*/ 3106541 h 4717581"/>
                <a:gd name="connsiteX12" fmla="*/ 3171737 w 3171737"/>
                <a:gd name="connsiteY12" fmla="*/ 3666046 h 4717581"/>
                <a:gd name="connsiteX13" fmla="*/ 3171737 w 3171737"/>
                <a:gd name="connsiteY13" fmla="*/ 4188948 h 4717581"/>
                <a:gd name="connsiteX14" fmla="*/ 2643104 w 3171737"/>
                <a:gd name="connsiteY14" fmla="*/ 4717581 h 4717581"/>
                <a:gd name="connsiteX15" fmla="*/ 2072197 w 3171737"/>
                <a:gd name="connsiteY15" fmla="*/ 4717581 h 4717581"/>
                <a:gd name="connsiteX16" fmla="*/ 1607013 w 3171737"/>
                <a:gd name="connsiteY16" fmla="*/ 4717581 h 4717581"/>
                <a:gd name="connsiteX17" fmla="*/ 1099540 w 3171737"/>
                <a:gd name="connsiteY17" fmla="*/ 4717581 h 4717581"/>
                <a:gd name="connsiteX18" fmla="*/ 528633 w 3171737"/>
                <a:gd name="connsiteY18" fmla="*/ 4717581 h 4717581"/>
                <a:gd name="connsiteX19" fmla="*/ 0 w 3171737"/>
                <a:gd name="connsiteY19" fmla="*/ 4188948 h 4717581"/>
                <a:gd name="connsiteX20" fmla="*/ 0 w 3171737"/>
                <a:gd name="connsiteY20" fmla="*/ 3775855 h 4717581"/>
                <a:gd name="connsiteX21" fmla="*/ 0 w 3171737"/>
                <a:gd name="connsiteY21" fmla="*/ 3362763 h 4717581"/>
                <a:gd name="connsiteX22" fmla="*/ 0 w 3171737"/>
                <a:gd name="connsiteY22" fmla="*/ 2803257 h 4717581"/>
                <a:gd name="connsiteX23" fmla="*/ 0 w 3171737"/>
                <a:gd name="connsiteY23" fmla="*/ 2207149 h 4717581"/>
                <a:gd name="connsiteX24" fmla="*/ 0 w 3171737"/>
                <a:gd name="connsiteY24" fmla="*/ 1794056 h 4717581"/>
                <a:gd name="connsiteX25" fmla="*/ 0 w 3171737"/>
                <a:gd name="connsiteY25" fmla="*/ 1197948 h 4717581"/>
                <a:gd name="connsiteX26" fmla="*/ 0 w 3171737"/>
                <a:gd name="connsiteY26" fmla="*/ 528633 h 4717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171737" h="4717581" extrusionOk="0">
                  <a:moveTo>
                    <a:pt x="0" y="528633"/>
                  </a:moveTo>
                  <a:cubicBezTo>
                    <a:pt x="55842" y="193964"/>
                    <a:pt x="249910" y="-13092"/>
                    <a:pt x="528633" y="0"/>
                  </a:cubicBezTo>
                  <a:cubicBezTo>
                    <a:pt x="790080" y="-43388"/>
                    <a:pt x="899544" y="48853"/>
                    <a:pt x="1099540" y="0"/>
                  </a:cubicBezTo>
                  <a:cubicBezTo>
                    <a:pt x="1299536" y="-48853"/>
                    <a:pt x="1451146" y="17117"/>
                    <a:pt x="1585869" y="0"/>
                  </a:cubicBezTo>
                  <a:cubicBezTo>
                    <a:pt x="1720592" y="-17117"/>
                    <a:pt x="1971239" y="27493"/>
                    <a:pt x="2093342" y="0"/>
                  </a:cubicBezTo>
                  <a:cubicBezTo>
                    <a:pt x="2215445" y="-27493"/>
                    <a:pt x="2379118" y="10059"/>
                    <a:pt x="2643104" y="0"/>
                  </a:cubicBezTo>
                  <a:cubicBezTo>
                    <a:pt x="2941520" y="44385"/>
                    <a:pt x="3145320" y="309045"/>
                    <a:pt x="3171737" y="528633"/>
                  </a:cubicBezTo>
                  <a:cubicBezTo>
                    <a:pt x="3229735" y="794104"/>
                    <a:pt x="3123686" y="954110"/>
                    <a:pt x="3171737" y="1124741"/>
                  </a:cubicBezTo>
                  <a:cubicBezTo>
                    <a:pt x="3219788" y="1295372"/>
                    <a:pt x="3121747" y="1431086"/>
                    <a:pt x="3171737" y="1647644"/>
                  </a:cubicBezTo>
                  <a:cubicBezTo>
                    <a:pt x="3221727" y="1864202"/>
                    <a:pt x="3156432" y="2032442"/>
                    <a:pt x="3171737" y="2170546"/>
                  </a:cubicBezTo>
                  <a:cubicBezTo>
                    <a:pt x="3187042" y="2308650"/>
                    <a:pt x="3151350" y="2471247"/>
                    <a:pt x="3171737" y="2583638"/>
                  </a:cubicBezTo>
                  <a:cubicBezTo>
                    <a:pt x="3192124" y="2696029"/>
                    <a:pt x="3159029" y="2915034"/>
                    <a:pt x="3171737" y="3106541"/>
                  </a:cubicBezTo>
                  <a:cubicBezTo>
                    <a:pt x="3184445" y="3298048"/>
                    <a:pt x="3122096" y="3466014"/>
                    <a:pt x="3171737" y="3666046"/>
                  </a:cubicBezTo>
                  <a:cubicBezTo>
                    <a:pt x="3221378" y="3866078"/>
                    <a:pt x="3144821" y="4002037"/>
                    <a:pt x="3171737" y="4188948"/>
                  </a:cubicBezTo>
                  <a:cubicBezTo>
                    <a:pt x="3100045" y="4504350"/>
                    <a:pt x="3005674" y="4768543"/>
                    <a:pt x="2643104" y="4717581"/>
                  </a:cubicBezTo>
                  <a:cubicBezTo>
                    <a:pt x="2365364" y="4725688"/>
                    <a:pt x="2339430" y="4679855"/>
                    <a:pt x="2072197" y="4717581"/>
                  </a:cubicBezTo>
                  <a:cubicBezTo>
                    <a:pt x="1804964" y="4755307"/>
                    <a:pt x="1810332" y="4684076"/>
                    <a:pt x="1607013" y="4717581"/>
                  </a:cubicBezTo>
                  <a:cubicBezTo>
                    <a:pt x="1403694" y="4751086"/>
                    <a:pt x="1348604" y="4662781"/>
                    <a:pt x="1099540" y="4717581"/>
                  </a:cubicBezTo>
                  <a:cubicBezTo>
                    <a:pt x="850476" y="4772381"/>
                    <a:pt x="733373" y="4680186"/>
                    <a:pt x="528633" y="4717581"/>
                  </a:cubicBezTo>
                  <a:cubicBezTo>
                    <a:pt x="216961" y="4743424"/>
                    <a:pt x="-61873" y="4501385"/>
                    <a:pt x="0" y="4188948"/>
                  </a:cubicBezTo>
                  <a:cubicBezTo>
                    <a:pt x="-31757" y="4015885"/>
                    <a:pt x="3036" y="3926609"/>
                    <a:pt x="0" y="3775855"/>
                  </a:cubicBezTo>
                  <a:cubicBezTo>
                    <a:pt x="-3036" y="3625101"/>
                    <a:pt x="17195" y="3541350"/>
                    <a:pt x="0" y="3362763"/>
                  </a:cubicBezTo>
                  <a:cubicBezTo>
                    <a:pt x="-17195" y="3184176"/>
                    <a:pt x="992" y="2946187"/>
                    <a:pt x="0" y="2803257"/>
                  </a:cubicBezTo>
                  <a:cubicBezTo>
                    <a:pt x="-992" y="2660327"/>
                    <a:pt x="5231" y="2502971"/>
                    <a:pt x="0" y="2207149"/>
                  </a:cubicBezTo>
                  <a:cubicBezTo>
                    <a:pt x="-5231" y="1911327"/>
                    <a:pt x="42989" y="1892822"/>
                    <a:pt x="0" y="1794056"/>
                  </a:cubicBezTo>
                  <a:cubicBezTo>
                    <a:pt x="-42989" y="1695290"/>
                    <a:pt x="19025" y="1491246"/>
                    <a:pt x="0" y="1197948"/>
                  </a:cubicBezTo>
                  <a:cubicBezTo>
                    <a:pt x="-19025" y="904650"/>
                    <a:pt x="45857" y="838488"/>
                    <a:pt x="0" y="528633"/>
                  </a:cubicBezTo>
                  <a:close/>
                </a:path>
              </a:pathLst>
            </a:custGeom>
            <a:noFill/>
            <a:ln w="38100">
              <a:solidFill>
                <a:schemeClr val="tx1"/>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1</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3645" y="683722"/>
              <a:ext cx="2915142" cy="3098099"/>
            </a:xfrm>
            <a:prstGeom prst="rect">
              <a:avLst/>
            </a:prstGeom>
            <a:noFill/>
          </p:spPr>
          <p:txBody>
            <a:bodyPr wrap="square" rtlCol="0">
              <a:spAutoFit/>
            </a:bodyPr>
            <a:lstStyle/>
            <a:p>
              <a:pPr algn="r"/>
              <a:r>
                <a:rPr lang="ar-SY" sz="2000" dirty="0">
                  <a:solidFill>
                    <a:srgbClr val="002060"/>
                  </a:solidFill>
                  <a:latin typeface="Hand Of Sean" panose="02000500000000000000" pitchFamily="2" charset="-128"/>
                  <a:ea typeface="Hand Of Sean" panose="02000500000000000000" pitchFamily="2" charset="-128"/>
                </a:rPr>
                <a:t>التركيب النوعي (حسب الجنس):</a:t>
              </a:r>
            </a:p>
            <a:p>
              <a:pPr algn="r"/>
              <a:endParaRPr lang="ar-SY" sz="1400" dirty="0">
                <a:latin typeface="Hand Of Sean" panose="02000500000000000000" pitchFamily="2" charset="-128"/>
                <a:ea typeface="Hand Of Sean" panose="02000500000000000000" pitchFamily="2" charset="-128"/>
              </a:endParaRPr>
            </a:p>
            <a:p>
              <a:pPr algn="r"/>
              <a:r>
                <a:rPr lang="ar-SY" sz="2000" dirty="0">
                  <a:latin typeface="Hand Of Sean" panose="02000500000000000000" pitchFamily="2" charset="-128"/>
                  <a:ea typeface="Hand Of Sean" panose="02000500000000000000" pitchFamily="2" charset="-128"/>
                </a:rPr>
                <a:t>يقصد به: توزيع السكان إلى ذكور وإناث ونسبة كل منهم إلى جملة السكان، وفي المجتمعات العربية والإسلامية تبلغ نسبة الذكور (50.1 %) ، والإناث (49.9 % ) تقريباً</a:t>
              </a:r>
              <a:r>
                <a:rPr lang="ar-SY" sz="1400" dirty="0">
                  <a:latin typeface="Hand Of Sean" panose="02000500000000000000" pitchFamily="2" charset="-128"/>
                  <a:ea typeface="Hand Of Sean" panose="02000500000000000000" pitchFamily="2" charset="-128"/>
                </a:rPr>
                <a:t>.</a:t>
              </a:r>
              <a:endParaRPr lang="en-US" sz="1400"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9503173" y="1270386"/>
            <a:ext cx="2399266" cy="4869872"/>
            <a:chOff x="1734079" y="-362161"/>
            <a:chExt cx="2683463" cy="5446716"/>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904261" y="456329"/>
              <a:ext cx="2339990" cy="4435976"/>
            </a:xfrm>
            <a:custGeom>
              <a:avLst/>
              <a:gdLst>
                <a:gd name="connsiteX0" fmla="*/ 0 w 2339990"/>
                <a:gd name="connsiteY0" fmla="*/ 390006 h 4435976"/>
                <a:gd name="connsiteX1" fmla="*/ 390006 w 2339990"/>
                <a:gd name="connsiteY1" fmla="*/ 0 h 4435976"/>
                <a:gd name="connsiteX2" fmla="*/ 863199 w 2339990"/>
                <a:gd name="connsiteY2" fmla="*/ 0 h 4435976"/>
                <a:gd name="connsiteX3" fmla="*/ 1414392 w 2339990"/>
                <a:gd name="connsiteY3" fmla="*/ 0 h 4435976"/>
                <a:gd name="connsiteX4" fmla="*/ 1949984 w 2339990"/>
                <a:gd name="connsiteY4" fmla="*/ 0 h 4435976"/>
                <a:gd name="connsiteX5" fmla="*/ 2339990 w 2339990"/>
                <a:gd name="connsiteY5" fmla="*/ 390006 h 4435976"/>
                <a:gd name="connsiteX6" fmla="*/ 2339990 w 2339990"/>
                <a:gd name="connsiteY6" fmla="*/ 875727 h 4435976"/>
                <a:gd name="connsiteX7" fmla="*/ 2339990 w 2339990"/>
                <a:gd name="connsiteY7" fmla="*/ 1324888 h 4435976"/>
                <a:gd name="connsiteX8" fmla="*/ 2339990 w 2339990"/>
                <a:gd name="connsiteY8" fmla="*/ 1920288 h 4435976"/>
                <a:gd name="connsiteX9" fmla="*/ 2339990 w 2339990"/>
                <a:gd name="connsiteY9" fmla="*/ 2332890 h 4435976"/>
                <a:gd name="connsiteX10" fmla="*/ 2339990 w 2339990"/>
                <a:gd name="connsiteY10" fmla="*/ 2891730 h 4435976"/>
                <a:gd name="connsiteX11" fmla="*/ 2339990 w 2339990"/>
                <a:gd name="connsiteY11" fmla="*/ 3377451 h 4435976"/>
                <a:gd name="connsiteX12" fmla="*/ 2339990 w 2339990"/>
                <a:gd name="connsiteY12" fmla="*/ 4045970 h 4435976"/>
                <a:gd name="connsiteX13" fmla="*/ 1949984 w 2339990"/>
                <a:gd name="connsiteY13" fmla="*/ 4435976 h 4435976"/>
                <a:gd name="connsiteX14" fmla="*/ 1476791 w 2339990"/>
                <a:gd name="connsiteY14" fmla="*/ 4435976 h 4435976"/>
                <a:gd name="connsiteX15" fmla="*/ 956798 w 2339990"/>
                <a:gd name="connsiteY15" fmla="*/ 4435976 h 4435976"/>
                <a:gd name="connsiteX16" fmla="*/ 390006 w 2339990"/>
                <a:gd name="connsiteY16" fmla="*/ 4435976 h 4435976"/>
                <a:gd name="connsiteX17" fmla="*/ 0 w 2339990"/>
                <a:gd name="connsiteY17" fmla="*/ 4045970 h 4435976"/>
                <a:gd name="connsiteX18" fmla="*/ 0 w 2339990"/>
                <a:gd name="connsiteY18" fmla="*/ 3523689 h 4435976"/>
                <a:gd name="connsiteX19" fmla="*/ 0 w 2339990"/>
                <a:gd name="connsiteY19" fmla="*/ 2928290 h 4435976"/>
                <a:gd name="connsiteX20" fmla="*/ 0 w 2339990"/>
                <a:gd name="connsiteY20" fmla="*/ 2406009 h 4435976"/>
                <a:gd name="connsiteX21" fmla="*/ 0 w 2339990"/>
                <a:gd name="connsiteY21" fmla="*/ 1883728 h 4435976"/>
                <a:gd name="connsiteX22" fmla="*/ 0 w 2339990"/>
                <a:gd name="connsiteY22" fmla="*/ 1324888 h 4435976"/>
                <a:gd name="connsiteX23" fmla="*/ 0 w 2339990"/>
                <a:gd name="connsiteY23" fmla="*/ 839167 h 4435976"/>
                <a:gd name="connsiteX24" fmla="*/ 0 w 2339990"/>
                <a:gd name="connsiteY24" fmla="*/ 390006 h 44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339990" h="4435976" fill="none" extrusionOk="0">
                  <a:moveTo>
                    <a:pt x="0" y="390006"/>
                  </a:moveTo>
                  <a:cubicBezTo>
                    <a:pt x="1424" y="167606"/>
                    <a:pt x="171704" y="-4637"/>
                    <a:pt x="390006" y="0"/>
                  </a:cubicBezTo>
                  <a:cubicBezTo>
                    <a:pt x="596695" y="-11632"/>
                    <a:pt x="707579" y="44374"/>
                    <a:pt x="863199" y="0"/>
                  </a:cubicBezTo>
                  <a:cubicBezTo>
                    <a:pt x="1018819" y="-44374"/>
                    <a:pt x="1183008" y="50084"/>
                    <a:pt x="1414392" y="0"/>
                  </a:cubicBezTo>
                  <a:cubicBezTo>
                    <a:pt x="1645776" y="-50084"/>
                    <a:pt x="1800860" y="42455"/>
                    <a:pt x="1949984" y="0"/>
                  </a:cubicBezTo>
                  <a:cubicBezTo>
                    <a:pt x="2175904" y="-8645"/>
                    <a:pt x="2322299" y="186862"/>
                    <a:pt x="2339990" y="390006"/>
                  </a:cubicBezTo>
                  <a:cubicBezTo>
                    <a:pt x="2391448" y="489448"/>
                    <a:pt x="2298429" y="690201"/>
                    <a:pt x="2339990" y="875727"/>
                  </a:cubicBezTo>
                  <a:cubicBezTo>
                    <a:pt x="2381551" y="1061253"/>
                    <a:pt x="2310923" y="1234148"/>
                    <a:pt x="2339990" y="1324888"/>
                  </a:cubicBezTo>
                  <a:cubicBezTo>
                    <a:pt x="2369057" y="1415628"/>
                    <a:pt x="2279944" y="1794367"/>
                    <a:pt x="2339990" y="1920288"/>
                  </a:cubicBezTo>
                  <a:cubicBezTo>
                    <a:pt x="2400036" y="2046209"/>
                    <a:pt x="2330766" y="2158571"/>
                    <a:pt x="2339990" y="2332890"/>
                  </a:cubicBezTo>
                  <a:cubicBezTo>
                    <a:pt x="2349214" y="2507209"/>
                    <a:pt x="2337118" y="2728653"/>
                    <a:pt x="2339990" y="2891730"/>
                  </a:cubicBezTo>
                  <a:cubicBezTo>
                    <a:pt x="2342862" y="3054807"/>
                    <a:pt x="2325560" y="3271621"/>
                    <a:pt x="2339990" y="3377451"/>
                  </a:cubicBezTo>
                  <a:cubicBezTo>
                    <a:pt x="2354420" y="3483281"/>
                    <a:pt x="2338401" y="3763820"/>
                    <a:pt x="2339990" y="4045970"/>
                  </a:cubicBezTo>
                  <a:cubicBezTo>
                    <a:pt x="2369039" y="4209332"/>
                    <a:pt x="2179819" y="4487850"/>
                    <a:pt x="1949984" y="4435976"/>
                  </a:cubicBezTo>
                  <a:cubicBezTo>
                    <a:pt x="1846135" y="4459450"/>
                    <a:pt x="1695958" y="4392625"/>
                    <a:pt x="1476791" y="4435976"/>
                  </a:cubicBezTo>
                  <a:cubicBezTo>
                    <a:pt x="1257624" y="4479327"/>
                    <a:pt x="1129640" y="4412889"/>
                    <a:pt x="956798" y="4435976"/>
                  </a:cubicBezTo>
                  <a:cubicBezTo>
                    <a:pt x="783956" y="4459063"/>
                    <a:pt x="640500" y="4381462"/>
                    <a:pt x="390006" y="4435976"/>
                  </a:cubicBezTo>
                  <a:cubicBezTo>
                    <a:pt x="175938" y="4412746"/>
                    <a:pt x="32349" y="4252295"/>
                    <a:pt x="0" y="4045970"/>
                  </a:cubicBezTo>
                  <a:cubicBezTo>
                    <a:pt x="-31159" y="3916403"/>
                    <a:pt x="11887" y="3690421"/>
                    <a:pt x="0" y="3523689"/>
                  </a:cubicBezTo>
                  <a:cubicBezTo>
                    <a:pt x="-11887" y="3356957"/>
                    <a:pt x="21173" y="3185791"/>
                    <a:pt x="0" y="2928290"/>
                  </a:cubicBezTo>
                  <a:cubicBezTo>
                    <a:pt x="-21173" y="2670789"/>
                    <a:pt x="28789" y="2513936"/>
                    <a:pt x="0" y="2406009"/>
                  </a:cubicBezTo>
                  <a:cubicBezTo>
                    <a:pt x="-28789" y="2298082"/>
                    <a:pt x="59921" y="2132244"/>
                    <a:pt x="0" y="1883728"/>
                  </a:cubicBezTo>
                  <a:cubicBezTo>
                    <a:pt x="-59921" y="1635212"/>
                    <a:pt x="43927" y="1595917"/>
                    <a:pt x="0" y="1324888"/>
                  </a:cubicBezTo>
                  <a:cubicBezTo>
                    <a:pt x="-43927" y="1053859"/>
                    <a:pt x="1975" y="1079480"/>
                    <a:pt x="0" y="839167"/>
                  </a:cubicBezTo>
                  <a:cubicBezTo>
                    <a:pt x="-1975" y="598854"/>
                    <a:pt x="6261" y="526528"/>
                    <a:pt x="0" y="390006"/>
                  </a:cubicBezTo>
                  <a:close/>
                </a:path>
                <a:path w="2339990" h="4435976" stroke="0" extrusionOk="0">
                  <a:moveTo>
                    <a:pt x="0" y="390006"/>
                  </a:moveTo>
                  <a:cubicBezTo>
                    <a:pt x="5544" y="170372"/>
                    <a:pt x="197728" y="-22869"/>
                    <a:pt x="390006" y="0"/>
                  </a:cubicBezTo>
                  <a:cubicBezTo>
                    <a:pt x="584057" y="-975"/>
                    <a:pt x="770370" y="45212"/>
                    <a:pt x="941198" y="0"/>
                  </a:cubicBezTo>
                  <a:cubicBezTo>
                    <a:pt x="1112026" y="-45212"/>
                    <a:pt x="1281749" y="52281"/>
                    <a:pt x="1429991" y="0"/>
                  </a:cubicBezTo>
                  <a:cubicBezTo>
                    <a:pt x="1578233" y="-52281"/>
                    <a:pt x="1835524" y="35700"/>
                    <a:pt x="1949984" y="0"/>
                  </a:cubicBezTo>
                  <a:cubicBezTo>
                    <a:pt x="2153764" y="-51532"/>
                    <a:pt x="2318409" y="190466"/>
                    <a:pt x="2339990" y="390006"/>
                  </a:cubicBezTo>
                  <a:cubicBezTo>
                    <a:pt x="2369851" y="585159"/>
                    <a:pt x="2287642" y="779495"/>
                    <a:pt x="2339990" y="948846"/>
                  </a:cubicBezTo>
                  <a:cubicBezTo>
                    <a:pt x="2392338" y="1118197"/>
                    <a:pt x="2294462" y="1158948"/>
                    <a:pt x="2339990" y="1361448"/>
                  </a:cubicBezTo>
                  <a:cubicBezTo>
                    <a:pt x="2385518" y="1563948"/>
                    <a:pt x="2300039" y="1622995"/>
                    <a:pt x="2339990" y="1883728"/>
                  </a:cubicBezTo>
                  <a:cubicBezTo>
                    <a:pt x="2379941" y="2144461"/>
                    <a:pt x="2278454" y="2267309"/>
                    <a:pt x="2339990" y="2406009"/>
                  </a:cubicBezTo>
                  <a:cubicBezTo>
                    <a:pt x="2401526" y="2544709"/>
                    <a:pt x="2321393" y="2614995"/>
                    <a:pt x="2339990" y="2818611"/>
                  </a:cubicBezTo>
                  <a:cubicBezTo>
                    <a:pt x="2358587" y="3022227"/>
                    <a:pt x="2331867" y="3229490"/>
                    <a:pt x="2339990" y="3340891"/>
                  </a:cubicBezTo>
                  <a:cubicBezTo>
                    <a:pt x="2348113" y="3452292"/>
                    <a:pt x="2266494" y="3782945"/>
                    <a:pt x="2339990" y="4045970"/>
                  </a:cubicBezTo>
                  <a:cubicBezTo>
                    <a:pt x="2319842" y="4232584"/>
                    <a:pt x="2135509" y="4484572"/>
                    <a:pt x="1949984" y="4435976"/>
                  </a:cubicBezTo>
                  <a:cubicBezTo>
                    <a:pt x="1742272" y="4446282"/>
                    <a:pt x="1643691" y="4426803"/>
                    <a:pt x="1461191" y="4435976"/>
                  </a:cubicBezTo>
                  <a:cubicBezTo>
                    <a:pt x="1278691" y="4445149"/>
                    <a:pt x="1067743" y="4373827"/>
                    <a:pt x="925598" y="4435976"/>
                  </a:cubicBezTo>
                  <a:cubicBezTo>
                    <a:pt x="783453" y="4498125"/>
                    <a:pt x="590000" y="4415077"/>
                    <a:pt x="390006" y="4435976"/>
                  </a:cubicBezTo>
                  <a:cubicBezTo>
                    <a:pt x="157176" y="4437881"/>
                    <a:pt x="29239" y="4273911"/>
                    <a:pt x="0" y="4045970"/>
                  </a:cubicBezTo>
                  <a:cubicBezTo>
                    <a:pt x="-53540" y="3869476"/>
                    <a:pt x="20354" y="3773408"/>
                    <a:pt x="0" y="3560249"/>
                  </a:cubicBezTo>
                  <a:cubicBezTo>
                    <a:pt x="-20354" y="3347090"/>
                    <a:pt x="23029" y="3205123"/>
                    <a:pt x="0" y="3001409"/>
                  </a:cubicBezTo>
                  <a:cubicBezTo>
                    <a:pt x="-23029" y="2797695"/>
                    <a:pt x="37964" y="2609173"/>
                    <a:pt x="0" y="2406009"/>
                  </a:cubicBezTo>
                  <a:cubicBezTo>
                    <a:pt x="-37964" y="2202845"/>
                    <a:pt x="4968" y="2087723"/>
                    <a:pt x="0" y="1993407"/>
                  </a:cubicBezTo>
                  <a:cubicBezTo>
                    <a:pt x="-4968" y="1899091"/>
                    <a:pt x="36184" y="1619600"/>
                    <a:pt x="0" y="1434567"/>
                  </a:cubicBezTo>
                  <a:cubicBezTo>
                    <a:pt x="-36184" y="1249534"/>
                    <a:pt x="41228" y="1094548"/>
                    <a:pt x="0" y="839167"/>
                  </a:cubicBezTo>
                  <a:cubicBezTo>
                    <a:pt x="-41228" y="583786"/>
                    <a:pt x="8388" y="483863"/>
                    <a:pt x="0" y="390006"/>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744580" y="225018"/>
              <a:ext cx="2672962" cy="4859537"/>
            </a:xfrm>
            <a:custGeom>
              <a:avLst/>
              <a:gdLst>
                <a:gd name="connsiteX0" fmla="*/ 0 w 2672962"/>
                <a:gd name="connsiteY0" fmla="*/ 445503 h 4859537"/>
                <a:gd name="connsiteX1" fmla="*/ 445503 w 2672962"/>
                <a:gd name="connsiteY1" fmla="*/ 0 h 4859537"/>
                <a:gd name="connsiteX2" fmla="*/ 1075127 w 2672962"/>
                <a:gd name="connsiteY2" fmla="*/ 0 h 4859537"/>
                <a:gd name="connsiteX3" fmla="*/ 1633474 w 2672962"/>
                <a:gd name="connsiteY3" fmla="*/ 0 h 4859537"/>
                <a:gd name="connsiteX4" fmla="*/ 2227459 w 2672962"/>
                <a:gd name="connsiteY4" fmla="*/ 0 h 4859537"/>
                <a:gd name="connsiteX5" fmla="*/ 2672962 w 2672962"/>
                <a:gd name="connsiteY5" fmla="*/ 445503 h 4859537"/>
                <a:gd name="connsiteX6" fmla="*/ 2672962 w 2672962"/>
                <a:gd name="connsiteY6" fmla="*/ 1052121 h 4859537"/>
                <a:gd name="connsiteX7" fmla="*/ 2672962 w 2672962"/>
                <a:gd name="connsiteY7" fmla="*/ 1499998 h 4859537"/>
                <a:gd name="connsiteX8" fmla="*/ 2672962 w 2672962"/>
                <a:gd name="connsiteY8" fmla="*/ 2066931 h 4859537"/>
                <a:gd name="connsiteX9" fmla="*/ 2672962 w 2672962"/>
                <a:gd name="connsiteY9" fmla="*/ 2633864 h 4859537"/>
                <a:gd name="connsiteX10" fmla="*/ 2672962 w 2672962"/>
                <a:gd name="connsiteY10" fmla="*/ 3081741 h 4859537"/>
                <a:gd name="connsiteX11" fmla="*/ 2672962 w 2672962"/>
                <a:gd name="connsiteY11" fmla="*/ 3648674 h 4859537"/>
                <a:gd name="connsiteX12" fmla="*/ 2672962 w 2672962"/>
                <a:gd name="connsiteY12" fmla="*/ 4414034 h 4859537"/>
                <a:gd name="connsiteX13" fmla="*/ 2227459 w 2672962"/>
                <a:gd name="connsiteY13" fmla="*/ 4859537 h 4859537"/>
                <a:gd name="connsiteX14" fmla="*/ 1669113 w 2672962"/>
                <a:gd name="connsiteY14" fmla="*/ 4859537 h 4859537"/>
                <a:gd name="connsiteX15" fmla="*/ 1057308 w 2672962"/>
                <a:gd name="connsiteY15" fmla="*/ 4859537 h 4859537"/>
                <a:gd name="connsiteX16" fmla="*/ 445503 w 2672962"/>
                <a:gd name="connsiteY16" fmla="*/ 4859537 h 4859537"/>
                <a:gd name="connsiteX17" fmla="*/ 0 w 2672962"/>
                <a:gd name="connsiteY17" fmla="*/ 4414034 h 4859537"/>
                <a:gd name="connsiteX18" fmla="*/ 0 w 2672962"/>
                <a:gd name="connsiteY18" fmla="*/ 3886786 h 4859537"/>
                <a:gd name="connsiteX19" fmla="*/ 0 w 2672962"/>
                <a:gd name="connsiteY19" fmla="*/ 3280168 h 4859537"/>
                <a:gd name="connsiteX20" fmla="*/ 0 w 2672962"/>
                <a:gd name="connsiteY20" fmla="*/ 2633864 h 4859537"/>
                <a:gd name="connsiteX21" fmla="*/ 0 w 2672962"/>
                <a:gd name="connsiteY21" fmla="*/ 2185987 h 4859537"/>
                <a:gd name="connsiteX22" fmla="*/ 0 w 2672962"/>
                <a:gd name="connsiteY22" fmla="*/ 1579369 h 4859537"/>
                <a:gd name="connsiteX23" fmla="*/ 0 w 2672962"/>
                <a:gd name="connsiteY23" fmla="*/ 933065 h 4859537"/>
                <a:gd name="connsiteX24" fmla="*/ 0 w 2672962"/>
                <a:gd name="connsiteY24" fmla="*/ 445503 h 485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672962" h="4859537" extrusionOk="0">
                  <a:moveTo>
                    <a:pt x="0" y="445503"/>
                  </a:moveTo>
                  <a:cubicBezTo>
                    <a:pt x="34899" y="172764"/>
                    <a:pt x="248198" y="-48219"/>
                    <a:pt x="445503" y="0"/>
                  </a:cubicBezTo>
                  <a:cubicBezTo>
                    <a:pt x="674378" y="-28535"/>
                    <a:pt x="825648" y="35271"/>
                    <a:pt x="1075127" y="0"/>
                  </a:cubicBezTo>
                  <a:cubicBezTo>
                    <a:pt x="1324606" y="-35271"/>
                    <a:pt x="1441770" y="63882"/>
                    <a:pt x="1633474" y="0"/>
                  </a:cubicBezTo>
                  <a:cubicBezTo>
                    <a:pt x="1825178" y="-63882"/>
                    <a:pt x="2066801" y="13212"/>
                    <a:pt x="2227459" y="0"/>
                  </a:cubicBezTo>
                  <a:cubicBezTo>
                    <a:pt x="2460534" y="-57545"/>
                    <a:pt x="2625192" y="234551"/>
                    <a:pt x="2672962" y="445503"/>
                  </a:cubicBezTo>
                  <a:cubicBezTo>
                    <a:pt x="2732356" y="593546"/>
                    <a:pt x="2612456" y="822901"/>
                    <a:pt x="2672962" y="1052121"/>
                  </a:cubicBezTo>
                  <a:cubicBezTo>
                    <a:pt x="2733468" y="1281341"/>
                    <a:pt x="2633955" y="1405551"/>
                    <a:pt x="2672962" y="1499998"/>
                  </a:cubicBezTo>
                  <a:cubicBezTo>
                    <a:pt x="2711969" y="1594445"/>
                    <a:pt x="2618958" y="1916146"/>
                    <a:pt x="2672962" y="2066931"/>
                  </a:cubicBezTo>
                  <a:cubicBezTo>
                    <a:pt x="2726966" y="2217716"/>
                    <a:pt x="2606181" y="2480603"/>
                    <a:pt x="2672962" y="2633864"/>
                  </a:cubicBezTo>
                  <a:cubicBezTo>
                    <a:pt x="2739743" y="2787125"/>
                    <a:pt x="2657816" y="2919615"/>
                    <a:pt x="2672962" y="3081741"/>
                  </a:cubicBezTo>
                  <a:cubicBezTo>
                    <a:pt x="2688108" y="3243867"/>
                    <a:pt x="2615661" y="3478946"/>
                    <a:pt x="2672962" y="3648674"/>
                  </a:cubicBezTo>
                  <a:cubicBezTo>
                    <a:pt x="2730263" y="3818402"/>
                    <a:pt x="2615167" y="4078756"/>
                    <a:pt x="2672962" y="4414034"/>
                  </a:cubicBezTo>
                  <a:cubicBezTo>
                    <a:pt x="2655868" y="4635662"/>
                    <a:pt x="2442570" y="4909866"/>
                    <a:pt x="2227459" y="4859537"/>
                  </a:cubicBezTo>
                  <a:cubicBezTo>
                    <a:pt x="1995735" y="4911908"/>
                    <a:pt x="1939028" y="4797442"/>
                    <a:pt x="1669113" y="4859537"/>
                  </a:cubicBezTo>
                  <a:cubicBezTo>
                    <a:pt x="1399198" y="4921632"/>
                    <a:pt x="1321488" y="4802355"/>
                    <a:pt x="1057308" y="4859537"/>
                  </a:cubicBezTo>
                  <a:cubicBezTo>
                    <a:pt x="793128" y="4916719"/>
                    <a:pt x="626557" y="4839264"/>
                    <a:pt x="445503" y="4859537"/>
                  </a:cubicBezTo>
                  <a:cubicBezTo>
                    <a:pt x="145891" y="4865391"/>
                    <a:pt x="14718" y="4666395"/>
                    <a:pt x="0" y="4414034"/>
                  </a:cubicBezTo>
                  <a:cubicBezTo>
                    <a:pt x="-7040" y="4168048"/>
                    <a:pt x="17170" y="4112950"/>
                    <a:pt x="0" y="3886786"/>
                  </a:cubicBezTo>
                  <a:cubicBezTo>
                    <a:pt x="-17170" y="3660622"/>
                    <a:pt x="22172" y="3460809"/>
                    <a:pt x="0" y="3280168"/>
                  </a:cubicBezTo>
                  <a:cubicBezTo>
                    <a:pt x="-22172" y="3099527"/>
                    <a:pt x="18824" y="2794781"/>
                    <a:pt x="0" y="2633864"/>
                  </a:cubicBezTo>
                  <a:cubicBezTo>
                    <a:pt x="-18824" y="2472947"/>
                    <a:pt x="21141" y="2403144"/>
                    <a:pt x="0" y="2185987"/>
                  </a:cubicBezTo>
                  <a:cubicBezTo>
                    <a:pt x="-21141" y="1968830"/>
                    <a:pt x="45642" y="1810033"/>
                    <a:pt x="0" y="1579369"/>
                  </a:cubicBezTo>
                  <a:cubicBezTo>
                    <a:pt x="-45642" y="1348705"/>
                    <a:pt x="61516" y="1110024"/>
                    <a:pt x="0" y="933065"/>
                  </a:cubicBezTo>
                  <a:cubicBezTo>
                    <a:pt x="-61516" y="756106"/>
                    <a:pt x="51566" y="589670"/>
                    <a:pt x="0" y="445503"/>
                  </a:cubicBezTo>
                  <a:close/>
                </a:path>
              </a:pathLst>
            </a:custGeom>
            <a:noFill/>
            <a:ln w="38100">
              <a:solidFill>
                <a:schemeClr val="tx1"/>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62">
              <a:extLst>
                <a:ext uri="{FF2B5EF4-FFF2-40B4-BE49-F238E27FC236}">
                  <a16:creationId xmlns:a16="http://schemas.microsoft.com/office/drawing/2014/main" id="{BF8BC1D1-2EEE-488C-ADA2-761F4F7EFC47}"/>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2</a:t>
              </a:r>
            </a:p>
          </p:txBody>
        </p:sp>
        <p:sp>
          <p:nvSpPr>
            <p:cNvPr id="225" name="TextBox 64">
              <a:extLst>
                <a:ext uri="{FF2B5EF4-FFF2-40B4-BE49-F238E27FC236}">
                  <a16:creationId xmlns:a16="http://schemas.microsoft.com/office/drawing/2014/main" id="{92AC5195-109E-4399-B96D-ED879F2F197A}"/>
                </a:ext>
              </a:extLst>
            </p:cNvPr>
            <p:cNvSpPr txBox="1"/>
            <p:nvPr/>
          </p:nvSpPr>
          <p:spPr>
            <a:xfrm>
              <a:off x="2041352" y="506764"/>
              <a:ext cx="2202899" cy="3958681"/>
            </a:xfrm>
            <a:prstGeom prst="rect">
              <a:avLst/>
            </a:prstGeom>
            <a:noFill/>
          </p:spPr>
          <p:txBody>
            <a:bodyPr wrap="square" rtlCol="0">
              <a:spAutoFit/>
            </a:bodyPr>
            <a:lstStyle/>
            <a:p>
              <a:pPr algn="ctr"/>
              <a:r>
                <a:rPr lang="ar-SY" sz="2000" dirty="0">
                  <a:solidFill>
                    <a:srgbClr val="FF0000"/>
                  </a:solidFill>
                  <a:latin typeface="Hand Of Sean" panose="02000500000000000000" pitchFamily="2" charset="-128"/>
                  <a:ea typeface="Hand Of Sean" panose="02000500000000000000" pitchFamily="2" charset="-128"/>
                </a:rPr>
                <a:t>التركيب العُمْري (حسب فئات العمر) :</a:t>
              </a:r>
              <a:endParaRPr lang="en-US" sz="1600" dirty="0">
                <a:solidFill>
                  <a:srgbClr val="FF0000"/>
                </a:solidFill>
                <a:latin typeface="Hand Of Sean" panose="02000500000000000000" pitchFamily="2" charset="-128"/>
                <a:ea typeface="Hand Of Sean" panose="02000500000000000000" pitchFamily="2" charset="-128"/>
              </a:endParaRPr>
            </a:p>
            <a:p>
              <a:pPr algn="ctr"/>
              <a:endParaRPr lang="ar-SY" sz="1600" dirty="0">
                <a:latin typeface="Hand Of Sean" panose="02000500000000000000" pitchFamily="2" charset="-128"/>
                <a:ea typeface="Hand Of Sean" panose="02000500000000000000" pitchFamily="2" charset="-128"/>
              </a:endParaRPr>
            </a:p>
            <a:p>
              <a:pPr algn="r"/>
              <a:r>
                <a:rPr lang="ar-SY" sz="2400" dirty="0">
                  <a:latin typeface="Hand Of Sean" panose="02000500000000000000" pitchFamily="2" charset="-128"/>
                  <a:ea typeface="Hand Of Sean" panose="02000500000000000000" pitchFamily="2" charset="-128"/>
                </a:rPr>
                <a:t>يُقْصَد به: تقسيم السكان إلى فئات حسب أعمارهم، وبيان نسبة كل فئة عمرية إلى</a:t>
              </a:r>
            </a:p>
            <a:p>
              <a:pPr algn="r"/>
              <a:r>
                <a:rPr lang="ar-SY" sz="2400" dirty="0">
                  <a:latin typeface="Hand Of Sean" panose="02000500000000000000" pitchFamily="2" charset="-128"/>
                  <a:ea typeface="Hand Of Sean" panose="02000500000000000000" pitchFamily="2" charset="-128"/>
                </a:rPr>
                <a:t>إجمالي عدد السكان</a:t>
              </a:r>
              <a:endParaRPr lang="en-US" sz="2400" dirty="0">
                <a:latin typeface="Hand Of Sean" panose="02000500000000000000" pitchFamily="2" charset="-128"/>
                <a:ea typeface="Hand Of Sean" panose="02000500000000000000" pitchFamily="2" charset="-128"/>
              </a:endParaRP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2127788"/>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413695"/>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618096"/>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5903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9"/>
                                        </p:tgtEl>
                                        <p:attrNameLst>
                                          <p:attrName>style.visibility</p:attrName>
                                        </p:attrNameLst>
                                      </p:cBhvr>
                                      <p:to>
                                        <p:strVal val="visible"/>
                                      </p:to>
                                    </p:set>
                                    <p:anim calcmode="lin" valueType="num">
                                      <p:cBhvr additive="base">
                                        <p:cTn id="13" dur="500" fill="hold"/>
                                        <p:tgtEl>
                                          <p:spTgt spid="179"/>
                                        </p:tgtEl>
                                        <p:attrNameLst>
                                          <p:attrName>ppt_x</p:attrName>
                                        </p:attrNameLst>
                                      </p:cBhvr>
                                      <p:tavLst>
                                        <p:tav tm="0">
                                          <p:val>
                                            <p:strVal val="#ppt_x"/>
                                          </p:val>
                                        </p:tav>
                                        <p:tav tm="100000">
                                          <p:val>
                                            <p:strVal val="#ppt_x"/>
                                          </p:val>
                                        </p:tav>
                                      </p:tavLst>
                                    </p:anim>
                                    <p:anim calcmode="lin" valueType="num">
                                      <p:cBhvr additive="base">
                                        <p:cTn id="14" dur="500" fill="hold"/>
                                        <p:tgtEl>
                                          <p:spTgt spid="179"/>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29"/>
                                        </p:tgtEl>
                                        <p:attrNameLst>
                                          <p:attrName>style.visibility</p:attrName>
                                        </p:attrNameLst>
                                      </p:cBhvr>
                                      <p:to>
                                        <p:strVal val="visible"/>
                                      </p:to>
                                    </p:set>
                                    <p:animEffect transition="in" filter="wipe(down)">
                                      <p:cBhvr>
                                        <p:cTn id="18" dur="500"/>
                                        <p:tgtEl>
                                          <p:spTgt spid="229"/>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8"/>
                                        </p:tgtEl>
                                        <p:attrNameLst>
                                          <p:attrName>style.visibility</p:attrName>
                                        </p:attrNameLst>
                                      </p:cBhvr>
                                      <p:to>
                                        <p:strVal val="visible"/>
                                      </p:to>
                                    </p:set>
                                  </p:childTnLst>
                                </p:cTn>
                              </p:par>
                            </p:childTnLst>
                          </p:cTn>
                        </p:par>
                        <p:par>
                          <p:cTn id="27" fill="hold">
                            <p:stCondLst>
                              <p:cond delay="0"/>
                            </p:stCondLst>
                            <p:childTnLst>
                              <p:par>
                                <p:cTn id="28" presetID="22" presetClass="entr" presetSubtype="2" fill="hold" grpId="0" nodeType="afterEffect">
                                  <p:stCondLst>
                                    <p:cond delay="0"/>
                                  </p:stCondLst>
                                  <p:childTnLst>
                                    <p:set>
                                      <p:cBhvr>
                                        <p:cTn id="29" dur="1" fill="hold">
                                          <p:stCondLst>
                                            <p:cond delay="0"/>
                                          </p:stCondLst>
                                        </p:cTn>
                                        <p:tgtEl>
                                          <p:spTgt spid="227"/>
                                        </p:tgtEl>
                                        <p:attrNameLst>
                                          <p:attrName>style.visibility</p:attrName>
                                        </p:attrNameLst>
                                      </p:cBhvr>
                                      <p:to>
                                        <p:strVal val="visible"/>
                                      </p:to>
                                    </p:set>
                                    <p:animEffect transition="in" filter="wipe(right)">
                                      <p:cBhvr>
                                        <p:cTn id="30" dur="500"/>
                                        <p:tgtEl>
                                          <p:spTgt spid="227"/>
                                        </p:tgtEl>
                                      </p:cBhvr>
                                    </p:animEffect>
                                  </p:childTnLst>
                                </p:cTn>
                              </p:par>
                            </p:childTnLst>
                          </p:cTn>
                        </p:par>
                        <p:par>
                          <p:cTn id="31" fill="hold">
                            <p:stCondLst>
                              <p:cond delay="500"/>
                            </p:stCondLst>
                            <p:childTnLst>
                              <p:par>
                                <p:cTn id="32" presetID="17" presetClass="entr" presetSubtype="2" fill="hold" nodeType="afterEffect">
                                  <p:stCondLst>
                                    <p:cond delay="0"/>
                                  </p:stCondLst>
                                  <p:childTnLst>
                                    <p:set>
                                      <p:cBhvr>
                                        <p:cTn id="33" dur="1" fill="hold">
                                          <p:stCondLst>
                                            <p:cond delay="0"/>
                                          </p:stCondLst>
                                        </p:cTn>
                                        <p:tgtEl>
                                          <p:spTgt spid="207"/>
                                        </p:tgtEl>
                                        <p:attrNameLst>
                                          <p:attrName>style.visibility</p:attrName>
                                        </p:attrNameLst>
                                      </p:cBhvr>
                                      <p:to>
                                        <p:strVal val="visible"/>
                                      </p:to>
                                    </p:set>
                                    <p:anim calcmode="lin" valueType="num">
                                      <p:cBhvr>
                                        <p:cTn id="34" dur="500" fill="hold"/>
                                        <p:tgtEl>
                                          <p:spTgt spid="207"/>
                                        </p:tgtEl>
                                        <p:attrNameLst>
                                          <p:attrName>ppt_x</p:attrName>
                                        </p:attrNameLst>
                                      </p:cBhvr>
                                      <p:tavLst>
                                        <p:tav tm="0">
                                          <p:val>
                                            <p:strVal val="#ppt_x+#ppt_w/2"/>
                                          </p:val>
                                        </p:tav>
                                        <p:tav tm="100000">
                                          <p:val>
                                            <p:strVal val="#ppt_x"/>
                                          </p:val>
                                        </p:tav>
                                      </p:tavLst>
                                    </p:anim>
                                    <p:anim calcmode="lin" valueType="num">
                                      <p:cBhvr>
                                        <p:cTn id="35" dur="500" fill="hold"/>
                                        <p:tgtEl>
                                          <p:spTgt spid="207"/>
                                        </p:tgtEl>
                                        <p:attrNameLst>
                                          <p:attrName>ppt_y</p:attrName>
                                        </p:attrNameLst>
                                      </p:cBhvr>
                                      <p:tavLst>
                                        <p:tav tm="0">
                                          <p:val>
                                            <p:strVal val="#ppt_y"/>
                                          </p:val>
                                        </p:tav>
                                        <p:tav tm="100000">
                                          <p:val>
                                            <p:strVal val="#ppt_y"/>
                                          </p:val>
                                        </p:tav>
                                      </p:tavLst>
                                    </p:anim>
                                    <p:anim calcmode="lin" valueType="num">
                                      <p:cBhvr>
                                        <p:cTn id="36" dur="500" fill="hold"/>
                                        <p:tgtEl>
                                          <p:spTgt spid="207"/>
                                        </p:tgtEl>
                                        <p:attrNameLst>
                                          <p:attrName>ppt_w</p:attrName>
                                        </p:attrNameLst>
                                      </p:cBhvr>
                                      <p:tavLst>
                                        <p:tav tm="0">
                                          <p:val>
                                            <p:fltVal val="0"/>
                                          </p:val>
                                        </p:tav>
                                        <p:tav tm="100000">
                                          <p:val>
                                            <p:strVal val="#ppt_w"/>
                                          </p:val>
                                        </p:tav>
                                      </p:tavLst>
                                    </p:anim>
                                    <p:anim calcmode="lin" valueType="num">
                                      <p:cBhvr>
                                        <p:cTn id="37"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0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04"/>
                                        </p:tgtEl>
                                        <p:attrNameLst>
                                          <p:attrName>style.visibility</p:attrName>
                                        </p:attrNameLst>
                                      </p:cBhvr>
                                      <p:to>
                                        <p:strVal val="visible"/>
                                      </p:to>
                                    </p:set>
                                  </p:childTnLst>
                                </p:cTn>
                              </p:par>
                            </p:childTnLst>
                          </p:cTn>
                        </p:par>
                        <p:par>
                          <p:cTn id="46" fill="hold">
                            <p:stCondLst>
                              <p:cond delay="0"/>
                            </p:stCondLst>
                            <p:childTnLst>
                              <p:par>
                                <p:cTn id="47" presetID="22" presetClass="entr" presetSubtype="8" fill="hold" grpId="0" nodeType="afterEffect">
                                  <p:stCondLst>
                                    <p:cond delay="0"/>
                                  </p:stCondLst>
                                  <p:childTnLst>
                                    <p:set>
                                      <p:cBhvr>
                                        <p:cTn id="48" dur="1" fill="hold">
                                          <p:stCondLst>
                                            <p:cond delay="0"/>
                                          </p:stCondLst>
                                        </p:cTn>
                                        <p:tgtEl>
                                          <p:spTgt spid="226"/>
                                        </p:tgtEl>
                                        <p:attrNameLst>
                                          <p:attrName>style.visibility</p:attrName>
                                        </p:attrNameLst>
                                      </p:cBhvr>
                                      <p:to>
                                        <p:strVal val="visible"/>
                                      </p:to>
                                    </p:set>
                                    <p:animEffect transition="in" filter="wipe(left)">
                                      <p:cBhvr>
                                        <p:cTn id="49" dur="500"/>
                                        <p:tgtEl>
                                          <p:spTgt spid="226"/>
                                        </p:tgtEl>
                                      </p:cBhvr>
                                    </p:animEffect>
                                  </p:childTnLst>
                                </p:cTn>
                              </p:par>
                            </p:childTnLst>
                          </p:cTn>
                        </p:par>
                        <p:par>
                          <p:cTn id="50" fill="hold">
                            <p:stCondLst>
                              <p:cond delay="500"/>
                            </p:stCondLst>
                            <p:childTnLst>
                              <p:par>
                                <p:cTn id="51" presetID="17" presetClass="entr" presetSubtype="8" fill="hold" nodeType="afterEffect">
                                  <p:stCondLst>
                                    <p:cond delay="0"/>
                                  </p:stCondLst>
                                  <p:childTnLst>
                                    <p:set>
                                      <p:cBhvr>
                                        <p:cTn id="52" dur="1" fill="hold">
                                          <p:stCondLst>
                                            <p:cond delay="0"/>
                                          </p:stCondLst>
                                        </p:cTn>
                                        <p:tgtEl>
                                          <p:spTgt spid="220"/>
                                        </p:tgtEl>
                                        <p:attrNameLst>
                                          <p:attrName>style.visibility</p:attrName>
                                        </p:attrNameLst>
                                      </p:cBhvr>
                                      <p:to>
                                        <p:strVal val="visible"/>
                                      </p:to>
                                    </p:set>
                                    <p:anim calcmode="lin" valueType="num">
                                      <p:cBhvr>
                                        <p:cTn id="53" dur="500" fill="hold"/>
                                        <p:tgtEl>
                                          <p:spTgt spid="220"/>
                                        </p:tgtEl>
                                        <p:attrNameLst>
                                          <p:attrName>ppt_x</p:attrName>
                                        </p:attrNameLst>
                                      </p:cBhvr>
                                      <p:tavLst>
                                        <p:tav tm="0">
                                          <p:val>
                                            <p:strVal val="#ppt_x-#ppt_w/2"/>
                                          </p:val>
                                        </p:tav>
                                        <p:tav tm="100000">
                                          <p:val>
                                            <p:strVal val="#ppt_x"/>
                                          </p:val>
                                        </p:tav>
                                      </p:tavLst>
                                    </p:anim>
                                    <p:anim calcmode="lin" valueType="num">
                                      <p:cBhvr>
                                        <p:cTn id="54" dur="500" fill="hold"/>
                                        <p:tgtEl>
                                          <p:spTgt spid="220"/>
                                        </p:tgtEl>
                                        <p:attrNameLst>
                                          <p:attrName>ppt_y</p:attrName>
                                        </p:attrNameLst>
                                      </p:cBhvr>
                                      <p:tavLst>
                                        <p:tav tm="0">
                                          <p:val>
                                            <p:strVal val="#ppt_y"/>
                                          </p:val>
                                        </p:tav>
                                        <p:tav tm="100000">
                                          <p:val>
                                            <p:strVal val="#ppt_y"/>
                                          </p:val>
                                        </p:tav>
                                      </p:tavLst>
                                    </p:anim>
                                    <p:anim calcmode="lin" valueType="num">
                                      <p:cBhvr>
                                        <p:cTn id="55" dur="500" fill="hold"/>
                                        <p:tgtEl>
                                          <p:spTgt spid="220"/>
                                        </p:tgtEl>
                                        <p:attrNameLst>
                                          <p:attrName>ppt_w</p:attrName>
                                        </p:attrNameLst>
                                      </p:cBhvr>
                                      <p:tavLst>
                                        <p:tav tm="0">
                                          <p:val>
                                            <p:fltVal val="0"/>
                                          </p:val>
                                        </p:tav>
                                        <p:tav tm="100000">
                                          <p:val>
                                            <p:strVal val="#ppt_w"/>
                                          </p:val>
                                        </p:tav>
                                      </p:tavLst>
                                    </p:anim>
                                    <p:anim calcmode="lin" valueType="num">
                                      <p:cBhvr>
                                        <p:cTn id="56"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مجموعة 66"/>
          <p:cNvGrpSpPr/>
          <p:nvPr/>
        </p:nvGrpSpPr>
        <p:grpSpPr>
          <a:xfrm>
            <a:off x="338813" y="22303"/>
            <a:ext cx="8201466" cy="1128959"/>
            <a:chOff x="338813" y="22303"/>
            <a:chExt cx="8201466" cy="1128959"/>
          </a:xfrm>
        </p:grpSpPr>
        <p:grpSp>
          <p:nvGrpSpPr>
            <p:cNvPr id="68" name="مجموعة 67"/>
            <p:cNvGrpSpPr/>
            <p:nvPr/>
          </p:nvGrpSpPr>
          <p:grpSpPr>
            <a:xfrm>
              <a:off x="338813" y="22303"/>
              <a:ext cx="1704537" cy="1128957"/>
              <a:chOff x="338813" y="22303"/>
              <a:chExt cx="1704537" cy="1128957"/>
            </a:xfrm>
          </p:grpSpPr>
          <p:sp>
            <p:nvSpPr>
              <p:cNvPr id="7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1</a:t>
                </a:r>
                <a:endParaRPr lang="en-US" sz="2400" b="1" dirty="0">
                  <a:latin typeface="Century Gothic" panose="020B0502020202020204" pitchFamily="34" charset="0"/>
                </a:endParaRPr>
              </a:p>
            </p:txBody>
          </p:sp>
        </p:grpSp>
        <p:grpSp>
          <p:nvGrpSpPr>
            <p:cNvPr id="69" name="مجموعة 68"/>
            <p:cNvGrpSpPr/>
            <p:nvPr/>
          </p:nvGrpSpPr>
          <p:grpSpPr>
            <a:xfrm>
              <a:off x="2350491" y="22303"/>
              <a:ext cx="6189788" cy="1128959"/>
              <a:chOff x="2350491" y="22303"/>
              <a:chExt cx="6189788" cy="1128959"/>
            </a:xfrm>
          </p:grpSpPr>
          <p:sp>
            <p:nvSpPr>
              <p:cNvPr id="7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76" name="Group 52">
                <a:extLst>
                  <a:ext uri="{FF2B5EF4-FFF2-40B4-BE49-F238E27FC236}">
                    <a16:creationId xmlns:a16="http://schemas.microsoft.com/office/drawing/2014/main" id="{27984296-FF80-419E-8703-5280B5AB1741}"/>
                  </a:ext>
                </a:extLst>
              </p:cNvPr>
              <p:cNvGrpSpPr/>
              <p:nvPr/>
            </p:nvGrpSpPr>
            <p:grpSpPr>
              <a:xfrm>
                <a:off x="2575344" y="165530"/>
                <a:ext cx="5920956" cy="850557"/>
                <a:chOff x="4357695" y="1484950"/>
                <a:chExt cx="5920956" cy="850557"/>
              </a:xfrm>
            </p:grpSpPr>
            <p:sp>
              <p:nvSpPr>
                <p:cNvPr id="77"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 </a:t>
                  </a:r>
                  <a:endParaRPr lang="en-US" b="1" dirty="0">
                    <a:latin typeface="Century Gothic" panose="020B0502020202020204" pitchFamily="34" charset="0"/>
                  </a:endParaRPr>
                </a:p>
              </p:txBody>
            </p:sp>
            <p:sp>
              <p:nvSpPr>
                <p:cNvPr id="78" name="TextBox 54">
                  <a:extLst>
                    <a:ext uri="{FF2B5EF4-FFF2-40B4-BE49-F238E27FC236}">
                      <a16:creationId xmlns:a16="http://schemas.microsoft.com/office/drawing/2014/main" id="{77083AD1-19E7-47DD-AD18-FA3E1ABEF6F5}"/>
                    </a:ext>
                  </a:extLst>
                </p:cNvPr>
                <p:cNvSpPr txBox="1"/>
                <p:nvPr/>
              </p:nvSpPr>
              <p:spPr>
                <a:xfrm>
                  <a:off x="4357695" y="1812287"/>
                  <a:ext cx="5920956"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7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7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مجموعة 18"/>
          <p:cNvGrpSpPr/>
          <p:nvPr/>
        </p:nvGrpSpPr>
        <p:grpSpPr>
          <a:xfrm>
            <a:off x="1870440" y="1151264"/>
            <a:ext cx="2588653" cy="5553053"/>
            <a:chOff x="1870440" y="1151264"/>
            <a:chExt cx="2588653" cy="5553053"/>
          </a:xfrm>
        </p:grpSpPr>
        <p:sp>
          <p:nvSpPr>
            <p:cNvPr id="83" name="Circle: Hollow 22">
              <a:extLst>
                <a:ext uri="{FF2B5EF4-FFF2-40B4-BE49-F238E27FC236}">
                  <a16:creationId xmlns:a16="http://schemas.microsoft.com/office/drawing/2014/main" id="{01F5C569-4EEA-4C32-A2FD-EBEBF37828E2}"/>
                </a:ext>
              </a:extLst>
            </p:cNvPr>
            <p:cNvSpPr/>
            <p:nvPr/>
          </p:nvSpPr>
          <p:spPr>
            <a:xfrm>
              <a:off x="1870440" y="4115664"/>
              <a:ext cx="2588653" cy="2588653"/>
            </a:xfrm>
            <a:prstGeom prst="donut">
              <a:avLst>
                <a:gd name="adj" fmla="val 470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84" name="Group 23">
              <a:extLst>
                <a:ext uri="{FF2B5EF4-FFF2-40B4-BE49-F238E27FC236}">
                  <a16:creationId xmlns:a16="http://schemas.microsoft.com/office/drawing/2014/main" id="{4F4876E3-FA33-4954-A642-A146521F2627}"/>
                </a:ext>
              </a:extLst>
            </p:cNvPr>
            <p:cNvGrpSpPr/>
            <p:nvPr/>
          </p:nvGrpSpPr>
          <p:grpSpPr>
            <a:xfrm>
              <a:off x="2710550" y="3322095"/>
              <a:ext cx="1030310" cy="1076905"/>
              <a:chOff x="2356834" y="1022351"/>
              <a:chExt cx="1030310" cy="1076905"/>
            </a:xfrm>
          </p:grpSpPr>
          <p:sp>
            <p:nvSpPr>
              <p:cNvPr id="85" name="Freeform: Shape 24">
                <a:extLst>
                  <a:ext uri="{FF2B5EF4-FFF2-40B4-BE49-F238E27FC236}">
                    <a16:creationId xmlns:a16="http://schemas.microsoft.com/office/drawing/2014/main" id="{384DEDD7-45CF-40E9-88A5-3ECF2037E07B}"/>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6" name="Freeform: Shape 25">
                <a:extLst>
                  <a:ext uri="{FF2B5EF4-FFF2-40B4-BE49-F238E27FC236}">
                    <a16:creationId xmlns:a16="http://schemas.microsoft.com/office/drawing/2014/main" id="{7FA58C50-1BC2-4142-A1BA-790996B4F8E4}"/>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5" name="Freeform: Shape 38">
              <a:extLst>
                <a:ext uri="{FF2B5EF4-FFF2-40B4-BE49-F238E27FC236}">
                  <a16:creationId xmlns:a16="http://schemas.microsoft.com/office/drawing/2014/main" id="{5C4FCA14-A69D-45D8-A317-F8561B0624AC}"/>
                </a:ext>
              </a:extLst>
            </p:cNvPr>
            <p:cNvSpPr/>
            <p:nvPr/>
          </p:nvSpPr>
          <p:spPr>
            <a:xfrm flipH="1">
              <a:off x="3227378" y="1151264"/>
              <a:ext cx="45719" cy="2170831"/>
            </a:xfrm>
            <a:custGeom>
              <a:avLst/>
              <a:gdLst>
                <a:gd name="connsiteX0" fmla="*/ 0 w 27432"/>
                <a:gd name="connsiteY0" fmla="*/ 0 h 1511748"/>
                <a:gd name="connsiteX1" fmla="*/ 27432 w 27432"/>
                <a:gd name="connsiteY1" fmla="*/ 0 h 1511748"/>
                <a:gd name="connsiteX2" fmla="*/ 27432 w 27432"/>
                <a:gd name="connsiteY2" fmla="*/ 1511748 h 1511748"/>
                <a:gd name="connsiteX3" fmla="*/ 0 w 27432"/>
                <a:gd name="connsiteY3" fmla="*/ 1511748 h 1511748"/>
              </a:gdLst>
              <a:ahLst/>
              <a:cxnLst>
                <a:cxn ang="0">
                  <a:pos x="connsiteX0" y="connsiteY0"/>
                </a:cxn>
                <a:cxn ang="0">
                  <a:pos x="connsiteX1" y="connsiteY1"/>
                </a:cxn>
                <a:cxn ang="0">
                  <a:pos x="connsiteX2" y="connsiteY2"/>
                </a:cxn>
                <a:cxn ang="0">
                  <a:pos x="connsiteX3" y="connsiteY3"/>
                </a:cxn>
              </a:cxnLst>
              <a:rect l="l" t="t" r="r" b="b"/>
              <a:pathLst>
                <a:path w="27432" h="1511748">
                  <a:moveTo>
                    <a:pt x="0" y="0"/>
                  </a:moveTo>
                  <a:lnTo>
                    <a:pt x="27432" y="0"/>
                  </a:lnTo>
                  <a:lnTo>
                    <a:pt x="27432" y="1511748"/>
                  </a:lnTo>
                  <a:lnTo>
                    <a:pt x="0" y="151174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p>
          </p:txBody>
        </p:sp>
        <p:sp>
          <p:nvSpPr>
            <p:cNvPr id="98" name="Rectangle: Rounded Corners 42">
              <a:extLst>
                <a:ext uri="{FF2B5EF4-FFF2-40B4-BE49-F238E27FC236}">
                  <a16:creationId xmlns:a16="http://schemas.microsoft.com/office/drawing/2014/main" id="{D1CED7DB-1356-40B9-A4DC-C1378C2E9988}"/>
                </a:ext>
              </a:extLst>
            </p:cNvPr>
            <p:cNvSpPr/>
            <p:nvPr/>
          </p:nvSpPr>
          <p:spPr>
            <a:xfrm>
              <a:off x="2498048" y="5979882"/>
              <a:ext cx="1455313" cy="30265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02" name="TextBox 47">
              <a:extLst>
                <a:ext uri="{FF2B5EF4-FFF2-40B4-BE49-F238E27FC236}">
                  <a16:creationId xmlns:a16="http://schemas.microsoft.com/office/drawing/2014/main" id="{80ABF759-C292-4A7A-AB74-04BEB3951450}"/>
                </a:ext>
              </a:extLst>
            </p:cNvPr>
            <p:cNvSpPr txBox="1"/>
            <p:nvPr/>
          </p:nvSpPr>
          <p:spPr>
            <a:xfrm>
              <a:off x="2375392" y="4503963"/>
              <a:ext cx="1795409" cy="1569660"/>
            </a:xfrm>
            <a:prstGeom prst="rect">
              <a:avLst/>
            </a:prstGeom>
            <a:noFill/>
          </p:spPr>
          <p:txBody>
            <a:bodyPr wrap="square" rtlCol="0">
              <a:spAutoFit/>
            </a:bodyPr>
            <a:lstStyle/>
            <a:p>
              <a:pPr algn="ctr"/>
              <a:r>
                <a:rPr lang="ar-SY" sz="2400" b="1" dirty="0"/>
                <a:t>كبار السن: الشيوخ</a:t>
              </a:r>
            </a:p>
            <a:p>
              <a:pPr algn="ctr"/>
              <a:r>
                <a:rPr lang="ar-SY" sz="2400" b="1" dirty="0"/>
                <a:t>(من 65 سنة فأكبر)</a:t>
              </a:r>
              <a:endParaRPr lang="en-IN" sz="2400" b="1" dirty="0"/>
            </a:p>
          </p:txBody>
        </p:sp>
      </p:grpSp>
      <p:grpSp>
        <p:nvGrpSpPr>
          <p:cNvPr id="5" name="مجموعة 4"/>
          <p:cNvGrpSpPr/>
          <p:nvPr/>
        </p:nvGrpSpPr>
        <p:grpSpPr>
          <a:xfrm>
            <a:off x="4790488" y="1151264"/>
            <a:ext cx="2588653" cy="5569369"/>
            <a:chOff x="4790488" y="1151264"/>
            <a:chExt cx="2588653" cy="5569369"/>
          </a:xfrm>
        </p:grpSpPr>
        <p:sp>
          <p:nvSpPr>
            <p:cNvPr id="87" name="Circle: Hollow 26">
              <a:extLst>
                <a:ext uri="{FF2B5EF4-FFF2-40B4-BE49-F238E27FC236}">
                  <a16:creationId xmlns:a16="http://schemas.microsoft.com/office/drawing/2014/main" id="{72E5E446-954F-4CFC-9559-5457FB20B773}"/>
                </a:ext>
              </a:extLst>
            </p:cNvPr>
            <p:cNvSpPr/>
            <p:nvPr/>
          </p:nvSpPr>
          <p:spPr>
            <a:xfrm>
              <a:off x="4790488" y="4131980"/>
              <a:ext cx="2588653" cy="2588653"/>
            </a:xfrm>
            <a:prstGeom prst="donut">
              <a:avLst>
                <a:gd name="adj" fmla="val 4709"/>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88" name="Group 27">
              <a:extLst>
                <a:ext uri="{FF2B5EF4-FFF2-40B4-BE49-F238E27FC236}">
                  <a16:creationId xmlns:a16="http://schemas.microsoft.com/office/drawing/2014/main" id="{374B251B-255E-45BC-A545-6577C37F49B8}"/>
                </a:ext>
              </a:extLst>
            </p:cNvPr>
            <p:cNvGrpSpPr/>
            <p:nvPr/>
          </p:nvGrpSpPr>
          <p:grpSpPr>
            <a:xfrm>
              <a:off x="5608296" y="3338411"/>
              <a:ext cx="1030310" cy="1076905"/>
              <a:chOff x="2356834" y="1022351"/>
              <a:chExt cx="1030310" cy="1076905"/>
            </a:xfrm>
          </p:grpSpPr>
          <p:sp>
            <p:nvSpPr>
              <p:cNvPr id="89" name="Freeform: Shape 28">
                <a:extLst>
                  <a:ext uri="{FF2B5EF4-FFF2-40B4-BE49-F238E27FC236}">
                    <a16:creationId xmlns:a16="http://schemas.microsoft.com/office/drawing/2014/main" id="{22BB0601-9C82-41E0-862D-667097A64D88}"/>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0" name="Freeform: Shape 29">
                <a:extLst>
                  <a:ext uri="{FF2B5EF4-FFF2-40B4-BE49-F238E27FC236}">
                    <a16:creationId xmlns:a16="http://schemas.microsoft.com/office/drawing/2014/main" id="{6BAE14D9-3E17-49F0-ABAF-12F848B38CD9}"/>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7" name="Freeform: Shape 41">
              <a:extLst>
                <a:ext uri="{FF2B5EF4-FFF2-40B4-BE49-F238E27FC236}">
                  <a16:creationId xmlns:a16="http://schemas.microsoft.com/office/drawing/2014/main" id="{104399B4-5306-4096-BB9B-E2527F27B5D8}"/>
                </a:ext>
              </a:extLst>
            </p:cNvPr>
            <p:cNvSpPr/>
            <p:nvPr/>
          </p:nvSpPr>
          <p:spPr>
            <a:xfrm flipH="1">
              <a:off x="6083105" y="1151264"/>
              <a:ext cx="45719" cy="2193684"/>
            </a:xfrm>
            <a:custGeom>
              <a:avLst/>
              <a:gdLst>
                <a:gd name="connsiteX0" fmla="*/ 27432 w 27432"/>
                <a:gd name="connsiteY0" fmla="*/ 0 h 632489"/>
                <a:gd name="connsiteX1" fmla="*/ 0 w 27432"/>
                <a:gd name="connsiteY1" fmla="*/ 0 h 632489"/>
                <a:gd name="connsiteX2" fmla="*/ 0 w 27432"/>
                <a:gd name="connsiteY2" fmla="*/ 632489 h 632489"/>
                <a:gd name="connsiteX3" fmla="*/ 27432 w 27432"/>
                <a:gd name="connsiteY3" fmla="*/ 632489 h 632489"/>
              </a:gdLst>
              <a:ahLst/>
              <a:cxnLst>
                <a:cxn ang="0">
                  <a:pos x="connsiteX0" y="connsiteY0"/>
                </a:cxn>
                <a:cxn ang="0">
                  <a:pos x="connsiteX1" y="connsiteY1"/>
                </a:cxn>
                <a:cxn ang="0">
                  <a:pos x="connsiteX2" y="connsiteY2"/>
                </a:cxn>
                <a:cxn ang="0">
                  <a:pos x="connsiteX3" y="connsiteY3"/>
                </a:cxn>
              </a:cxnLst>
              <a:rect l="l" t="t" r="r" b="b"/>
              <a:pathLst>
                <a:path w="27432" h="632489">
                  <a:moveTo>
                    <a:pt x="27432" y="0"/>
                  </a:moveTo>
                  <a:lnTo>
                    <a:pt x="0" y="0"/>
                  </a:lnTo>
                  <a:lnTo>
                    <a:pt x="0" y="632489"/>
                  </a:lnTo>
                  <a:lnTo>
                    <a:pt x="27432" y="63248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p>
          </p:txBody>
        </p:sp>
        <p:sp>
          <p:nvSpPr>
            <p:cNvPr id="99" name="Rectangle: Rounded Corners 43">
              <a:extLst>
                <a:ext uri="{FF2B5EF4-FFF2-40B4-BE49-F238E27FC236}">
                  <a16:creationId xmlns:a16="http://schemas.microsoft.com/office/drawing/2014/main" id="{23FFC84B-1834-4992-A3BD-AC2993F34F50}"/>
                </a:ext>
              </a:extLst>
            </p:cNvPr>
            <p:cNvSpPr/>
            <p:nvPr/>
          </p:nvSpPr>
          <p:spPr>
            <a:xfrm>
              <a:off x="5395794" y="5982942"/>
              <a:ext cx="1455313" cy="30265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4" name="TextBox 49">
              <a:extLst>
                <a:ext uri="{FF2B5EF4-FFF2-40B4-BE49-F238E27FC236}">
                  <a16:creationId xmlns:a16="http://schemas.microsoft.com/office/drawing/2014/main" id="{DA435646-92EF-45BC-8D60-C11106915012}"/>
                </a:ext>
              </a:extLst>
            </p:cNvPr>
            <p:cNvSpPr txBox="1"/>
            <p:nvPr/>
          </p:nvSpPr>
          <p:spPr>
            <a:xfrm>
              <a:off x="5092242" y="4512859"/>
              <a:ext cx="2133481" cy="1569660"/>
            </a:xfrm>
            <a:prstGeom prst="rect">
              <a:avLst/>
            </a:prstGeom>
            <a:noFill/>
          </p:spPr>
          <p:txBody>
            <a:bodyPr wrap="square" rtlCol="0">
              <a:spAutoFit/>
            </a:bodyPr>
            <a:lstStyle/>
            <a:p>
              <a:pPr algn="ctr"/>
              <a:r>
                <a:rPr lang="ar-SY" sz="2400" b="1" dirty="0"/>
                <a:t>متوسطو السن : الشباب و البالغون من عمر </a:t>
              </a:r>
            </a:p>
            <a:p>
              <a:pPr algn="ctr"/>
              <a:r>
                <a:rPr lang="ar-SY" sz="2400" b="1" dirty="0"/>
                <a:t>( 15-64 )سنة </a:t>
              </a:r>
              <a:endParaRPr lang="en-IN" sz="2400" b="1" dirty="0"/>
            </a:p>
          </p:txBody>
        </p:sp>
      </p:grpSp>
      <p:grpSp>
        <p:nvGrpSpPr>
          <p:cNvPr id="2" name="مجموعة 1"/>
          <p:cNvGrpSpPr/>
          <p:nvPr/>
        </p:nvGrpSpPr>
        <p:grpSpPr>
          <a:xfrm>
            <a:off x="7781200" y="1151264"/>
            <a:ext cx="2588653" cy="5566285"/>
            <a:chOff x="7781200" y="1151264"/>
            <a:chExt cx="2588653" cy="5566285"/>
          </a:xfrm>
        </p:grpSpPr>
        <p:sp>
          <p:nvSpPr>
            <p:cNvPr id="91" name="Circle: Hollow 30">
              <a:extLst>
                <a:ext uri="{FF2B5EF4-FFF2-40B4-BE49-F238E27FC236}">
                  <a16:creationId xmlns:a16="http://schemas.microsoft.com/office/drawing/2014/main" id="{647A158F-E66E-4F2B-836D-01D28D64E430}"/>
                </a:ext>
              </a:extLst>
            </p:cNvPr>
            <p:cNvSpPr/>
            <p:nvPr/>
          </p:nvSpPr>
          <p:spPr>
            <a:xfrm>
              <a:off x="7781200" y="4128896"/>
              <a:ext cx="2588653" cy="2588653"/>
            </a:xfrm>
            <a:prstGeom prst="donut">
              <a:avLst>
                <a:gd name="adj" fmla="val 470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92" name="Group 31">
              <a:extLst>
                <a:ext uri="{FF2B5EF4-FFF2-40B4-BE49-F238E27FC236}">
                  <a16:creationId xmlns:a16="http://schemas.microsoft.com/office/drawing/2014/main" id="{0322B796-1C2F-474E-9FAE-3B110336D66B}"/>
                </a:ext>
              </a:extLst>
            </p:cNvPr>
            <p:cNvGrpSpPr/>
            <p:nvPr/>
          </p:nvGrpSpPr>
          <p:grpSpPr>
            <a:xfrm>
              <a:off x="8599008" y="3335327"/>
              <a:ext cx="1030310" cy="1076905"/>
              <a:chOff x="2356834" y="1022351"/>
              <a:chExt cx="1030310" cy="1076905"/>
            </a:xfrm>
          </p:grpSpPr>
          <p:sp>
            <p:nvSpPr>
              <p:cNvPr id="93" name="Freeform: Shape 32">
                <a:extLst>
                  <a:ext uri="{FF2B5EF4-FFF2-40B4-BE49-F238E27FC236}">
                    <a16:creationId xmlns:a16="http://schemas.microsoft.com/office/drawing/2014/main" id="{4E9EFA00-FC02-4084-8111-AB849892E4CF}"/>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4" name="Freeform: Shape 33">
                <a:extLst>
                  <a:ext uri="{FF2B5EF4-FFF2-40B4-BE49-F238E27FC236}">
                    <a16:creationId xmlns:a16="http://schemas.microsoft.com/office/drawing/2014/main" id="{D74E3744-0958-4E3D-8245-A5C2E2F2C83F}"/>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6" name="Freeform: Shape 39">
              <a:extLst>
                <a:ext uri="{FF2B5EF4-FFF2-40B4-BE49-F238E27FC236}">
                  <a16:creationId xmlns:a16="http://schemas.microsoft.com/office/drawing/2014/main" id="{C60A9F4A-9E80-471A-9607-B0BEF4374B4C}"/>
                </a:ext>
              </a:extLst>
            </p:cNvPr>
            <p:cNvSpPr/>
            <p:nvPr/>
          </p:nvSpPr>
          <p:spPr>
            <a:xfrm flipH="1">
              <a:off x="9084667" y="1151264"/>
              <a:ext cx="45719" cy="2220628"/>
            </a:xfrm>
            <a:custGeom>
              <a:avLst/>
              <a:gdLst>
                <a:gd name="connsiteX0" fmla="*/ 27432 w 27432"/>
                <a:gd name="connsiteY0" fmla="*/ 0 h 2542834"/>
                <a:gd name="connsiteX1" fmla="*/ 0 w 27432"/>
                <a:gd name="connsiteY1" fmla="*/ 0 h 2542834"/>
                <a:gd name="connsiteX2" fmla="*/ 0 w 27432"/>
                <a:gd name="connsiteY2" fmla="*/ 2542834 h 2542834"/>
                <a:gd name="connsiteX3" fmla="*/ 27432 w 27432"/>
                <a:gd name="connsiteY3" fmla="*/ 2542834 h 2542834"/>
              </a:gdLst>
              <a:ahLst/>
              <a:cxnLst>
                <a:cxn ang="0">
                  <a:pos x="connsiteX0" y="connsiteY0"/>
                </a:cxn>
                <a:cxn ang="0">
                  <a:pos x="connsiteX1" y="connsiteY1"/>
                </a:cxn>
                <a:cxn ang="0">
                  <a:pos x="connsiteX2" y="connsiteY2"/>
                </a:cxn>
                <a:cxn ang="0">
                  <a:pos x="connsiteX3" y="connsiteY3"/>
                </a:cxn>
              </a:cxnLst>
              <a:rect l="l" t="t" r="r" b="b"/>
              <a:pathLst>
                <a:path w="27432" h="2542834">
                  <a:moveTo>
                    <a:pt x="27432" y="0"/>
                  </a:moveTo>
                  <a:lnTo>
                    <a:pt x="0" y="0"/>
                  </a:lnTo>
                  <a:lnTo>
                    <a:pt x="0" y="2542834"/>
                  </a:lnTo>
                  <a:lnTo>
                    <a:pt x="27432" y="25428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Rectangle: Rounded Corners 44">
              <a:extLst>
                <a:ext uri="{FF2B5EF4-FFF2-40B4-BE49-F238E27FC236}">
                  <a16:creationId xmlns:a16="http://schemas.microsoft.com/office/drawing/2014/main" id="{43C74C04-86AB-4C14-9607-36599BB0DE63}"/>
                </a:ext>
              </a:extLst>
            </p:cNvPr>
            <p:cNvSpPr/>
            <p:nvPr/>
          </p:nvSpPr>
          <p:spPr>
            <a:xfrm>
              <a:off x="8384443" y="6082519"/>
              <a:ext cx="1455313" cy="302658"/>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06" name="TextBox 51">
              <a:extLst>
                <a:ext uri="{FF2B5EF4-FFF2-40B4-BE49-F238E27FC236}">
                  <a16:creationId xmlns:a16="http://schemas.microsoft.com/office/drawing/2014/main" id="{8B8A98F2-BAE8-4B05-9A98-F0612DED7FF6}"/>
                </a:ext>
              </a:extLst>
            </p:cNvPr>
            <p:cNvSpPr txBox="1"/>
            <p:nvPr/>
          </p:nvSpPr>
          <p:spPr>
            <a:xfrm>
              <a:off x="8232681" y="4512859"/>
              <a:ext cx="1795409" cy="1569660"/>
            </a:xfrm>
            <a:prstGeom prst="rect">
              <a:avLst/>
            </a:prstGeom>
            <a:noFill/>
          </p:spPr>
          <p:txBody>
            <a:bodyPr wrap="square" rtlCol="0">
              <a:spAutoFit/>
            </a:bodyPr>
            <a:lstStyle/>
            <a:p>
              <a:pPr algn="ctr"/>
              <a:r>
                <a:rPr lang="ar-SY" sz="2400" b="1" dirty="0"/>
                <a:t>صغار السن: الأطفال</a:t>
              </a:r>
            </a:p>
            <a:p>
              <a:pPr algn="ctr"/>
              <a:r>
                <a:rPr lang="ar-SY" sz="2400" b="1" dirty="0"/>
                <a:t>(أقل من 15 سنة)</a:t>
              </a:r>
              <a:endParaRPr lang="en-IN" sz="2400" b="1" dirty="0"/>
            </a:p>
          </p:txBody>
        </p:sp>
      </p:grpSp>
      <p:grpSp>
        <p:nvGrpSpPr>
          <p:cNvPr id="107" name="مجموعة 106"/>
          <p:cNvGrpSpPr/>
          <p:nvPr/>
        </p:nvGrpSpPr>
        <p:grpSpPr>
          <a:xfrm>
            <a:off x="338813" y="1735874"/>
            <a:ext cx="8201466" cy="1128959"/>
            <a:chOff x="338813" y="22303"/>
            <a:chExt cx="8201466" cy="1128959"/>
          </a:xfrm>
        </p:grpSpPr>
        <p:grpSp>
          <p:nvGrpSpPr>
            <p:cNvPr id="108" name="مجموعة 107"/>
            <p:cNvGrpSpPr/>
            <p:nvPr/>
          </p:nvGrpSpPr>
          <p:grpSpPr>
            <a:xfrm>
              <a:off x="338813" y="22303"/>
              <a:ext cx="1704537" cy="1128957"/>
              <a:chOff x="338813" y="22303"/>
              <a:chExt cx="1704537" cy="1128957"/>
            </a:xfrm>
          </p:grpSpPr>
          <p:sp>
            <p:nvSpPr>
              <p:cNvPr id="117"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37">
                <a:extLst>
                  <a:ext uri="{FF2B5EF4-FFF2-40B4-BE49-F238E27FC236}">
                    <a16:creationId xmlns:a16="http://schemas.microsoft.com/office/drawing/2014/main" id="{76D10162-9574-43DF-BF02-F3BAB5FBC542}"/>
                  </a:ext>
                </a:extLst>
              </p:cNvPr>
              <p:cNvSpPr txBox="1"/>
              <p:nvPr/>
            </p:nvSpPr>
            <p:spPr>
              <a:xfrm flipH="1">
                <a:off x="746600" y="84303"/>
                <a:ext cx="839724" cy="461665"/>
              </a:xfrm>
              <a:prstGeom prst="rect">
                <a:avLst/>
              </a:prstGeom>
              <a:noFill/>
            </p:spPr>
            <p:txBody>
              <a:bodyPr wrap="square" rtlCol="0">
                <a:spAutoFit/>
              </a:bodyPr>
              <a:lstStyle/>
              <a:p>
                <a:pPr algn="ctr"/>
                <a:r>
                  <a:rPr lang="ar-SY" sz="2400" b="1" dirty="0">
                    <a:latin typeface="Century Gothic" panose="020B0502020202020204" pitchFamily="34" charset="0"/>
                  </a:rPr>
                  <a:t>1</a:t>
                </a:r>
              </a:p>
            </p:txBody>
          </p:sp>
        </p:grpSp>
        <p:grpSp>
          <p:nvGrpSpPr>
            <p:cNvPr id="109" name="مجموعة 108"/>
            <p:cNvGrpSpPr/>
            <p:nvPr/>
          </p:nvGrpSpPr>
          <p:grpSpPr>
            <a:xfrm>
              <a:off x="2350491" y="22303"/>
              <a:ext cx="6189788" cy="1128959"/>
              <a:chOff x="2350491" y="22303"/>
              <a:chExt cx="6189788" cy="1128959"/>
            </a:xfrm>
          </p:grpSpPr>
          <p:sp>
            <p:nvSpPr>
              <p:cNvPr id="11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5"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116" name="TextBox 54">
                <a:extLst>
                  <a:ext uri="{FF2B5EF4-FFF2-40B4-BE49-F238E27FC236}">
                    <a16:creationId xmlns:a16="http://schemas.microsoft.com/office/drawing/2014/main" id="{77083AD1-19E7-47DD-AD18-FA3E1ABEF6F5}"/>
                  </a:ext>
                </a:extLst>
              </p:cNvPr>
              <p:cNvSpPr txBox="1"/>
              <p:nvPr/>
            </p:nvSpPr>
            <p:spPr>
              <a:xfrm>
                <a:off x="3380210" y="84303"/>
                <a:ext cx="5116090" cy="584775"/>
              </a:xfrm>
              <a:prstGeom prst="rect">
                <a:avLst/>
              </a:prstGeom>
              <a:noFill/>
            </p:spPr>
            <p:txBody>
              <a:bodyPr wrap="square" rtlCol="0">
                <a:spAutoFit/>
              </a:bodyPr>
              <a:lstStyle/>
              <a:p>
                <a:pPr algn="r"/>
                <a:r>
                  <a:rPr lang="ar-SY" sz="3200" dirty="0">
                    <a:latin typeface="Century Gothic" panose="020B0502020202020204" pitchFamily="34" charset="0"/>
                  </a:rPr>
                  <a:t>فئات العمر الرئيسة:</a:t>
                </a:r>
              </a:p>
            </p:txBody>
          </p:sp>
        </p:grpSp>
        <p:grpSp>
          <p:nvGrpSpPr>
            <p:cNvPr id="11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11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475449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7"/>
                                            </p:tgtEl>
                                            <p:attrNameLst>
                                              <p:attrName>style.visibility</p:attrName>
                                            </p:attrNameLst>
                                          </p:cBhvr>
                                          <p:to>
                                            <p:strVal val="visible"/>
                                          </p:to>
                                        </p:set>
                                        <p:anim calcmode="lin" valueType="num">
                                          <p:cBhvr additive="base">
                                            <p:cTn id="13" dur="500" fill="hold"/>
                                            <p:tgtEl>
                                              <p:spTgt spid="107"/>
                                            </p:tgtEl>
                                            <p:attrNameLst>
                                              <p:attrName>ppt_x</p:attrName>
                                            </p:attrNameLst>
                                          </p:cBhvr>
                                          <p:tavLst>
                                            <p:tav tm="0">
                                              <p:val>
                                                <p:strVal val="0-#ppt_w/2"/>
                                              </p:val>
                                            </p:tav>
                                            <p:tav tm="100000">
                                              <p:val>
                                                <p:strVal val="#ppt_x"/>
                                              </p:val>
                                            </p:tav>
                                          </p:tavLst>
                                        </p:anim>
                                        <p:anim calcmode="lin" valueType="num">
                                          <p:cBhvr additive="base">
                                            <p:cTn id="14"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48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48000">
                                          <p:cBhvr additive="base">
                                            <p:cTn id="19" dur="500" fill="hold"/>
                                            <p:tgtEl>
                                              <p:spTgt spid="2"/>
                                            </p:tgtEl>
                                            <p:attrNameLst>
                                              <p:attrName>ppt_x</p:attrName>
                                            </p:attrNameLst>
                                          </p:cBhvr>
                                          <p:tavLst>
                                            <p:tav tm="0">
                                              <p:val>
                                                <p:strVal val="#ppt_x"/>
                                              </p:val>
                                            </p:tav>
                                            <p:tav tm="100000">
                                              <p:val>
                                                <p:strVal val="#ppt_x"/>
                                              </p:val>
                                            </p:tav>
                                          </p:tavLst>
                                        </p:anim>
                                        <p:anim calcmode="lin" valueType="num" p14:bounceEnd="48000">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48000">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14:bounceEnd="48000">
                                          <p:cBhvr additive="base">
                                            <p:cTn id="25" dur="500" fill="hold"/>
                                            <p:tgtEl>
                                              <p:spTgt spid="5"/>
                                            </p:tgtEl>
                                            <p:attrNameLst>
                                              <p:attrName>ppt_x</p:attrName>
                                            </p:attrNameLst>
                                          </p:cBhvr>
                                          <p:tavLst>
                                            <p:tav tm="0">
                                              <p:val>
                                                <p:strVal val="#ppt_x"/>
                                              </p:val>
                                            </p:tav>
                                            <p:tav tm="100000">
                                              <p:val>
                                                <p:strVal val="#ppt_x"/>
                                              </p:val>
                                            </p:tav>
                                          </p:tavLst>
                                        </p:anim>
                                        <p:anim calcmode="lin" valueType="num" p14:bounceEnd="48000">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14:presetBounceEnd="48000">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14:bounceEnd="48000">
                                          <p:cBhvr additive="base">
                                            <p:cTn id="31" dur="500" fill="hold"/>
                                            <p:tgtEl>
                                              <p:spTgt spid="19"/>
                                            </p:tgtEl>
                                            <p:attrNameLst>
                                              <p:attrName>ppt_x</p:attrName>
                                            </p:attrNameLst>
                                          </p:cBhvr>
                                          <p:tavLst>
                                            <p:tav tm="0">
                                              <p:val>
                                                <p:strVal val="#ppt_x"/>
                                              </p:val>
                                            </p:tav>
                                            <p:tav tm="100000">
                                              <p:val>
                                                <p:strVal val="#ppt_x"/>
                                              </p:val>
                                            </p:tav>
                                          </p:tavLst>
                                        </p:anim>
                                        <p:anim calcmode="lin" valueType="num" p14:bounceEnd="48000">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7"/>
                                            </p:tgtEl>
                                            <p:attrNameLst>
                                              <p:attrName>style.visibility</p:attrName>
                                            </p:attrNameLst>
                                          </p:cBhvr>
                                          <p:to>
                                            <p:strVal val="visible"/>
                                          </p:to>
                                        </p:set>
                                        <p:anim calcmode="lin" valueType="num">
                                          <p:cBhvr additive="base">
                                            <p:cTn id="13" dur="500" fill="hold"/>
                                            <p:tgtEl>
                                              <p:spTgt spid="107"/>
                                            </p:tgtEl>
                                            <p:attrNameLst>
                                              <p:attrName>ppt_x</p:attrName>
                                            </p:attrNameLst>
                                          </p:cBhvr>
                                          <p:tavLst>
                                            <p:tav tm="0">
                                              <p:val>
                                                <p:strVal val="0-#ppt_w/2"/>
                                              </p:val>
                                            </p:tav>
                                            <p:tav tm="100000">
                                              <p:val>
                                                <p:strVal val="#ppt_x"/>
                                              </p:val>
                                            </p:tav>
                                          </p:tavLst>
                                        </p:anim>
                                        <p:anim calcmode="lin" valueType="num">
                                          <p:cBhvr additive="base">
                                            <p:cTn id="14"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1" name="Group 41">
            <a:extLst>
              <a:ext uri="{FF2B5EF4-FFF2-40B4-BE49-F238E27FC236}">
                <a16:creationId xmlns:a16="http://schemas.microsoft.com/office/drawing/2014/main" id="{D0224907-A9E5-40E0-8137-29D55C155436}"/>
              </a:ext>
            </a:extLst>
          </p:cNvPr>
          <p:cNvGrpSpPr/>
          <p:nvPr/>
        </p:nvGrpSpPr>
        <p:grpSpPr>
          <a:xfrm>
            <a:off x="1091519" y="2728311"/>
            <a:ext cx="9277806" cy="2579807"/>
            <a:chOff x="1091519" y="2137466"/>
            <a:chExt cx="9277806" cy="2579807"/>
          </a:xfrm>
          <a:effectLst/>
        </p:grpSpPr>
        <p:sp>
          <p:nvSpPr>
            <p:cNvPr id="62" name="Isosceles Triangle 19">
              <a:extLst>
                <a:ext uri="{FF2B5EF4-FFF2-40B4-BE49-F238E27FC236}">
                  <a16:creationId xmlns:a16="http://schemas.microsoft.com/office/drawing/2014/main" id="{ABDFF7DE-3909-4DA7-8D08-806829F2B108}"/>
                </a:ext>
              </a:extLst>
            </p:cNvPr>
            <p:cNvSpPr/>
            <p:nvPr/>
          </p:nvSpPr>
          <p:spPr>
            <a:xfrm rot="5400000">
              <a:off x="9679757" y="2780107"/>
              <a:ext cx="118052" cy="1261084"/>
            </a:xfrm>
            <a:prstGeom prst="triangle">
              <a:avLst/>
            </a:prstGeom>
            <a:gradFill>
              <a:gsLst>
                <a:gs pos="0">
                  <a:schemeClr val="tx1">
                    <a:lumMod val="50000"/>
                    <a:lumOff val="50000"/>
                  </a:schemeClr>
                </a:gs>
                <a:gs pos="41000">
                  <a:schemeClr val="bg1">
                    <a:lumMod val="95000"/>
                  </a:schemeClr>
                </a:gs>
                <a:gs pos="83000">
                  <a:schemeClr val="accent1">
                    <a:lumMod val="45000"/>
                    <a:lumOff val="55000"/>
                  </a:schemeClr>
                </a:gs>
                <a:gs pos="100000">
                  <a:schemeClr val="tx1">
                    <a:lumMod val="65000"/>
                    <a:lumOff val="35000"/>
                  </a:schemeClr>
                </a:gs>
              </a:gsLs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14">
              <a:extLst>
                <a:ext uri="{FF2B5EF4-FFF2-40B4-BE49-F238E27FC236}">
                  <a16:creationId xmlns:a16="http://schemas.microsoft.com/office/drawing/2014/main" id="{3B441DB0-6D1D-4AEA-83D2-8A85691B7DD2}"/>
                </a:ext>
              </a:extLst>
            </p:cNvPr>
            <p:cNvSpPr/>
            <p:nvPr/>
          </p:nvSpPr>
          <p:spPr>
            <a:xfrm rot="18335724">
              <a:off x="1496800" y="2492412"/>
              <a:ext cx="565878" cy="1376439"/>
            </a:xfrm>
            <a:custGeom>
              <a:avLst/>
              <a:gdLst>
                <a:gd name="connsiteX0" fmla="*/ 711555 w 833638"/>
                <a:gd name="connsiteY0" fmla="*/ 122083 h 1749864"/>
                <a:gd name="connsiteX1" fmla="*/ 833638 w 833638"/>
                <a:gd name="connsiteY1" fmla="*/ 416819 h 1749864"/>
                <a:gd name="connsiteX2" fmla="*/ 833638 w 833638"/>
                <a:gd name="connsiteY2" fmla="*/ 1749864 h 1749864"/>
                <a:gd name="connsiteX3" fmla="*/ 0 w 833638"/>
                <a:gd name="connsiteY3" fmla="*/ 942909 h 1749864"/>
                <a:gd name="connsiteX4" fmla="*/ 0 w 833638"/>
                <a:gd name="connsiteY4" fmla="*/ 416819 h 1749864"/>
                <a:gd name="connsiteX5" fmla="*/ 416819 w 833638"/>
                <a:gd name="connsiteY5" fmla="*/ 0 h 1749864"/>
                <a:gd name="connsiteX6" fmla="*/ 711555 w 833638"/>
                <a:gd name="connsiteY6" fmla="*/ 122083 h 1749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638" h="1749864">
                  <a:moveTo>
                    <a:pt x="711555" y="122083"/>
                  </a:moveTo>
                  <a:cubicBezTo>
                    <a:pt x="786984" y="197513"/>
                    <a:pt x="833638" y="301718"/>
                    <a:pt x="833638" y="416819"/>
                  </a:cubicBezTo>
                  <a:lnTo>
                    <a:pt x="833638" y="1749864"/>
                  </a:lnTo>
                  <a:lnTo>
                    <a:pt x="0" y="942909"/>
                  </a:lnTo>
                  <a:lnTo>
                    <a:pt x="0" y="416819"/>
                  </a:lnTo>
                  <a:cubicBezTo>
                    <a:pt x="0" y="186616"/>
                    <a:pt x="186616" y="0"/>
                    <a:pt x="416819" y="0"/>
                  </a:cubicBezTo>
                  <a:cubicBezTo>
                    <a:pt x="531921" y="0"/>
                    <a:pt x="636125" y="46654"/>
                    <a:pt x="711555" y="122083"/>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4">
              <a:extLst>
                <a:ext uri="{FF2B5EF4-FFF2-40B4-BE49-F238E27FC236}">
                  <a16:creationId xmlns:a16="http://schemas.microsoft.com/office/drawing/2014/main" id="{AEE84396-0B61-404E-B843-C690FDF79788}"/>
                </a:ext>
              </a:extLst>
            </p:cNvPr>
            <p:cNvSpPr/>
            <p:nvPr/>
          </p:nvSpPr>
          <p:spPr>
            <a:xfrm>
              <a:off x="1500350" y="3318445"/>
              <a:ext cx="6400800" cy="184410"/>
            </a:xfrm>
            <a:prstGeom prst="roundRect">
              <a:avLst>
                <a:gd name="adj" fmla="val 50000"/>
              </a:avLst>
            </a:prstGeom>
            <a:gradFill>
              <a:gsLst>
                <a:gs pos="0">
                  <a:schemeClr val="tx1">
                    <a:lumMod val="50000"/>
                    <a:lumOff val="50000"/>
                  </a:schemeClr>
                </a:gs>
                <a:gs pos="41000">
                  <a:schemeClr val="bg1"/>
                </a:gs>
                <a:gs pos="83000">
                  <a:schemeClr val="accent1">
                    <a:lumMod val="45000"/>
                    <a:lumOff val="55000"/>
                  </a:schemeClr>
                </a:gs>
                <a:gs pos="100000">
                  <a:schemeClr val="tx1">
                    <a:lumMod val="65000"/>
                    <a:lumOff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7">
              <a:extLst>
                <a:ext uri="{FF2B5EF4-FFF2-40B4-BE49-F238E27FC236}">
                  <a16:creationId xmlns:a16="http://schemas.microsoft.com/office/drawing/2014/main" id="{0E19EE43-525B-4165-BC2E-FA792208C221}"/>
                </a:ext>
              </a:extLst>
            </p:cNvPr>
            <p:cNvSpPr/>
            <p:nvPr/>
          </p:nvSpPr>
          <p:spPr>
            <a:xfrm rot="18955908">
              <a:off x="1468516" y="2137466"/>
              <a:ext cx="833638" cy="1749864"/>
            </a:xfrm>
            <a:custGeom>
              <a:avLst/>
              <a:gdLst>
                <a:gd name="connsiteX0" fmla="*/ 711555 w 833638"/>
                <a:gd name="connsiteY0" fmla="*/ 122083 h 1749864"/>
                <a:gd name="connsiteX1" fmla="*/ 833638 w 833638"/>
                <a:gd name="connsiteY1" fmla="*/ 416819 h 1749864"/>
                <a:gd name="connsiteX2" fmla="*/ 833638 w 833638"/>
                <a:gd name="connsiteY2" fmla="*/ 1749864 h 1749864"/>
                <a:gd name="connsiteX3" fmla="*/ 0 w 833638"/>
                <a:gd name="connsiteY3" fmla="*/ 942909 h 1749864"/>
                <a:gd name="connsiteX4" fmla="*/ 0 w 833638"/>
                <a:gd name="connsiteY4" fmla="*/ 416819 h 1749864"/>
                <a:gd name="connsiteX5" fmla="*/ 416819 w 833638"/>
                <a:gd name="connsiteY5" fmla="*/ 0 h 1749864"/>
                <a:gd name="connsiteX6" fmla="*/ 711555 w 833638"/>
                <a:gd name="connsiteY6" fmla="*/ 122083 h 1749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638" h="1749864">
                  <a:moveTo>
                    <a:pt x="711555" y="122083"/>
                  </a:moveTo>
                  <a:cubicBezTo>
                    <a:pt x="786984" y="197513"/>
                    <a:pt x="833638" y="301718"/>
                    <a:pt x="833638" y="416819"/>
                  </a:cubicBezTo>
                  <a:lnTo>
                    <a:pt x="833638" y="1749864"/>
                  </a:lnTo>
                  <a:lnTo>
                    <a:pt x="0" y="942909"/>
                  </a:lnTo>
                  <a:lnTo>
                    <a:pt x="0" y="416819"/>
                  </a:lnTo>
                  <a:cubicBezTo>
                    <a:pt x="0" y="186616"/>
                    <a:pt x="186616" y="0"/>
                    <a:pt x="416819" y="0"/>
                  </a:cubicBezTo>
                  <a:cubicBezTo>
                    <a:pt x="531921" y="0"/>
                    <a:pt x="636125" y="46654"/>
                    <a:pt x="711555" y="122083"/>
                  </a:cubicBezTo>
                  <a:close/>
                </a:path>
              </a:pathLst>
            </a:custGeom>
            <a:solidFill>
              <a:srgbClr val="3197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8">
              <a:extLst>
                <a:ext uri="{FF2B5EF4-FFF2-40B4-BE49-F238E27FC236}">
                  <a16:creationId xmlns:a16="http://schemas.microsoft.com/office/drawing/2014/main" id="{33786ED3-E4AF-48F7-B065-E11D15635B10}"/>
                </a:ext>
              </a:extLst>
            </p:cNvPr>
            <p:cNvSpPr/>
            <p:nvPr/>
          </p:nvSpPr>
          <p:spPr>
            <a:xfrm rot="2644092" flipV="1">
              <a:off x="1468517" y="2967409"/>
              <a:ext cx="833638" cy="1749864"/>
            </a:xfrm>
            <a:custGeom>
              <a:avLst/>
              <a:gdLst>
                <a:gd name="connsiteX0" fmla="*/ 711555 w 833638"/>
                <a:gd name="connsiteY0" fmla="*/ 122083 h 1749864"/>
                <a:gd name="connsiteX1" fmla="*/ 833638 w 833638"/>
                <a:gd name="connsiteY1" fmla="*/ 416819 h 1749864"/>
                <a:gd name="connsiteX2" fmla="*/ 833638 w 833638"/>
                <a:gd name="connsiteY2" fmla="*/ 1749864 h 1749864"/>
                <a:gd name="connsiteX3" fmla="*/ 0 w 833638"/>
                <a:gd name="connsiteY3" fmla="*/ 942909 h 1749864"/>
                <a:gd name="connsiteX4" fmla="*/ 0 w 833638"/>
                <a:gd name="connsiteY4" fmla="*/ 416819 h 1749864"/>
                <a:gd name="connsiteX5" fmla="*/ 416819 w 833638"/>
                <a:gd name="connsiteY5" fmla="*/ 0 h 1749864"/>
                <a:gd name="connsiteX6" fmla="*/ 711555 w 833638"/>
                <a:gd name="connsiteY6" fmla="*/ 122083 h 1749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638" h="1749864">
                  <a:moveTo>
                    <a:pt x="711555" y="122083"/>
                  </a:moveTo>
                  <a:cubicBezTo>
                    <a:pt x="786984" y="197513"/>
                    <a:pt x="833638" y="301718"/>
                    <a:pt x="833638" y="416819"/>
                  </a:cubicBezTo>
                  <a:lnTo>
                    <a:pt x="833638" y="1749864"/>
                  </a:lnTo>
                  <a:lnTo>
                    <a:pt x="0" y="942909"/>
                  </a:lnTo>
                  <a:lnTo>
                    <a:pt x="0" y="416819"/>
                  </a:lnTo>
                  <a:cubicBezTo>
                    <a:pt x="0" y="186616"/>
                    <a:pt x="186616" y="0"/>
                    <a:pt x="416819" y="0"/>
                  </a:cubicBezTo>
                  <a:cubicBezTo>
                    <a:pt x="531921" y="0"/>
                    <a:pt x="636125" y="46654"/>
                    <a:pt x="711555" y="122083"/>
                  </a:cubicBezTo>
                  <a:close/>
                </a:path>
              </a:pathLst>
            </a:custGeom>
            <a:solidFill>
              <a:srgbClr val="3484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Top Corners Rounded 13">
              <a:extLst>
                <a:ext uri="{FF2B5EF4-FFF2-40B4-BE49-F238E27FC236}">
                  <a16:creationId xmlns:a16="http://schemas.microsoft.com/office/drawing/2014/main" id="{2B163307-C6F7-44CB-9406-98BE9CE45E0C}"/>
                </a:ext>
              </a:extLst>
            </p:cNvPr>
            <p:cNvSpPr/>
            <p:nvPr/>
          </p:nvSpPr>
          <p:spPr>
            <a:xfrm flipV="1">
              <a:off x="1366303" y="3091834"/>
              <a:ext cx="1286372" cy="1007165"/>
            </a:xfrm>
            <a:prstGeom prst="round2SameRect">
              <a:avLst>
                <a:gd name="adj1" fmla="val 50000"/>
                <a:gd name="adj2" fmla="val 0"/>
              </a:avLst>
            </a:prstGeom>
            <a:solidFill>
              <a:srgbClr val="72B2D8"/>
            </a:solidFill>
            <a:ln>
              <a:noFill/>
            </a:ln>
            <a:scene3d>
              <a:camera prst="isometricOffAxis2Top">
                <a:rot lat="18075715" lon="3207254" rev="18741448"/>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rapezoid 16">
              <a:extLst>
                <a:ext uri="{FF2B5EF4-FFF2-40B4-BE49-F238E27FC236}">
                  <a16:creationId xmlns:a16="http://schemas.microsoft.com/office/drawing/2014/main" id="{BFB30248-EF96-4446-BB37-930B700ECD59}"/>
                </a:ext>
              </a:extLst>
            </p:cNvPr>
            <p:cNvSpPr/>
            <p:nvPr/>
          </p:nvSpPr>
          <p:spPr>
            <a:xfrm rot="16200000">
              <a:off x="7598683" y="3270209"/>
              <a:ext cx="479102" cy="280881"/>
            </a:xfrm>
            <a:prstGeom prst="trapezoid">
              <a:avLst>
                <a:gd name="adj" fmla="val 376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17">
              <a:extLst>
                <a:ext uri="{FF2B5EF4-FFF2-40B4-BE49-F238E27FC236}">
                  <a16:creationId xmlns:a16="http://schemas.microsoft.com/office/drawing/2014/main" id="{7CED3A4D-9292-40F9-8C84-76FE97AEBF25}"/>
                </a:ext>
              </a:extLst>
            </p:cNvPr>
            <p:cNvSpPr/>
            <p:nvPr/>
          </p:nvSpPr>
          <p:spPr>
            <a:xfrm>
              <a:off x="7978675" y="3171098"/>
              <a:ext cx="1075881" cy="479103"/>
            </a:xfrm>
            <a:prstGeom prst="rect">
              <a:avLst/>
            </a:prstGeom>
            <a:pattFill prst="openDmnd">
              <a:fgClr>
                <a:schemeClr val="bg1">
                  <a:lumMod val="50000"/>
                </a:schemeClr>
              </a:fgClr>
              <a:bgClr>
                <a:schemeClr val="bg1">
                  <a:lumMod val="8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rapezoid 18">
              <a:extLst>
                <a:ext uri="{FF2B5EF4-FFF2-40B4-BE49-F238E27FC236}">
                  <a16:creationId xmlns:a16="http://schemas.microsoft.com/office/drawing/2014/main" id="{B049C6AE-BCFD-4B0C-9E41-712D0D02CFAB}"/>
                </a:ext>
              </a:extLst>
            </p:cNvPr>
            <p:cNvSpPr/>
            <p:nvPr/>
          </p:nvSpPr>
          <p:spPr>
            <a:xfrm rot="5400000" flipH="1">
              <a:off x="8955446" y="3262409"/>
              <a:ext cx="479102" cy="280881"/>
            </a:xfrm>
            <a:prstGeom prst="trapezoid">
              <a:avLst>
                <a:gd name="adj" fmla="val 376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32">
            <a:extLst>
              <a:ext uri="{FF2B5EF4-FFF2-40B4-BE49-F238E27FC236}">
                <a16:creationId xmlns:a16="http://schemas.microsoft.com/office/drawing/2014/main" id="{7F8989E1-3F32-455B-8DB4-1A0D19C22EAD}"/>
              </a:ext>
            </a:extLst>
          </p:cNvPr>
          <p:cNvGrpSpPr/>
          <p:nvPr/>
        </p:nvGrpSpPr>
        <p:grpSpPr>
          <a:xfrm>
            <a:off x="2963550" y="2476848"/>
            <a:ext cx="1075882" cy="1431682"/>
            <a:chOff x="4004558" y="1886003"/>
            <a:chExt cx="1075882" cy="1431682"/>
          </a:xfrm>
        </p:grpSpPr>
        <p:sp>
          <p:nvSpPr>
            <p:cNvPr id="72" name="Rectangle: Top Corners Rounded 1">
              <a:extLst>
                <a:ext uri="{FF2B5EF4-FFF2-40B4-BE49-F238E27FC236}">
                  <a16:creationId xmlns:a16="http://schemas.microsoft.com/office/drawing/2014/main" id="{506B784E-6683-41A8-8B6E-73A307C01DE3}"/>
                </a:ext>
              </a:extLst>
            </p:cNvPr>
            <p:cNvSpPr/>
            <p:nvPr/>
          </p:nvSpPr>
          <p:spPr>
            <a:xfrm>
              <a:off x="4004558" y="1886003"/>
              <a:ext cx="1075881" cy="1431682"/>
            </a:xfrm>
            <a:prstGeom prst="round2SameRect">
              <a:avLst>
                <a:gd name="adj1" fmla="val 50000"/>
                <a:gd name="adj2" fmla="val 0"/>
              </a:avLst>
            </a:prstGeom>
            <a:solidFill>
              <a:srgbClr val="CC00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Graphic 11" descr="Lightbulb">
              <a:extLst>
                <a:ext uri="{FF2B5EF4-FFF2-40B4-BE49-F238E27FC236}">
                  <a16:creationId xmlns:a16="http://schemas.microsoft.com/office/drawing/2014/main" id="{C64D26DA-D450-4D30-BF10-9FABB1B484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84032" y="2016341"/>
              <a:ext cx="457200" cy="457200"/>
            </a:xfrm>
            <a:prstGeom prst="rect">
              <a:avLst/>
            </a:prstGeom>
          </p:spPr>
        </p:pic>
        <p:sp>
          <p:nvSpPr>
            <p:cNvPr id="74" name="TextBox 28">
              <a:extLst>
                <a:ext uri="{FF2B5EF4-FFF2-40B4-BE49-F238E27FC236}">
                  <a16:creationId xmlns:a16="http://schemas.microsoft.com/office/drawing/2014/main" id="{073F5166-0281-408B-9137-3386E23D700A}"/>
                </a:ext>
              </a:extLst>
            </p:cNvPr>
            <p:cNvSpPr txBox="1"/>
            <p:nvPr/>
          </p:nvSpPr>
          <p:spPr>
            <a:xfrm>
              <a:off x="4004558" y="2632883"/>
              <a:ext cx="1075882" cy="307777"/>
            </a:xfrm>
            <a:prstGeom prst="rect">
              <a:avLst/>
            </a:prstGeom>
            <a:noFill/>
          </p:spPr>
          <p:txBody>
            <a:bodyPr wrap="square" rtlCol="0">
              <a:spAutoFit/>
            </a:bodyPr>
            <a:lstStyle/>
            <a:p>
              <a:pPr algn="ctr"/>
              <a:r>
                <a:rPr lang="en-US" sz="1400" dirty="0">
                  <a:solidFill>
                    <a:schemeClr val="bg1"/>
                  </a:solidFill>
                  <a:latin typeface="Century Gothic" panose="020B0502020202020204" pitchFamily="34" charset="0"/>
                </a:rPr>
                <a:t>Title</a:t>
              </a:r>
            </a:p>
          </p:txBody>
        </p:sp>
      </p:grpSp>
      <p:grpSp>
        <p:nvGrpSpPr>
          <p:cNvPr id="75" name="Group 34">
            <a:extLst>
              <a:ext uri="{FF2B5EF4-FFF2-40B4-BE49-F238E27FC236}">
                <a16:creationId xmlns:a16="http://schemas.microsoft.com/office/drawing/2014/main" id="{97277EF4-A4DD-4156-952E-BD5333697AED}"/>
              </a:ext>
            </a:extLst>
          </p:cNvPr>
          <p:cNvGrpSpPr/>
          <p:nvPr/>
        </p:nvGrpSpPr>
        <p:grpSpPr>
          <a:xfrm>
            <a:off x="5086530" y="2476848"/>
            <a:ext cx="1075882" cy="1431682"/>
            <a:chOff x="6127538" y="1886003"/>
            <a:chExt cx="1075882" cy="1431682"/>
          </a:xfrm>
        </p:grpSpPr>
        <p:sp>
          <p:nvSpPr>
            <p:cNvPr id="76" name="Rectangle: Top Corners Rounded 26">
              <a:extLst>
                <a:ext uri="{FF2B5EF4-FFF2-40B4-BE49-F238E27FC236}">
                  <a16:creationId xmlns:a16="http://schemas.microsoft.com/office/drawing/2014/main" id="{B9CCE4DC-8CD2-4E08-8640-368BC3A756F1}"/>
                </a:ext>
              </a:extLst>
            </p:cNvPr>
            <p:cNvSpPr/>
            <p:nvPr/>
          </p:nvSpPr>
          <p:spPr>
            <a:xfrm>
              <a:off x="6127539" y="1886003"/>
              <a:ext cx="1075881" cy="1431682"/>
            </a:xfrm>
            <a:prstGeom prst="round2SameRect">
              <a:avLst>
                <a:gd name="adj1" fmla="val 50000"/>
                <a:gd name="adj2" fmla="val 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Graphic 15" descr="Hourglass">
              <a:extLst>
                <a:ext uri="{FF2B5EF4-FFF2-40B4-BE49-F238E27FC236}">
                  <a16:creationId xmlns:a16="http://schemas.microsoft.com/office/drawing/2014/main" id="{FD652E1B-CA60-4389-A5CE-26706D625DE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36879" y="2011021"/>
              <a:ext cx="457200" cy="457200"/>
            </a:xfrm>
            <a:prstGeom prst="rect">
              <a:avLst/>
            </a:prstGeom>
          </p:spPr>
        </p:pic>
        <p:sp>
          <p:nvSpPr>
            <p:cNvPr id="78" name="TextBox 29">
              <a:extLst>
                <a:ext uri="{FF2B5EF4-FFF2-40B4-BE49-F238E27FC236}">
                  <a16:creationId xmlns:a16="http://schemas.microsoft.com/office/drawing/2014/main" id="{B380A742-87A7-4AEF-A68F-A06F372B6517}"/>
                </a:ext>
              </a:extLst>
            </p:cNvPr>
            <p:cNvSpPr txBox="1"/>
            <p:nvPr/>
          </p:nvSpPr>
          <p:spPr>
            <a:xfrm>
              <a:off x="6127538" y="2658093"/>
              <a:ext cx="1075882" cy="307777"/>
            </a:xfrm>
            <a:prstGeom prst="rect">
              <a:avLst/>
            </a:prstGeom>
            <a:noFill/>
          </p:spPr>
          <p:txBody>
            <a:bodyPr wrap="square" rtlCol="0">
              <a:spAutoFit/>
            </a:bodyPr>
            <a:lstStyle/>
            <a:p>
              <a:pPr algn="ctr"/>
              <a:r>
                <a:rPr lang="en-US" sz="1400" dirty="0">
                  <a:solidFill>
                    <a:schemeClr val="bg1"/>
                  </a:solidFill>
                  <a:latin typeface="Century Gothic" panose="020B0502020202020204" pitchFamily="34" charset="0"/>
                </a:rPr>
                <a:t>Title</a:t>
              </a:r>
            </a:p>
          </p:txBody>
        </p:sp>
      </p:grpSp>
      <p:grpSp>
        <p:nvGrpSpPr>
          <p:cNvPr id="79" name="Group 33">
            <a:extLst>
              <a:ext uri="{FF2B5EF4-FFF2-40B4-BE49-F238E27FC236}">
                <a16:creationId xmlns:a16="http://schemas.microsoft.com/office/drawing/2014/main" id="{8DE0D8EA-0C7C-4918-A17E-C7EA5D8C2904}"/>
              </a:ext>
            </a:extLst>
          </p:cNvPr>
          <p:cNvGrpSpPr/>
          <p:nvPr/>
        </p:nvGrpSpPr>
        <p:grpSpPr>
          <a:xfrm>
            <a:off x="4039431" y="4084773"/>
            <a:ext cx="1089626" cy="1435608"/>
            <a:chOff x="5080439" y="3493928"/>
            <a:chExt cx="1089626" cy="1435608"/>
          </a:xfrm>
        </p:grpSpPr>
        <p:sp>
          <p:nvSpPr>
            <p:cNvPr id="80" name="Rectangle: Top Corners Rounded 25">
              <a:extLst>
                <a:ext uri="{FF2B5EF4-FFF2-40B4-BE49-F238E27FC236}">
                  <a16:creationId xmlns:a16="http://schemas.microsoft.com/office/drawing/2014/main" id="{A39994B9-9524-462B-B1A9-C9B0930315D8}"/>
                </a:ext>
              </a:extLst>
            </p:cNvPr>
            <p:cNvSpPr/>
            <p:nvPr/>
          </p:nvSpPr>
          <p:spPr>
            <a:xfrm flipV="1">
              <a:off x="5080439" y="3493928"/>
              <a:ext cx="1075881" cy="1435608"/>
            </a:xfrm>
            <a:prstGeom prst="round2SameRect">
              <a:avLst>
                <a:gd name="adj1" fmla="val 50000"/>
                <a:gd name="adj2" fmla="val 0"/>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Graphic 5" descr="Research">
              <a:extLst>
                <a:ext uri="{FF2B5EF4-FFF2-40B4-BE49-F238E27FC236}">
                  <a16:creationId xmlns:a16="http://schemas.microsoft.com/office/drawing/2014/main" id="{1D8F1928-CC83-42FE-A0A5-196F5FC74C8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354160" y="4348681"/>
              <a:ext cx="457200" cy="457200"/>
            </a:xfrm>
            <a:prstGeom prst="rect">
              <a:avLst/>
            </a:prstGeom>
          </p:spPr>
        </p:pic>
        <p:sp>
          <p:nvSpPr>
            <p:cNvPr id="82" name="TextBox 30">
              <a:extLst>
                <a:ext uri="{FF2B5EF4-FFF2-40B4-BE49-F238E27FC236}">
                  <a16:creationId xmlns:a16="http://schemas.microsoft.com/office/drawing/2014/main" id="{55111DD5-D17D-4D70-9A5D-EA485FF37E9B}"/>
                </a:ext>
              </a:extLst>
            </p:cNvPr>
            <p:cNvSpPr txBox="1"/>
            <p:nvPr/>
          </p:nvSpPr>
          <p:spPr>
            <a:xfrm>
              <a:off x="5094183" y="3835731"/>
              <a:ext cx="1075882" cy="307777"/>
            </a:xfrm>
            <a:prstGeom prst="rect">
              <a:avLst/>
            </a:prstGeom>
            <a:noFill/>
          </p:spPr>
          <p:txBody>
            <a:bodyPr wrap="square" rtlCol="0">
              <a:spAutoFit/>
            </a:bodyPr>
            <a:lstStyle/>
            <a:p>
              <a:pPr algn="ctr"/>
              <a:r>
                <a:rPr lang="en-US" sz="1400" dirty="0">
                  <a:solidFill>
                    <a:schemeClr val="bg1"/>
                  </a:solidFill>
                  <a:latin typeface="Century Gothic" panose="020B0502020202020204" pitchFamily="34" charset="0"/>
                </a:rPr>
                <a:t>Title</a:t>
              </a:r>
            </a:p>
          </p:txBody>
        </p:sp>
      </p:grpSp>
      <p:grpSp>
        <p:nvGrpSpPr>
          <p:cNvPr id="83" name="Group 35">
            <a:extLst>
              <a:ext uri="{FF2B5EF4-FFF2-40B4-BE49-F238E27FC236}">
                <a16:creationId xmlns:a16="http://schemas.microsoft.com/office/drawing/2014/main" id="{10D20E28-539C-4AB3-9A23-73AECA9FDE64}"/>
              </a:ext>
            </a:extLst>
          </p:cNvPr>
          <p:cNvGrpSpPr/>
          <p:nvPr/>
        </p:nvGrpSpPr>
        <p:grpSpPr>
          <a:xfrm>
            <a:off x="6162412" y="4084773"/>
            <a:ext cx="1090273" cy="1435608"/>
            <a:chOff x="7203420" y="3493928"/>
            <a:chExt cx="1090273" cy="1435608"/>
          </a:xfrm>
        </p:grpSpPr>
        <p:sp>
          <p:nvSpPr>
            <p:cNvPr id="84" name="Rectangle: Top Corners Rounded 27">
              <a:extLst>
                <a:ext uri="{FF2B5EF4-FFF2-40B4-BE49-F238E27FC236}">
                  <a16:creationId xmlns:a16="http://schemas.microsoft.com/office/drawing/2014/main" id="{6CA778D3-A9DA-4156-96C3-9D1F2C95EC6C}"/>
                </a:ext>
              </a:extLst>
            </p:cNvPr>
            <p:cNvSpPr/>
            <p:nvPr/>
          </p:nvSpPr>
          <p:spPr>
            <a:xfrm flipV="1">
              <a:off x="7203420" y="3493928"/>
              <a:ext cx="1075881" cy="1435608"/>
            </a:xfrm>
            <a:prstGeom prst="round2SameRect">
              <a:avLst>
                <a:gd name="adj1" fmla="val 50000"/>
                <a:gd name="adj2" fmla="val 0"/>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5" name="Graphic 9" descr="Single gear">
              <a:extLst>
                <a:ext uri="{FF2B5EF4-FFF2-40B4-BE49-F238E27FC236}">
                  <a16:creationId xmlns:a16="http://schemas.microsoft.com/office/drawing/2014/main" id="{54EDFDB8-A0C7-4562-A892-01540606653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12760" y="4370158"/>
              <a:ext cx="457200" cy="457200"/>
            </a:xfrm>
            <a:prstGeom prst="rect">
              <a:avLst/>
            </a:prstGeom>
          </p:spPr>
        </p:pic>
        <p:sp>
          <p:nvSpPr>
            <p:cNvPr id="86" name="TextBox 31">
              <a:extLst>
                <a:ext uri="{FF2B5EF4-FFF2-40B4-BE49-F238E27FC236}">
                  <a16:creationId xmlns:a16="http://schemas.microsoft.com/office/drawing/2014/main" id="{137C2306-55B0-4A56-9DEB-AA3C6232C228}"/>
                </a:ext>
              </a:extLst>
            </p:cNvPr>
            <p:cNvSpPr txBox="1"/>
            <p:nvPr/>
          </p:nvSpPr>
          <p:spPr>
            <a:xfrm>
              <a:off x="7217811" y="3835731"/>
              <a:ext cx="1075882" cy="307777"/>
            </a:xfrm>
            <a:prstGeom prst="rect">
              <a:avLst/>
            </a:prstGeom>
            <a:noFill/>
          </p:spPr>
          <p:txBody>
            <a:bodyPr wrap="square" rtlCol="0">
              <a:spAutoFit/>
            </a:bodyPr>
            <a:lstStyle/>
            <a:p>
              <a:pPr algn="ctr"/>
              <a:r>
                <a:rPr lang="en-US" sz="1400" dirty="0">
                  <a:solidFill>
                    <a:schemeClr val="bg1"/>
                  </a:solidFill>
                  <a:latin typeface="Century Gothic" panose="020B0502020202020204" pitchFamily="34" charset="0"/>
                </a:rPr>
                <a:t>Title</a:t>
              </a:r>
            </a:p>
          </p:txBody>
        </p:sp>
      </p:grpSp>
      <p:sp>
        <p:nvSpPr>
          <p:cNvPr id="87" name="TextBox 36">
            <a:extLst>
              <a:ext uri="{FF2B5EF4-FFF2-40B4-BE49-F238E27FC236}">
                <a16:creationId xmlns:a16="http://schemas.microsoft.com/office/drawing/2014/main" id="{C865C82F-35F9-4CCF-BFEC-1A68FEEB8AC6}"/>
              </a:ext>
            </a:extLst>
          </p:cNvPr>
          <p:cNvSpPr txBox="1"/>
          <p:nvPr/>
        </p:nvSpPr>
        <p:spPr>
          <a:xfrm>
            <a:off x="2766639" y="1773276"/>
            <a:ext cx="1816036" cy="461665"/>
          </a:xfrm>
          <a:prstGeom prst="rect">
            <a:avLst/>
          </a:prstGeom>
          <a:noFill/>
        </p:spPr>
        <p:txBody>
          <a:bodyPr wrap="square" rtlCol="0">
            <a:spAutoFit/>
          </a:bodyPr>
          <a:lstStyle/>
          <a:p>
            <a:pPr algn="ctr"/>
            <a:r>
              <a:rPr lang="ar-SY" sz="2400" dirty="0">
                <a:latin typeface="Century Gothic" panose="020B0502020202020204" pitchFamily="34" charset="0"/>
              </a:rPr>
              <a:t>الدين الإسلامي</a:t>
            </a:r>
            <a:endParaRPr lang="en-US" sz="2400" dirty="0">
              <a:latin typeface="Century Gothic" panose="020B0502020202020204" pitchFamily="34" charset="0"/>
            </a:endParaRPr>
          </a:p>
        </p:txBody>
      </p:sp>
      <p:sp>
        <p:nvSpPr>
          <p:cNvPr id="88" name="TextBox 37">
            <a:extLst>
              <a:ext uri="{FF2B5EF4-FFF2-40B4-BE49-F238E27FC236}">
                <a16:creationId xmlns:a16="http://schemas.microsoft.com/office/drawing/2014/main" id="{DCA47C01-424B-45AB-A788-C46CF6F64FD0}"/>
              </a:ext>
            </a:extLst>
          </p:cNvPr>
          <p:cNvSpPr txBox="1"/>
          <p:nvPr/>
        </p:nvSpPr>
        <p:spPr>
          <a:xfrm>
            <a:off x="4884316" y="1758632"/>
            <a:ext cx="1816036" cy="461665"/>
          </a:xfrm>
          <a:prstGeom prst="rect">
            <a:avLst/>
          </a:prstGeom>
          <a:noFill/>
        </p:spPr>
        <p:txBody>
          <a:bodyPr wrap="square" rtlCol="0">
            <a:spAutoFit/>
          </a:bodyPr>
          <a:lstStyle/>
          <a:p>
            <a:pPr algn="ctr"/>
            <a:r>
              <a:rPr lang="ar-SY" sz="2400" dirty="0">
                <a:latin typeface="Century Gothic" panose="020B0502020202020204" pitchFamily="34" charset="0"/>
              </a:rPr>
              <a:t>التاريخ الإسلامي</a:t>
            </a:r>
            <a:endParaRPr lang="en-US" sz="2400" dirty="0">
              <a:latin typeface="Century Gothic" panose="020B0502020202020204" pitchFamily="34" charset="0"/>
            </a:endParaRPr>
          </a:p>
        </p:txBody>
      </p:sp>
      <p:sp>
        <p:nvSpPr>
          <p:cNvPr id="89" name="TextBox 38">
            <a:extLst>
              <a:ext uri="{FF2B5EF4-FFF2-40B4-BE49-F238E27FC236}">
                <a16:creationId xmlns:a16="http://schemas.microsoft.com/office/drawing/2014/main" id="{65F794A9-7A8A-4B94-9CFA-206855B37E54}"/>
              </a:ext>
            </a:extLst>
          </p:cNvPr>
          <p:cNvSpPr txBox="1"/>
          <p:nvPr/>
        </p:nvSpPr>
        <p:spPr>
          <a:xfrm>
            <a:off x="3700224" y="5575445"/>
            <a:ext cx="1816036" cy="461665"/>
          </a:xfrm>
          <a:prstGeom prst="rect">
            <a:avLst/>
          </a:prstGeom>
          <a:noFill/>
        </p:spPr>
        <p:txBody>
          <a:bodyPr wrap="square" rtlCol="0">
            <a:spAutoFit/>
          </a:bodyPr>
          <a:lstStyle/>
          <a:p>
            <a:pPr algn="ctr"/>
            <a:r>
              <a:rPr lang="ar-SY" sz="2400" dirty="0">
                <a:latin typeface="Century Gothic" panose="020B0502020202020204" pitchFamily="34" charset="0"/>
              </a:rPr>
              <a:t>اللغة العربية</a:t>
            </a:r>
            <a:endParaRPr lang="en-US" sz="2400" dirty="0">
              <a:latin typeface="Century Gothic" panose="020B0502020202020204" pitchFamily="34" charset="0"/>
            </a:endParaRPr>
          </a:p>
        </p:txBody>
      </p:sp>
      <p:sp>
        <p:nvSpPr>
          <p:cNvPr id="90" name="TextBox 39">
            <a:extLst>
              <a:ext uri="{FF2B5EF4-FFF2-40B4-BE49-F238E27FC236}">
                <a16:creationId xmlns:a16="http://schemas.microsoft.com/office/drawing/2014/main" id="{B3D0BA75-9033-44AF-B3A9-6522606C979D}"/>
              </a:ext>
            </a:extLst>
          </p:cNvPr>
          <p:cNvSpPr txBox="1"/>
          <p:nvPr/>
        </p:nvSpPr>
        <p:spPr>
          <a:xfrm>
            <a:off x="5853071" y="5590089"/>
            <a:ext cx="1816036" cy="830997"/>
          </a:xfrm>
          <a:prstGeom prst="rect">
            <a:avLst/>
          </a:prstGeom>
          <a:noFill/>
        </p:spPr>
        <p:txBody>
          <a:bodyPr wrap="square" rtlCol="0">
            <a:spAutoFit/>
          </a:bodyPr>
          <a:lstStyle/>
          <a:p>
            <a:pPr algn="ctr"/>
            <a:r>
              <a:rPr lang="ar-SY" sz="2400" dirty="0">
                <a:latin typeface="Century Gothic" panose="020B0502020202020204" pitchFamily="34" charset="0"/>
              </a:rPr>
              <a:t>المصالح المشتركة</a:t>
            </a:r>
            <a:endParaRPr lang="en-US" sz="2400" dirty="0">
              <a:latin typeface="Century Gothic" panose="020B0502020202020204" pitchFamily="34" charset="0"/>
            </a:endParaRPr>
          </a:p>
        </p:txBody>
      </p:sp>
      <p:grpSp>
        <p:nvGrpSpPr>
          <p:cNvPr id="91" name="مجموعة 90"/>
          <p:cNvGrpSpPr/>
          <p:nvPr/>
        </p:nvGrpSpPr>
        <p:grpSpPr>
          <a:xfrm>
            <a:off x="6700352" y="1379603"/>
            <a:ext cx="5204532" cy="1193406"/>
            <a:chOff x="6813698" y="3294128"/>
            <a:chExt cx="5204532" cy="1193406"/>
          </a:xfrm>
        </p:grpSpPr>
        <p:sp>
          <p:nvSpPr>
            <p:cNvPr id="9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Top Corners Rounded 16">
              <a:extLst>
                <a:ext uri="{FF2B5EF4-FFF2-40B4-BE49-F238E27FC236}">
                  <a16:creationId xmlns:a16="http://schemas.microsoft.com/office/drawing/2014/main" id="{863C240A-B417-46DD-B05E-E0B3A922C38A}"/>
                </a:ext>
              </a:extLst>
            </p:cNvPr>
            <p:cNvSpPr/>
            <p:nvPr/>
          </p:nvSpPr>
          <p:spPr>
            <a:xfrm rot="5400000">
              <a:off x="7843790" y="2324775"/>
              <a:ext cx="1193403" cy="3132115"/>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36">
              <a:extLst>
                <a:ext uri="{FF2B5EF4-FFF2-40B4-BE49-F238E27FC236}">
                  <a16:creationId xmlns:a16="http://schemas.microsoft.com/office/drawing/2014/main" id="{93E7D62B-1455-4AFF-B195-F9AA155326E3}"/>
                </a:ext>
              </a:extLst>
            </p:cNvPr>
            <p:cNvSpPr txBox="1"/>
            <p:nvPr/>
          </p:nvSpPr>
          <p:spPr>
            <a:xfrm>
              <a:off x="10804718" y="3376557"/>
              <a:ext cx="839724" cy="523220"/>
            </a:xfrm>
            <a:prstGeom prst="rect">
              <a:avLst/>
            </a:prstGeom>
            <a:noFill/>
          </p:spPr>
          <p:txBody>
            <a:bodyPr wrap="square" rtlCol="0">
              <a:spAutoFit/>
            </a:bodyPr>
            <a:lstStyle/>
            <a:p>
              <a:pPr algn="ctr"/>
              <a:endParaRPr lang="en-US" sz="2800" b="1" dirty="0">
                <a:latin typeface="Century Gothic" panose="020B0502020202020204" pitchFamily="34" charset="0"/>
              </a:endParaRPr>
            </a:p>
          </p:txBody>
        </p:sp>
        <p:pic>
          <p:nvPicPr>
            <p:cNvPr id="95" name="Graphic 10" descr="Marketing">
              <a:extLst>
                <a:ext uri="{FF2B5EF4-FFF2-40B4-BE49-F238E27FC236}">
                  <a16:creationId xmlns:a16="http://schemas.microsoft.com/office/drawing/2014/main" id="{D4556F2B-2510-47EB-BADC-D28A80042CD3}"/>
                </a:ext>
              </a:extLst>
            </p:cNvPr>
            <p:cNvPicPr>
              <a:picLocks/>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8957163" y="3625531"/>
              <a:ext cx="640080" cy="640080"/>
            </a:xfrm>
            <a:prstGeom prst="rect">
              <a:avLst/>
            </a:prstGeom>
          </p:spPr>
        </p:pic>
        <p:sp>
          <p:nvSpPr>
            <p:cNvPr id="96" name="TextBox 47">
              <a:extLst>
                <a:ext uri="{FF2B5EF4-FFF2-40B4-BE49-F238E27FC236}">
                  <a16:creationId xmlns:a16="http://schemas.microsoft.com/office/drawing/2014/main" id="{ED665529-B0D7-41B7-B7D6-AC371B427BAB}"/>
                </a:ext>
              </a:extLst>
            </p:cNvPr>
            <p:cNvSpPr txBox="1"/>
            <p:nvPr/>
          </p:nvSpPr>
          <p:spPr>
            <a:xfrm>
              <a:off x="6813698" y="3512654"/>
              <a:ext cx="2235715" cy="707886"/>
            </a:xfrm>
            <a:prstGeom prst="rect">
              <a:avLst/>
            </a:prstGeom>
            <a:noFill/>
          </p:spPr>
          <p:txBody>
            <a:bodyPr wrap="square" rtlCol="0">
              <a:spAutoFit/>
            </a:bodyPr>
            <a:lstStyle/>
            <a:p>
              <a:pPr algn="r"/>
              <a:r>
                <a:rPr lang="ar-SY" sz="2000" dirty="0">
                  <a:latin typeface="Century Gothic" panose="020B0502020202020204" pitchFamily="34" charset="0"/>
                </a:rPr>
                <a:t>عوامل ترابط العالم العربي والإسلامي</a:t>
              </a:r>
              <a:endParaRPr lang="en-US" sz="2000" dirty="0">
                <a:latin typeface="Century Gothic" panose="020B0502020202020204" pitchFamily="34" charset="0"/>
              </a:endParaRPr>
            </a:p>
          </p:txBody>
        </p:sp>
        <p:grpSp>
          <p:nvGrpSpPr>
            <p:cNvPr id="9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9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53866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1"/>
                                            </p:tgtEl>
                                            <p:attrNameLst>
                                              <p:attrName>style.visibility</p:attrName>
                                            </p:attrNameLst>
                                          </p:cBhvr>
                                          <p:to>
                                            <p:strVal val="visible"/>
                                          </p:to>
                                        </p:set>
                                        <p:anim calcmode="lin" valueType="num">
                                          <p:cBhvr additive="base">
                                            <p:cTn id="13" dur="500" fill="hold"/>
                                            <p:tgtEl>
                                              <p:spTgt spid="91"/>
                                            </p:tgtEl>
                                            <p:attrNameLst>
                                              <p:attrName>ppt_x</p:attrName>
                                            </p:attrNameLst>
                                          </p:cBhvr>
                                          <p:tavLst>
                                            <p:tav tm="0">
                                              <p:val>
                                                <p:strVal val="1+#ppt_w/2"/>
                                              </p:val>
                                            </p:tav>
                                            <p:tav tm="100000">
                                              <p:val>
                                                <p:strVal val="#ppt_x"/>
                                              </p:val>
                                            </p:tav>
                                          </p:tavLst>
                                        </p:anim>
                                        <p:anim calcmode="lin" valueType="num">
                                          <p:cBhvr additive="base">
                                            <p:cTn id="14"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14:presetBounceEnd="28000">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14:bounceEnd="28000">
                                          <p:cBhvr additive="base">
                                            <p:cTn id="19" dur="500" fill="hold"/>
                                            <p:tgtEl>
                                              <p:spTgt spid="61"/>
                                            </p:tgtEl>
                                            <p:attrNameLst>
                                              <p:attrName>ppt_x</p:attrName>
                                            </p:attrNameLst>
                                          </p:cBhvr>
                                          <p:tavLst>
                                            <p:tav tm="0">
                                              <p:val>
                                                <p:strVal val="0-#ppt_w/2"/>
                                              </p:val>
                                            </p:tav>
                                            <p:tav tm="100000">
                                              <p:val>
                                                <p:strVal val="#ppt_x"/>
                                              </p:val>
                                            </p:tav>
                                          </p:tavLst>
                                        </p:anim>
                                        <p:anim calcmode="lin" valueType="num" p14:bounceEnd="28000">
                                          <p:cBhvr additive="base">
                                            <p:cTn id="20" dur="500" fill="hold"/>
                                            <p:tgtEl>
                                              <p:spTgt spid="6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4"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p:cTn id="25" dur="500" fill="hold"/>
                                            <p:tgtEl>
                                              <p:spTgt spid="71"/>
                                            </p:tgtEl>
                                            <p:attrNameLst>
                                              <p:attrName>ppt_x</p:attrName>
                                            </p:attrNameLst>
                                          </p:cBhvr>
                                          <p:tavLst>
                                            <p:tav tm="0">
                                              <p:val>
                                                <p:strVal val="#ppt_x"/>
                                              </p:val>
                                            </p:tav>
                                            <p:tav tm="100000">
                                              <p:val>
                                                <p:strVal val="#ppt_x"/>
                                              </p:val>
                                            </p:tav>
                                          </p:tavLst>
                                        </p:anim>
                                        <p:anim calcmode="lin" valueType="num">
                                          <p:cBhvr>
                                            <p:cTn id="26" dur="500" fill="hold"/>
                                            <p:tgtEl>
                                              <p:spTgt spid="71"/>
                                            </p:tgtEl>
                                            <p:attrNameLst>
                                              <p:attrName>ppt_y</p:attrName>
                                            </p:attrNameLst>
                                          </p:cBhvr>
                                          <p:tavLst>
                                            <p:tav tm="0">
                                              <p:val>
                                                <p:strVal val="#ppt_y+#ppt_h/2"/>
                                              </p:val>
                                            </p:tav>
                                            <p:tav tm="100000">
                                              <p:val>
                                                <p:strVal val="#ppt_y"/>
                                              </p:val>
                                            </p:tav>
                                          </p:tavLst>
                                        </p:anim>
                                        <p:anim calcmode="lin" valueType="num">
                                          <p:cBhvr>
                                            <p:cTn id="27" dur="500" fill="hold"/>
                                            <p:tgtEl>
                                              <p:spTgt spid="71"/>
                                            </p:tgtEl>
                                            <p:attrNameLst>
                                              <p:attrName>ppt_w</p:attrName>
                                            </p:attrNameLst>
                                          </p:cBhvr>
                                          <p:tavLst>
                                            <p:tav tm="0">
                                              <p:val>
                                                <p:strVal val="#ppt_w"/>
                                              </p:val>
                                            </p:tav>
                                            <p:tav tm="100000">
                                              <p:val>
                                                <p:strVal val="#ppt_w"/>
                                              </p:val>
                                            </p:tav>
                                          </p:tavLst>
                                        </p:anim>
                                        <p:anim calcmode="lin" valueType="num">
                                          <p:cBhvr>
                                            <p:cTn id="28" dur="500" fill="hold"/>
                                            <p:tgtEl>
                                              <p:spTgt spid="71"/>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2" presetClass="entr" presetSubtype="1" fill="hold" grpId="0" nodeType="afterEffect">
                                      <p:stCondLst>
                                        <p:cond delay="0"/>
                                      </p:stCondLst>
                                      <p:childTnLst>
                                        <p:set>
                                          <p:cBhvr>
                                            <p:cTn id="31" dur="1" fill="hold">
                                              <p:stCondLst>
                                                <p:cond delay="0"/>
                                              </p:stCondLst>
                                            </p:cTn>
                                            <p:tgtEl>
                                              <p:spTgt spid="87"/>
                                            </p:tgtEl>
                                            <p:attrNameLst>
                                              <p:attrName>style.visibility</p:attrName>
                                            </p:attrNameLst>
                                          </p:cBhvr>
                                          <p:to>
                                            <p:strVal val="visible"/>
                                          </p:to>
                                        </p:set>
                                        <p:anim calcmode="lin" valueType="num">
                                          <p:cBhvr additive="base">
                                            <p:cTn id="32" dur="500" fill="hold"/>
                                            <p:tgtEl>
                                              <p:spTgt spid="87"/>
                                            </p:tgtEl>
                                            <p:attrNameLst>
                                              <p:attrName>ppt_x</p:attrName>
                                            </p:attrNameLst>
                                          </p:cBhvr>
                                          <p:tavLst>
                                            <p:tav tm="0">
                                              <p:val>
                                                <p:strVal val="#ppt_x"/>
                                              </p:val>
                                            </p:tav>
                                            <p:tav tm="100000">
                                              <p:val>
                                                <p:strVal val="#ppt_x"/>
                                              </p:val>
                                            </p:tav>
                                          </p:tavLst>
                                        </p:anim>
                                        <p:anim calcmode="lin" valueType="num">
                                          <p:cBhvr additive="base">
                                            <p:cTn id="33" dur="500" fill="hold"/>
                                            <p:tgtEl>
                                              <p:spTgt spid="87"/>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 fill="hold" nodeType="clickEffect">
                                      <p:stCondLst>
                                        <p:cond delay="0"/>
                                      </p:stCondLst>
                                      <p:childTnLst>
                                        <p:set>
                                          <p:cBhvr>
                                            <p:cTn id="37" dur="1" fill="hold">
                                              <p:stCondLst>
                                                <p:cond delay="0"/>
                                              </p:stCondLst>
                                            </p:cTn>
                                            <p:tgtEl>
                                              <p:spTgt spid="79"/>
                                            </p:tgtEl>
                                            <p:attrNameLst>
                                              <p:attrName>style.visibility</p:attrName>
                                            </p:attrNameLst>
                                          </p:cBhvr>
                                          <p:to>
                                            <p:strVal val="visible"/>
                                          </p:to>
                                        </p:set>
                                        <p:anim calcmode="lin" valueType="num">
                                          <p:cBhvr>
                                            <p:cTn id="38" dur="500" fill="hold"/>
                                            <p:tgtEl>
                                              <p:spTgt spid="79"/>
                                            </p:tgtEl>
                                            <p:attrNameLst>
                                              <p:attrName>ppt_x</p:attrName>
                                            </p:attrNameLst>
                                          </p:cBhvr>
                                          <p:tavLst>
                                            <p:tav tm="0">
                                              <p:val>
                                                <p:strVal val="#ppt_x"/>
                                              </p:val>
                                            </p:tav>
                                            <p:tav tm="100000">
                                              <p:val>
                                                <p:strVal val="#ppt_x"/>
                                              </p:val>
                                            </p:tav>
                                          </p:tavLst>
                                        </p:anim>
                                        <p:anim calcmode="lin" valueType="num">
                                          <p:cBhvr>
                                            <p:cTn id="39" dur="500" fill="hold"/>
                                            <p:tgtEl>
                                              <p:spTgt spid="79"/>
                                            </p:tgtEl>
                                            <p:attrNameLst>
                                              <p:attrName>ppt_y</p:attrName>
                                            </p:attrNameLst>
                                          </p:cBhvr>
                                          <p:tavLst>
                                            <p:tav tm="0">
                                              <p:val>
                                                <p:strVal val="#ppt_y-#ppt_h/2"/>
                                              </p:val>
                                            </p:tav>
                                            <p:tav tm="100000">
                                              <p:val>
                                                <p:strVal val="#ppt_y"/>
                                              </p:val>
                                            </p:tav>
                                          </p:tavLst>
                                        </p:anim>
                                        <p:anim calcmode="lin" valueType="num">
                                          <p:cBhvr>
                                            <p:cTn id="40" dur="500" fill="hold"/>
                                            <p:tgtEl>
                                              <p:spTgt spid="79"/>
                                            </p:tgtEl>
                                            <p:attrNameLst>
                                              <p:attrName>ppt_w</p:attrName>
                                            </p:attrNameLst>
                                          </p:cBhvr>
                                          <p:tavLst>
                                            <p:tav tm="0">
                                              <p:val>
                                                <p:strVal val="#ppt_w"/>
                                              </p:val>
                                            </p:tav>
                                            <p:tav tm="100000">
                                              <p:val>
                                                <p:strVal val="#ppt_w"/>
                                              </p:val>
                                            </p:tav>
                                          </p:tavLst>
                                        </p:anim>
                                        <p:anim calcmode="lin" valueType="num">
                                          <p:cBhvr>
                                            <p:cTn id="41" dur="500" fill="hold"/>
                                            <p:tgtEl>
                                              <p:spTgt spid="79"/>
                                            </p:tgtEl>
                                            <p:attrNameLst>
                                              <p:attrName>ppt_h</p:attrName>
                                            </p:attrNameLst>
                                          </p:cBhvr>
                                          <p:tavLst>
                                            <p:tav tm="0">
                                              <p:val>
                                                <p:fltVal val="0"/>
                                              </p:val>
                                            </p:tav>
                                            <p:tav tm="100000">
                                              <p:val>
                                                <p:strVal val="#ppt_h"/>
                                              </p:val>
                                            </p:tav>
                                          </p:tavLst>
                                        </p:anim>
                                      </p:childTnLst>
                                    </p:cTn>
                                  </p:par>
                                  <p:par>
                                    <p:cTn id="42" presetID="2" presetClass="entr" presetSubtype="4" fill="hold" grpId="0" nodeType="withEffect">
                                      <p:stCondLst>
                                        <p:cond delay="0"/>
                                      </p:stCondLst>
                                      <p:childTnLst>
                                        <p:set>
                                          <p:cBhvr>
                                            <p:cTn id="43" dur="1" fill="hold">
                                              <p:stCondLst>
                                                <p:cond delay="0"/>
                                              </p:stCondLst>
                                            </p:cTn>
                                            <p:tgtEl>
                                              <p:spTgt spid="89"/>
                                            </p:tgtEl>
                                            <p:attrNameLst>
                                              <p:attrName>style.visibility</p:attrName>
                                            </p:attrNameLst>
                                          </p:cBhvr>
                                          <p:to>
                                            <p:strVal val="visible"/>
                                          </p:to>
                                        </p:set>
                                        <p:anim calcmode="lin" valueType="num">
                                          <p:cBhvr additive="base">
                                            <p:cTn id="44" dur="500" fill="hold"/>
                                            <p:tgtEl>
                                              <p:spTgt spid="89"/>
                                            </p:tgtEl>
                                            <p:attrNameLst>
                                              <p:attrName>ppt_x</p:attrName>
                                            </p:attrNameLst>
                                          </p:cBhvr>
                                          <p:tavLst>
                                            <p:tav tm="0">
                                              <p:val>
                                                <p:strVal val="#ppt_x"/>
                                              </p:val>
                                            </p:tav>
                                            <p:tav tm="100000">
                                              <p:val>
                                                <p:strVal val="#ppt_x"/>
                                              </p:val>
                                            </p:tav>
                                          </p:tavLst>
                                        </p:anim>
                                        <p:anim calcmode="lin" valueType="num">
                                          <p:cBhvr additive="base">
                                            <p:cTn id="45"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7" presetClass="entr" presetSubtype="4" fill="hold" nodeType="clickEffect">
                                      <p:stCondLst>
                                        <p:cond delay="0"/>
                                      </p:stCondLst>
                                      <p:childTnLst>
                                        <p:set>
                                          <p:cBhvr>
                                            <p:cTn id="49" dur="1" fill="hold">
                                              <p:stCondLst>
                                                <p:cond delay="0"/>
                                              </p:stCondLst>
                                            </p:cTn>
                                            <p:tgtEl>
                                              <p:spTgt spid="75"/>
                                            </p:tgtEl>
                                            <p:attrNameLst>
                                              <p:attrName>style.visibility</p:attrName>
                                            </p:attrNameLst>
                                          </p:cBhvr>
                                          <p:to>
                                            <p:strVal val="visible"/>
                                          </p:to>
                                        </p:set>
                                        <p:anim calcmode="lin" valueType="num">
                                          <p:cBhvr>
                                            <p:cTn id="50" dur="500" fill="hold"/>
                                            <p:tgtEl>
                                              <p:spTgt spid="75"/>
                                            </p:tgtEl>
                                            <p:attrNameLst>
                                              <p:attrName>ppt_x</p:attrName>
                                            </p:attrNameLst>
                                          </p:cBhvr>
                                          <p:tavLst>
                                            <p:tav tm="0">
                                              <p:val>
                                                <p:strVal val="#ppt_x"/>
                                              </p:val>
                                            </p:tav>
                                            <p:tav tm="100000">
                                              <p:val>
                                                <p:strVal val="#ppt_x"/>
                                              </p:val>
                                            </p:tav>
                                          </p:tavLst>
                                        </p:anim>
                                        <p:anim calcmode="lin" valueType="num">
                                          <p:cBhvr>
                                            <p:cTn id="51" dur="500" fill="hold"/>
                                            <p:tgtEl>
                                              <p:spTgt spid="75"/>
                                            </p:tgtEl>
                                            <p:attrNameLst>
                                              <p:attrName>ppt_y</p:attrName>
                                            </p:attrNameLst>
                                          </p:cBhvr>
                                          <p:tavLst>
                                            <p:tav tm="0">
                                              <p:val>
                                                <p:strVal val="#ppt_y+#ppt_h/2"/>
                                              </p:val>
                                            </p:tav>
                                            <p:tav tm="100000">
                                              <p:val>
                                                <p:strVal val="#ppt_y"/>
                                              </p:val>
                                            </p:tav>
                                          </p:tavLst>
                                        </p:anim>
                                        <p:anim calcmode="lin" valueType="num">
                                          <p:cBhvr>
                                            <p:cTn id="52" dur="500" fill="hold"/>
                                            <p:tgtEl>
                                              <p:spTgt spid="75"/>
                                            </p:tgtEl>
                                            <p:attrNameLst>
                                              <p:attrName>ppt_w</p:attrName>
                                            </p:attrNameLst>
                                          </p:cBhvr>
                                          <p:tavLst>
                                            <p:tav tm="0">
                                              <p:val>
                                                <p:strVal val="#ppt_w"/>
                                              </p:val>
                                            </p:tav>
                                            <p:tav tm="100000">
                                              <p:val>
                                                <p:strVal val="#ppt_w"/>
                                              </p:val>
                                            </p:tav>
                                          </p:tavLst>
                                        </p:anim>
                                        <p:anim calcmode="lin" valueType="num">
                                          <p:cBhvr>
                                            <p:cTn id="53" dur="500" fill="hold"/>
                                            <p:tgtEl>
                                              <p:spTgt spid="75"/>
                                            </p:tgtEl>
                                            <p:attrNameLst>
                                              <p:attrName>ppt_h</p:attrName>
                                            </p:attrNameLst>
                                          </p:cBhvr>
                                          <p:tavLst>
                                            <p:tav tm="0">
                                              <p:val>
                                                <p:fltVal val="0"/>
                                              </p:val>
                                            </p:tav>
                                            <p:tav tm="100000">
                                              <p:val>
                                                <p:strVal val="#ppt_h"/>
                                              </p:val>
                                            </p:tav>
                                          </p:tavLst>
                                        </p:anim>
                                      </p:childTnLst>
                                    </p:cTn>
                                  </p:par>
                                </p:childTnLst>
                              </p:cTn>
                            </p:par>
                            <p:par>
                              <p:cTn id="54" fill="hold">
                                <p:stCondLst>
                                  <p:cond delay="500"/>
                                </p:stCondLst>
                                <p:childTnLst>
                                  <p:par>
                                    <p:cTn id="55" presetID="2" presetClass="entr" presetSubtype="1" fill="hold" grpId="0"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 fill="hold" nodeType="clickEffect">
                                      <p:stCondLst>
                                        <p:cond delay="0"/>
                                      </p:stCondLst>
                                      <p:childTnLst>
                                        <p:set>
                                          <p:cBhvr>
                                            <p:cTn id="62" dur="1" fill="hold">
                                              <p:stCondLst>
                                                <p:cond delay="0"/>
                                              </p:stCondLst>
                                            </p:cTn>
                                            <p:tgtEl>
                                              <p:spTgt spid="83"/>
                                            </p:tgtEl>
                                            <p:attrNameLst>
                                              <p:attrName>style.visibility</p:attrName>
                                            </p:attrNameLst>
                                          </p:cBhvr>
                                          <p:to>
                                            <p:strVal val="visible"/>
                                          </p:to>
                                        </p:set>
                                        <p:anim calcmode="lin" valueType="num">
                                          <p:cBhvr>
                                            <p:cTn id="63" dur="500" fill="hold"/>
                                            <p:tgtEl>
                                              <p:spTgt spid="83"/>
                                            </p:tgtEl>
                                            <p:attrNameLst>
                                              <p:attrName>ppt_x</p:attrName>
                                            </p:attrNameLst>
                                          </p:cBhvr>
                                          <p:tavLst>
                                            <p:tav tm="0">
                                              <p:val>
                                                <p:strVal val="#ppt_x"/>
                                              </p:val>
                                            </p:tav>
                                            <p:tav tm="100000">
                                              <p:val>
                                                <p:strVal val="#ppt_x"/>
                                              </p:val>
                                            </p:tav>
                                          </p:tavLst>
                                        </p:anim>
                                        <p:anim calcmode="lin" valueType="num">
                                          <p:cBhvr>
                                            <p:cTn id="64" dur="500" fill="hold"/>
                                            <p:tgtEl>
                                              <p:spTgt spid="83"/>
                                            </p:tgtEl>
                                            <p:attrNameLst>
                                              <p:attrName>ppt_y</p:attrName>
                                            </p:attrNameLst>
                                          </p:cBhvr>
                                          <p:tavLst>
                                            <p:tav tm="0">
                                              <p:val>
                                                <p:strVal val="#ppt_y-#ppt_h/2"/>
                                              </p:val>
                                            </p:tav>
                                            <p:tav tm="100000">
                                              <p:val>
                                                <p:strVal val="#ppt_y"/>
                                              </p:val>
                                            </p:tav>
                                          </p:tavLst>
                                        </p:anim>
                                        <p:anim calcmode="lin" valueType="num">
                                          <p:cBhvr>
                                            <p:cTn id="65" dur="500" fill="hold"/>
                                            <p:tgtEl>
                                              <p:spTgt spid="83"/>
                                            </p:tgtEl>
                                            <p:attrNameLst>
                                              <p:attrName>ppt_w</p:attrName>
                                            </p:attrNameLst>
                                          </p:cBhvr>
                                          <p:tavLst>
                                            <p:tav tm="0">
                                              <p:val>
                                                <p:strVal val="#ppt_w"/>
                                              </p:val>
                                            </p:tav>
                                            <p:tav tm="100000">
                                              <p:val>
                                                <p:strVal val="#ppt_w"/>
                                              </p:val>
                                            </p:tav>
                                          </p:tavLst>
                                        </p:anim>
                                        <p:anim calcmode="lin" valueType="num">
                                          <p:cBhvr>
                                            <p:cTn id="66" dur="500" fill="hold"/>
                                            <p:tgtEl>
                                              <p:spTgt spid="83"/>
                                            </p:tgtEl>
                                            <p:attrNameLst>
                                              <p:attrName>ppt_h</p:attrName>
                                            </p:attrNameLst>
                                          </p:cBhvr>
                                          <p:tavLst>
                                            <p:tav tm="0">
                                              <p:val>
                                                <p:fltVal val="0"/>
                                              </p:val>
                                            </p:tav>
                                            <p:tav tm="100000">
                                              <p:val>
                                                <p:strVal val="#ppt_h"/>
                                              </p:val>
                                            </p:tav>
                                          </p:tavLst>
                                        </p:anim>
                                      </p:childTnLst>
                                    </p:cTn>
                                  </p:par>
                                  <p:par>
                                    <p:cTn id="67" presetID="2" presetClass="entr" presetSubtype="4"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anim calcmode="lin" valueType="num">
                                          <p:cBhvr additive="base">
                                            <p:cTn id="69" dur="500" fill="hold"/>
                                            <p:tgtEl>
                                              <p:spTgt spid="90"/>
                                            </p:tgtEl>
                                            <p:attrNameLst>
                                              <p:attrName>ppt_x</p:attrName>
                                            </p:attrNameLst>
                                          </p:cBhvr>
                                          <p:tavLst>
                                            <p:tav tm="0">
                                              <p:val>
                                                <p:strVal val="#ppt_x"/>
                                              </p:val>
                                            </p:tav>
                                            <p:tav tm="100000">
                                              <p:val>
                                                <p:strVal val="#ppt_x"/>
                                              </p:val>
                                            </p:tav>
                                          </p:tavLst>
                                        </p:anim>
                                        <p:anim calcmode="lin" valueType="num">
                                          <p:cBhvr additive="base">
                                            <p:cTn id="70"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90"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1"/>
                                            </p:tgtEl>
                                            <p:attrNameLst>
                                              <p:attrName>style.visibility</p:attrName>
                                            </p:attrNameLst>
                                          </p:cBhvr>
                                          <p:to>
                                            <p:strVal val="visible"/>
                                          </p:to>
                                        </p:set>
                                        <p:anim calcmode="lin" valueType="num">
                                          <p:cBhvr additive="base">
                                            <p:cTn id="13" dur="500" fill="hold"/>
                                            <p:tgtEl>
                                              <p:spTgt spid="91"/>
                                            </p:tgtEl>
                                            <p:attrNameLst>
                                              <p:attrName>ppt_x</p:attrName>
                                            </p:attrNameLst>
                                          </p:cBhvr>
                                          <p:tavLst>
                                            <p:tav tm="0">
                                              <p:val>
                                                <p:strVal val="1+#ppt_w/2"/>
                                              </p:val>
                                            </p:tav>
                                            <p:tav tm="100000">
                                              <p:val>
                                                <p:strVal val="#ppt_x"/>
                                              </p:val>
                                            </p:tav>
                                          </p:tavLst>
                                        </p:anim>
                                        <p:anim calcmode="lin" valueType="num">
                                          <p:cBhvr additive="base">
                                            <p:cTn id="14"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500" fill="hold"/>
                                            <p:tgtEl>
                                              <p:spTgt spid="61"/>
                                            </p:tgtEl>
                                            <p:attrNameLst>
                                              <p:attrName>ppt_x</p:attrName>
                                            </p:attrNameLst>
                                          </p:cBhvr>
                                          <p:tavLst>
                                            <p:tav tm="0">
                                              <p:val>
                                                <p:strVal val="0-#ppt_w/2"/>
                                              </p:val>
                                            </p:tav>
                                            <p:tav tm="100000">
                                              <p:val>
                                                <p:strVal val="#ppt_x"/>
                                              </p:val>
                                            </p:tav>
                                          </p:tavLst>
                                        </p:anim>
                                        <p:anim calcmode="lin" valueType="num">
                                          <p:cBhvr additive="base">
                                            <p:cTn id="20" dur="500" fill="hold"/>
                                            <p:tgtEl>
                                              <p:spTgt spid="6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4"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p:cTn id="25" dur="500" fill="hold"/>
                                            <p:tgtEl>
                                              <p:spTgt spid="71"/>
                                            </p:tgtEl>
                                            <p:attrNameLst>
                                              <p:attrName>ppt_x</p:attrName>
                                            </p:attrNameLst>
                                          </p:cBhvr>
                                          <p:tavLst>
                                            <p:tav tm="0">
                                              <p:val>
                                                <p:strVal val="#ppt_x"/>
                                              </p:val>
                                            </p:tav>
                                            <p:tav tm="100000">
                                              <p:val>
                                                <p:strVal val="#ppt_x"/>
                                              </p:val>
                                            </p:tav>
                                          </p:tavLst>
                                        </p:anim>
                                        <p:anim calcmode="lin" valueType="num">
                                          <p:cBhvr>
                                            <p:cTn id="26" dur="500" fill="hold"/>
                                            <p:tgtEl>
                                              <p:spTgt spid="71"/>
                                            </p:tgtEl>
                                            <p:attrNameLst>
                                              <p:attrName>ppt_y</p:attrName>
                                            </p:attrNameLst>
                                          </p:cBhvr>
                                          <p:tavLst>
                                            <p:tav tm="0">
                                              <p:val>
                                                <p:strVal val="#ppt_y+#ppt_h/2"/>
                                              </p:val>
                                            </p:tav>
                                            <p:tav tm="100000">
                                              <p:val>
                                                <p:strVal val="#ppt_y"/>
                                              </p:val>
                                            </p:tav>
                                          </p:tavLst>
                                        </p:anim>
                                        <p:anim calcmode="lin" valueType="num">
                                          <p:cBhvr>
                                            <p:cTn id="27" dur="500" fill="hold"/>
                                            <p:tgtEl>
                                              <p:spTgt spid="71"/>
                                            </p:tgtEl>
                                            <p:attrNameLst>
                                              <p:attrName>ppt_w</p:attrName>
                                            </p:attrNameLst>
                                          </p:cBhvr>
                                          <p:tavLst>
                                            <p:tav tm="0">
                                              <p:val>
                                                <p:strVal val="#ppt_w"/>
                                              </p:val>
                                            </p:tav>
                                            <p:tav tm="100000">
                                              <p:val>
                                                <p:strVal val="#ppt_w"/>
                                              </p:val>
                                            </p:tav>
                                          </p:tavLst>
                                        </p:anim>
                                        <p:anim calcmode="lin" valueType="num">
                                          <p:cBhvr>
                                            <p:cTn id="28" dur="500" fill="hold"/>
                                            <p:tgtEl>
                                              <p:spTgt spid="71"/>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2" presetClass="entr" presetSubtype="1" fill="hold" grpId="0" nodeType="afterEffect">
                                      <p:stCondLst>
                                        <p:cond delay="0"/>
                                      </p:stCondLst>
                                      <p:childTnLst>
                                        <p:set>
                                          <p:cBhvr>
                                            <p:cTn id="31" dur="1" fill="hold">
                                              <p:stCondLst>
                                                <p:cond delay="0"/>
                                              </p:stCondLst>
                                            </p:cTn>
                                            <p:tgtEl>
                                              <p:spTgt spid="87"/>
                                            </p:tgtEl>
                                            <p:attrNameLst>
                                              <p:attrName>style.visibility</p:attrName>
                                            </p:attrNameLst>
                                          </p:cBhvr>
                                          <p:to>
                                            <p:strVal val="visible"/>
                                          </p:to>
                                        </p:set>
                                        <p:anim calcmode="lin" valueType="num">
                                          <p:cBhvr additive="base">
                                            <p:cTn id="32" dur="500" fill="hold"/>
                                            <p:tgtEl>
                                              <p:spTgt spid="87"/>
                                            </p:tgtEl>
                                            <p:attrNameLst>
                                              <p:attrName>ppt_x</p:attrName>
                                            </p:attrNameLst>
                                          </p:cBhvr>
                                          <p:tavLst>
                                            <p:tav tm="0">
                                              <p:val>
                                                <p:strVal val="#ppt_x"/>
                                              </p:val>
                                            </p:tav>
                                            <p:tav tm="100000">
                                              <p:val>
                                                <p:strVal val="#ppt_x"/>
                                              </p:val>
                                            </p:tav>
                                          </p:tavLst>
                                        </p:anim>
                                        <p:anim calcmode="lin" valueType="num">
                                          <p:cBhvr additive="base">
                                            <p:cTn id="33" dur="500" fill="hold"/>
                                            <p:tgtEl>
                                              <p:spTgt spid="87"/>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 fill="hold" nodeType="clickEffect">
                                      <p:stCondLst>
                                        <p:cond delay="0"/>
                                      </p:stCondLst>
                                      <p:childTnLst>
                                        <p:set>
                                          <p:cBhvr>
                                            <p:cTn id="37" dur="1" fill="hold">
                                              <p:stCondLst>
                                                <p:cond delay="0"/>
                                              </p:stCondLst>
                                            </p:cTn>
                                            <p:tgtEl>
                                              <p:spTgt spid="79"/>
                                            </p:tgtEl>
                                            <p:attrNameLst>
                                              <p:attrName>style.visibility</p:attrName>
                                            </p:attrNameLst>
                                          </p:cBhvr>
                                          <p:to>
                                            <p:strVal val="visible"/>
                                          </p:to>
                                        </p:set>
                                        <p:anim calcmode="lin" valueType="num">
                                          <p:cBhvr>
                                            <p:cTn id="38" dur="500" fill="hold"/>
                                            <p:tgtEl>
                                              <p:spTgt spid="79"/>
                                            </p:tgtEl>
                                            <p:attrNameLst>
                                              <p:attrName>ppt_x</p:attrName>
                                            </p:attrNameLst>
                                          </p:cBhvr>
                                          <p:tavLst>
                                            <p:tav tm="0">
                                              <p:val>
                                                <p:strVal val="#ppt_x"/>
                                              </p:val>
                                            </p:tav>
                                            <p:tav tm="100000">
                                              <p:val>
                                                <p:strVal val="#ppt_x"/>
                                              </p:val>
                                            </p:tav>
                                          </p:tavLst>
                                        </p:anim>
                                        <p:anim calcmode="lin" valueType="num">
                                          <p:cBhvr>
                                            <p:cTn id="39" dur="500" fill="hold"/>
                                            <p:tgtEl>
                                              <p:spTgt spid="79"/>
                                            </p:tgtEl>
                                            <p:attrNameLst>
                                              <p:attrName>ppt_y</p:attrName>
                                            </p:attrNameLst>
                                          </p:cBhvr>
                                          <p:tavLst>
                                            <p:tav tm="0">
                                              <p:val>
                                                <p:strVal val="#ppt_y-#ppt_h/2"/>
                                              </p:val>
                                            </p:tav>
                                            <p:tav tm="100000">
                                              <p:val>
                                                <p:strVal val="#ppt_y"/>
                                              </p:val>
                                            </p:tav>
                                          </p:tavLst>
                                        </p:anim>
                                        <p:anim calcmode="lin" valueType="num">
                                          <p:cBhvr>
                                            <p:cTn id="40" dur="500" fill="hold"/>
                                            <p:tgtEl>
                                              <p:spTgt spid="79"/>
                                            </p:tgtEl>
                                            <p:attrNameLst>
                                              <p:attrName>ppt_w</p:attrName>
                                            </p:attrNameLst>
                                          </p:cBhvr>
                                          <p:tavLst>
                                            <p:tav tm="0">
                                              <p:val>
                                                <p:strVal val="#ppt_w"/>
                                              </p:val>
                                            </p:tav>
                                            <p:tav tm="100000">
                                              <p:val>
                                                <p:strVal val="#ppt_w"/>
                                              </p:val>
                                            </p:tav>
                                          </p:tavLst>
                                        </p:anim>
                                        <p:anim calcmode="lin" valueType="num">
                                          <p:cBhvr>
                                            <p:cTn id="41" dur="500" fill="hold"/>
                                            <p:tgtEl>
                                              <p:spTgt spid="79"/>
                                            </p:tgtEl>
                                            <p:attrNameLst>
                                              <p:attrName>ppt_h</p:attrName>
                                            </p:attrNameLst>
                                          </p:cBhvr>
                                          <p:tavLst>
                                            <p:tav tm="0">
                                              <p:val>
                                                <p:fltVal val="0"/>
                                              </p:val>
                                            </p:tav>
                                            <p:tav tm="100000">
                                              <p:val>
                                                <p:strVal val="#ppt_h"/>
                                              </p:val>
                                            </p:tav>
                                          </p:tavLst>
                                        </p:anim>
                                      </p:childTnLst>
                                    </p:cTn>
                                  </p:par>
                                  <p:par>
                                    <p:cTn id="42" presetID="2" presetClass="entr" presetSubtype="4" fill="hold" grpId="0" nodeType="withEffect">
                                      <p:stCondLst>
                                        <p:cond delay="0"/>
                                      </p:stCondLst>
                                      <p:childTnLst>
                                        <p:set>
                                          <p:cBhvr>
                                            <p:cTn id="43" dur="1" fill="hold">
                                              <p:stCondLst>
                                                <p:cond delay="0"/>
                                              </p:stCondLst>
                                            </p:cTn>
                                            <p:tgtEl>
                                              <p:spTgt spid="89"/>
                                            </p:tgtEl>
                                            <p:attrNameLst>
                                              <p:attrName>style.visibility</p:attrName>
                                            </p:attrNameLst>
                                          </p:cBhvr>
                                          <p:to>
                                            <p:strVal val="visible"/>
                                          </p:to>
                                        </p:set>
                                        <p:anim calcmode="lin" valueType="num">
                                          <p:cBhvr additive="base">
                                            <p:cTn id="44" dur="500" fill="hold"/>
                                            <p:tgtEl>
                                              <p:spTgt spid="89"/>
                                            </p:tgtEl>
                                            <p:attrNameLst>
                                              <p:attrName>ppt_x</p:attrName>
                                            </p:attrNameLst>
                                          </p:cBhvr>
                                          <p:tavLst>
                                            <p:tav tm="0">
                                              <p:val>
                                                <p:strVal val="#ppt_x"/>
                                              </p:val>
                                            </p:tav>
                                            <p:tav tm="100000">
                                              <p:val>
                                                <p:strVal val="#ppt_x"/>
                                              </p:val>
                                            </p:tav>
                                          </p:tavLst>
                                        </p:anim>
                                        <p:anim calcmode="lin" valueType="num">
                                          <p:cBhvr additive="base">
                                            <p:cTn id="45"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7" presetClass="entr" presetSubtype="4" fill="hold" nodeType="clickEffect">
                                      <p:stCondLst>
                                        <p:cond delay="0"/>
                                      </p:stCondLst>
                                      <p:childTnLst>
                                        <p:set>
                                          <p:cBhvr>
                                            <p:cTn id="49" dur="1" fill="hold">
                                              <p:stCondLst>
                                                <p:cond delay="0"/>
                                              </p:stCondLst>
                                            </p:cTn>
                                            <p:tgtEl>
                                              <p:spTgt spid="75"/>
                                            </p:tgtEl>
                                            <p:attrNameLst>
                                              <p:attrName>style.visibility</p:attrName>
                                            </p:attrNameLst>
                                          </p:cBhvr>
                                          <p:to>
                                            <p:strVal val="visible"/>
                                          </p:to>
                                        </p:set>
                                        <p:anim calcmode="lin" valueType="num">
                                          <p:cBhvr>
                                            <p:cTn id="50" dur="500" fill="hold"/>
                                            <p:tgtEl>
                                              <p:spTgt spid="75"/>
                                            </p:tgtEl>
                                            <p:attrNameLst>
                                              <p:attrName>ppt_x</p:attrName>
                                            </p:attrNameLst>
                                          </p:cBhvr>
                                          <p:tavLst>
                                            <p:tav tm="0">
                                              <p:val>
                                                <p:strVal val="#ppt_x"/>
                                              </p:val>
                                            </p:tav>
                                            <p:tav tm="100000">
                                              <p:val>
                                                <p:strVal val="#ppt_x"/>
                                              </p:val>
                                            </p:tav>
                                          </p:tavLst>
                                        </p:anim>
                                        <p:anim calcmode="lin" valueType="num">
                                          <p:cBhvr>
                                            <p:cTn id="51" dur="500" fill="hold"/>
                                            <p:tgtEl>
                                              <p:spTgt spid="75"/>
                                            </p:tgtEl>
                                            <p:attrNameLst>
                                              <p:attrName>ppt_y</p:attrName>
                                            </p:attrNameLst>
                                          </p:cBhvr>
                                          <p:tavLst>
                                            <p:tav tm="0">
                                              <p:val>
                                                <p:strVal val="#ppt_y+#ppt_h/2"/>
                                              </p:val>
                                            </p:tav>
                                            <p:tav tm="100000">
                                              <p:val>
                                                <p:strVal val="#ppt_y"/>
                                              </p:val>
                                            </p:tav>
                                          </p:tavLst>
                                        </p:anim>
                                        <p:anim calcmode="lin" valueType="num">
                                          <p:cBhvr>
                                            <p:cTn id="52" dur="500" fill="hold"/>
                                            <p:tgtEl>
                                              <p:spTgt spid="75"/>
                                            </p:tgtEl>
                                            <p:attrNameLst>
                                              <p:attrName>ppt_w</p:attrName>
                                            </p:attrNameLst>
                                          </p:cBhvr>
                                          <p:tavLst>
                                            <p:tav tm="0">
                                              <p:val>
                                                <p:strVal val="#ppt_w"/>
                                              </p:val>
                                            </p:tav>
                                            <p:tav tm="100000">
                                              <p:val>
                                                <p:strVal val="#ppt_w"/>
                                              </p:val>
                                            </p:tav>
                                          </p:tavLst>
                                        </p:anim>
                                        <p:anim calcmode="lin" valueType="num">
                                          <p:cBhvr>
                                            <p:cTn id="53" dur="500" fill="hold"/>
                                            <p:tgtEl>
                                              <p:spTgt spid="75"/>
                                            </p:tgtEl>
                                            <p:attrNameLst>
                                              <p:attrName>ppt_h</p:attrName>
                                            </p:attrNameLst>
                                          </p:cBhvr>
                                          <p:tavLst>
                                            <p:tav tm="0">
                                              <p:val>
                                                <p:fltVal val="0"/>
                                              </p:val>
                                            </p:tav>
                                            <p:tav tm="100000">
                                              <p:val>
                                                <p:strVal val="#ppt_h"/>
                                              </p:val>
                                            </p:tav>
                                          </p:tavLst>
                                        </p:anim>
                                      </p:childTnLst>
                                    </p:cTn>
                                  </p:par>
                                </p:childTnLst>
                              </p:cTn>
                            </p:par>
                            <p:par>
                              <p:cTn id="54" fill="hold">
                                <p:stCondLst>
                                  <p:cond delay="500"/>
                                </p:stCondLst>
                                <p:childTnLst>
                                  <p:par>
                                    <p:cTn id="55" presetID="2" presetClass="entr" presetSubtype="1" fill="hold" grpId="0"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 fill="hold" nodeType="clickEffect">
                                      <p:stCondLst>
                                        <p:cond delay="0"/>
                                      </p:stCondLst>
                                      <p:childTnLst>
                                        <p:set>
                                          <p:cBhvr>
                                            <p:cTn id="62" dur="1" fill="hold">
                                              <p:stCondLst>
                                                <p:cond delay="0"/>
                                              </p:stCondLst>
                                            </p:cTn>
                                            <p:tgtEl>
                                              <p:spTgt spid="83"/>
                                            </p:tgtEl>
                                            <p:attrNameLst>
                                              <p:attrName>style.visibility</p:attrName>
                                            </p:attrNameLst>
                                          </p:cBhvr>
                                          <p:to>
                                            <p:strVal val="visible"/>
                                          </p:to>
                                        </p:set>
                                        <p:anim calcmode="lin" valueType="num">
                                          <p:cBhvr>
                                            <p:cTn id="63" dur="500" fill="hold"/>
                                            <p:tgtEl>
                                              <p:spTgt spid="83"/>
                                            </p:tgtEl>
                                            <p:attrNameLst>
                                              <p:attrName>ppt_x</p:attrName>
                                            </p:attrNameLst>
                                          </p:cBhvr>
                                          <p:tavLst>
                                            <p:tav tm="0">
                                              <p:val>
                                                <p:strVal val="#ppt_x"/>
                                              </p:val>
                                            </p:tav>
                                            <p:tav tm="100000">
                                              <p:val>
                                                <p:strVal val="#ppt_x"/>
                                              </p:val>
                                            </p:tav>
                                          </p:tavLst>
                                        </p:anim>
                                        <p:anim calcmode="lin" valueType="num">
                                          <p:cBhvr>
                                            <p:cTn id="64" dur="500" fill="hold"/>
                                            <p:tgtEl>
                                              <p:spTgt spid="83"/>
                                            </p:tgtEl>
                                            <p:attrNameLst>
                                              <p:attrName>ppt_y</p:attrName>
                                            </p:attrNameLst>
                                          </p:cBhvr>
                                          <p:tavLst>
                                            <p:tav tm="0">
                                              <p:val>
                                                <p:strVal val="#ppt_y-#ppt_h/2"/>
                                              </p:val>
                                            </p:tav>
                                            <p:tav tm="100000">
                                              <p:val>
                                                <p:strVal val="#ppt_y"/>
                                              </p:val>
                                            </p:tav>
                                          </p:tavLst>
                                        </p:anim>
                                        <p:anim calcmode="lin" valueType="num">
                                          <p:cBhvr>
                                            <p:cTn id="65" dur="500" fill="hold"/>
                                            <p:tgtEl>
                                              <p:spTgt spid="83"/>
                                            </p:tgtEl>
                                            <p:attrNameLst>
                                              <p:attrName>ppt_w</p:attrName>
                                            </p:attrNameLst>
                                          </p:cBhvr>
                                          <p:tavLst>
                                            <p:tav tm="0">
                                              <p:val>
                                                <p:strVal val="#ppt_w"/>
                                              </p:val>
                                            </p:tav>
                                            <p:tav tm="100000">
                                              <p:val>
                                                <p:strVal val="#ppt_w"/>
                                              </p:val>
                                            </p:tav>
                                          </p:tavLst>
                                        </p:anim>
                                        <p:anim calcmode="lin" valueType="num">
                                          <p:cBhvr>
                                            <p:cTn id="66" dur="500" fill="hold"/>
                                            <p:tgtEl>
                                              <p:spTgt spid="83"/>
                                            </p:tgtEl>
                                            <p:attrNameLst>
                                              <p:attrName>ppt_h</p:attrName>
                                            </p:attrNameLst>
                                          </p:cBhvr>
                                          <p:tavLst>
                                            <p:tav tm="0">
                                              <p:val>
                                                <p:fltVal val="0"/>
                                              </p:val>
                                            </p:tav>
                                            <p:tav tm="100000">
                                              <p:val>
                                                <p:strVal val="#ppt_h"/>
                                              </p:val>
                                            </p:tav>
                                          </p:tavLst>
                                        </p:anim>
                                      </p:childTnLst>
                                    </p:cTn>
                                  </p:par>
                                  <p:par>
                                    <p:cTn id="67" presetID="2" presetClass="entr" presetSubtype="4"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anim calcmode="lin" valueType="num">
                                          <p:cBhvr additive="base">
                                            <p:cTn id="69" dur="500" fill="hold"/>
                                            <p:tgtEl>
                                              <p:spTgt spid="90"/>
                                            </p:tgtEl>
                                            <p:attrNameLst>
                                              <p:attrName>ppt_x</p:attrName>
                                            </p:attrNameLst>
                                          </p:cBhvr>
                                          <p:tavLst>
                                            <p:tav tm="0">
                                              <p:val>
                                                <p:strVal val="#ppt_x"/>
                                              </p:val>
                                            </p:tav>
                                            <p:tav tm="100000">
                                              <p:val>
                                                <p:strVal val="#ppt_x"/>
                                              </p:val>
                                            </p:tav>
                                          </p:tavLst>
                                        </p:anim>
                                        <p:anim calcmode="lin" valueType="num">
                                          <p:cBhvr additive="base">
                                            <p:cTn id="70"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90"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2698755" y="3063946"/>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إنشاء سوق إسلامي مشترك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896467" y="4458933"/>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تبادل البعثات التعليمية و الثقافية</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4007096" y="5779874"/>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إنشاء مركز إسلامي يضم كل الدول الاسلامية لتوحيد الكلمة و إنشاء جيش مشترك</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707886"/>
            </a:xfrm>
            <a:prstGeom prst="rect">
              <a:avLst/>
            </a:prstGeom>
            <a:noFill/>
          </p:spPr>
          <p:txBody>
            <a:bodyPr wrap="square" rtlCol="0">
              <a:spAutoFit/>
            </a:bodyPr>
            <a:lstStyle/>
            <a:p>
              <a:pPr algn="r"/>
              <a:r>
                <a:rPr lang="ar-SY" sz="2000" dirty="0">
                  <a:latin typeface="Century Gothic" panose="020B0502020202020204" pitchFamily="34" charset="0"/>
                </a:rPr>
                <a:t>يكتب الطلبة ثلاثة مقترحات تساعد على الترابط في عالمنا العربي والإسلامي</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1</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lvl="0" algn="r"/>
                  <a:r>
                    <a:rPr lang="ar-SY" sz="2800" dirty="0">
                      <a:solidFill>
                        <a:prstClr val="black"/>
                      </a:solidFill>
                      <a:latin typeface="Century Gothic" panose="020B0502020202020204" pitchFamily="34" charset="0"/>
                    </a:rPr>
                    <a:t>الخصائص البشرية للعالم العربي والإسلامي</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9693023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2698755" y="3063946"/>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فتح معاهد لتعليم اللغة في العالم الاسلامي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992351" y="4319650"/>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طباعة كتب لتعليم اللغة العربية و توزيعها في دول العالم الاسلامي و عبر الانترنت</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2812618" y="5871068"/>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إنشاء قنوات فضائية لتعليم اللغة العربية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707886"/>
            </a:xfrm>
            <a:prstGeom prst="rect">
              <a:avLst/>
            </a:prstGeom>
            <a:noFill/>
          </p:spPr>
          <p:txBody>
            <a:bodyPr wrap="square" rtlCol="0">
              <a:spAutoFit/>
            </a:bodyPr>
            <a:lstStyle/>
            <a:p>
              <a:pPr algn="r"/>
              <a:r>
                <a:rPr lang="ar-SY" sz="2000" dirty="0">
                  <a:latin typeface="Century Gothic" panose="020B0502020202020204" pitchFamily="34" charset="0"/>
                </a:rPr>
                <a:t>يكتب الطلبة ثلاثة مقترحات تساعد على انتشار اللغة العربية في عالمنا الإسلامي.</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1</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lvl="0" algn="r"/>
                  <a:r>
                    <a:rPr lang="ar-SY" sz="2800" dirty="0">
                      <a:solidFill>
                        <a:prstClr val="black"/>
                      </a:solidFill>
                      <a:latin typeface="Century Gothic" panose="020B0502020202020204" pitchFamily="34" charset="0"/>
                    </a:rPr>
                    <a:t>الخصائص البشرية للعالم العربي والإسلامي</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067738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2698755" y="3063946"/>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فكرة ممتازة و تساعد في تنمية الاقتصاد في دول العالم الاسلامي</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992351" y="4319650"/>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تعطي فرصة لتبادل الخبرات و  تبادل الاحتياجات و سد حاجات السوق في تلك البلدان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2812618" y="5871068"/>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تعالج مشكلات كالبطالة و البحث عن فرص عمل في أماكن جديدة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65999" y="3353861"/>
              <a:ext cx="5638332" cy="1015663"/>
            </a:xfrm>
            <a:prstGeom prst="rect">
              <a:avLst/>
            </a:prstGeom>
            <a:noFill/>
          </p:spPr>
          <p:txBody>
            <a:bodyPr wrap="square" rtlCol="0">
              <a:spAutoFit/>
            </a:bodyPr>
            <a:lstStyle/>
            <a:p>
              <a:pPr algn="r"/>
              <a:r>
                <a:rPr lang="ar-SY" sz="2000" dirty="0">
                  <a:latin typeface="Century Gothic" panose="020B0502020202020204" pitchFamily="34" charset="0"/>
                </a:rPr>
                <a:t>من خلال  مصادر التعلم المختلفة، يبحث الطلبة فكرة إنشاء سوق اسلامية  اقتصادية مشتركة تضم الدول العربية واإلسالمية، والنتائج المتوقعة لذلك في تعزيز الترابط بين دول العالم العربي الاسلامي.</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1</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lvl="0" algn="r"/>
                  <a:r>
                    <a:rPr lang="ar-SY" sz="2800" dirty="0">
                      <a:solidFill>
                        <a:prstClr val="black"/>
                      </a:solidFill>
                      <a:latin typeface="Century Gothic" panose="020B0502020202020204" pitchFamily="34" charset="0"/>
                    </a:rPr>
                    <a:t>الخصائص البشرية للعالم العربي والإسلامي</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1128232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dirty="0">
                  <a:latin typeface="Cooper Black" panose="0208090404030B020404" pitchFamily="18" charset="0"/>
                </a:rPr>
                <a:t>انتهى الدرس</a:t>
              </a:r>
            </a:p>
          </p:txBody>
        </p:sp>
      </p:grpSp>
    </p:spTree>
    <p:extLst>
      <p:ext uri="{BB962C8B-B14F-4D97-AF65-F5344CB8AC3E}">
        <p14:creationId xmlns:p14="http://schemas.microsoft.com/office/powerpoint/2010/main" val="10281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5955147" y="1803212"/>
            <a:ext cx="3013356"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سُكّان العالم العربي و الإسلامي:</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709223" cy="1200329"/>
          </a:xfrm>
          <a:prstGeom prst="rect">
            <a:avLst/>
          </a:prstGeom>
          <a:noFill/>
        </p:spPr>
        <p:txBody>
          <a:bodyPr wrap="square" rtlCol="0">
            <a:spAutoFit/>
          </a:bodyPr>
          <a:lstStyle/>
          <a:p>
            <a:pPr algn="r"/>
            <a:r>
              <a:rPr lang="ar-SY" dirty="0">
                <a:latin typeface="Century Gothic" panose="020B0502020202020204" pitchFamily="34" charset="0"/>
              </a:rPr>
              <a:t>يقصد بالعالم العربي الدول التي تضمها جامعة الدول العربية، ويقصد بالعالم الإسلامي الدول الأعضاء في منظمة التعاون الإسلامي، وعددها ) 57( دولة، منها (22 ) دولة عربية. ويقدر عدد سكان العالم الإسلامي في عام 1437 ه بنحو (1.8 ) مليار نسمة.</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26">
            <a:extLst>
              <a:ext uri="{FF2B5EF4-FFF2-40B4-BE49-F238E27FC236}">
                <a16:creationId xmlns:a16="http://schemas.microsoft.com/office/drawing/2014/main" id="{2AC1D5D3-5F91-471B-8D64-41C3AFEB8EA0}"/>
              </a:ext>
            </a:extLst>
          </p:cNvPr>
          <p:cNvGrpSpPr/>
          <p:nvPr/>
        </p:nvGrpSpPr>
        <p:grpSpPr>
          <a:xfrm>
            <a:off x="1166462" y="3475956"/>
            <a:ext cx="3444007" cy="2905821"/>
            <a:chOff x="6664813" y="1424779"/>
            <a:chExt cx="3444007" cy="2905821"/>
          </a:xfrm>
        </p:grpSpPr>
        <p:grpSp>
          <p:nvGrpSpPr>
            <p:cNvPr id="41" name="Group 17">
              <a:extLst>
                <a:ext uri="{FF2B5EF4-FFF2-40B4-BE49-F238E27FC236}">
                  <a16:creationId xmlns:a16="http://schemas.microsoft.com/office/drawing/2014/main" id="{53137BCD-AB69-43BC-ACDF-D10660BCA645}"/>
                </a:ext>
              </a:extLst>
            </p:cNvPr>
            <p:cNvGrpSpPr/>
            <p:nvPr/>
          </p:nvGrpSpPr>
          <p:grpSpPr>
            <a:xfrm>
              <a:off x="6664813" y="1424779"/>
              <a:ext cx="3444007" cy="2905821"/>
              <a:chOff x="3185141" y="917773"/>
              <a:chExt cx="4395719" cy="3708810"/>
            </a:xfrm>
            <a:effectLst>
              <a:reflection blurRad="6350" stA="51000" endPos="14000" dir="5400000" sy="-100000" algn="bl" rotWithShape="0"/>
            </a:effectLst>
          </p:grpSpPr>
          <p:sp>
            <p:nvSpPr>
              <p:cNvPr id="60" name="Rectangle 18">
                <a:extLst>
                  <a:ext uri="{FF2B5EF4-FFF2-40B4-BE49-F238E27FC236}">
                    <a16:creationId xmlns:a16="http://schemas.microsoft.com/office/drawing/2014/main" id="{FCBD6FA9-07F9-4D1E-8F2A-B5AA8C77D81F}"/>
                  </a:ext>
                </a:extLst>
              </p:cNvPr>
              <p:cNvSpPr/>
              <p:nvPr/>
            </p:nvSpPr>
            <p:spPr>
              <a:xfrm>
                <a:off x="3185141" y="921437"/>
                <a:ext cx="4395719"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19">
                <a:extLst>
                  <a:ext uri="{FF2B5EF4-FFF2-40B4-BE49-F238E27FC236}">
                    <a16:creationId xmlns:a16="http://schemas.microsoft.com/office/drawing/2014/main" id="{41D7193C-94B5-4C66-A4CF-3DB8A9019A8E}"/>
                  </a:ext>
                </a:extLst>
              </p:cNvPr>
              <p:cNvSpPr/>
              <p:nvPr/>
            </p:nvSpPr>
            <p:spPr>
              <a:xfrm flipV="1">
                <a:off x="3185141" y="917773"/>
                <a:ext cx="4395362" cy="1453310"/>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12">
              <a:extLst>
                <a:ext uri="{FF2B5EF4-FFF2-40B4-BE49-F238E27FC236}">
                  <a16:creationId xmlns:a16="http://schemas.microsoft.com/office/drawing/2014/main" id="{039FBA9A-A698-4B3C-979A-FA7C649AAE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22509" y="2578803"/>
              <a:ext cx="3128613" cy="1673022"/>
            </a:xfrm>
            <a:prstGeom prst="rect">
              <a:avLst/>
            </a:prstGeom>
          </p:spPr>
        </p:pic>
        <p:sp>
          <p:nvSpPr>
            <p:cNvPr id="59" name="TextBox 21">
              <a:extLst>
                <a:ext uri="{FF2B5EF4-FFF2-40B4-BE49-F238E27FC236}">
                  <a16:creationId xmlns:a16="http://schemas.microsoft.com/office/drawing/2014/main" id="{3FFEC7E5-9AAA-420D-9D59-9AD5230E6B3C}"/>
                </a:ext>
              </a:extLst>
            </p:cNvPr>
            <p:cNvSpPr txBox="1"/>
            <p:nvPr/>
          </p:nvSpPr>
          <p:spPr>
            <a:xfrm>
              <a:off x="7214731" y="1427650"/>
              <a:ext cx="2343910" cy="707886"/>
            </a:xfrm>
            <a:prstGeom prst="rect">
              <a:avLst/>
            </a:prstGeom>
            <a:noFill/>
          </p:spPr>
          <p:txBody>
            <a:bodyPr wrap="none" rtlCol="0">
              <a:spAutoFit/>
            </a:bodyPr>
            <a:lstStyle/>
            <a:p>
              <a:pPr algn="ctr"/>
              <a:r>
                <a:rPr lang="ar-SY" sz="2000" b="1" dirty="0">
                  <a:solidFill>
                    <a:schemeClr val="bg1"/>
                  </a:solidFill>
                  <a:latin typeface="Helvetica" panose="020B0604020202020204" pitchFamily="34" charset="0"/>
                </a:rPr>
                <a:t>الزيادة السكانية في</a:t>
              </a:r>
            </a:p>
            <a:p>
              <a:pPr algn="ctr"/>
              <a:r>
                <a:rPr lang="ar-SY" sz="2000" b="1" dirty="0">
                  <a:solidFill>
                    <a:schemeClr val="bg1"/>
                  </a:solidFill>
                  <a:latin typeface="Helvetica" panose="020B0604020202020204" pitchFamily="34" charset="0"/>
                </a:rPr>
                <a:t> العالم العربي و الاسلامي </a:t>
              </a:r>
            </a:p>
          </p:txBody>
        </p:sp>
      </p:grpSp>
    </p:spTree>
    <p:extLst>
      <p:ext uri="{BB962C8B-B14F-4D97-AF65-F5344CB8AC3E}">
        <p14:creationId xmlns:p14="http://schemas.microsoft.com/office/powerpoint/2010/main" val="415847805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accel="38000" fill="hold" nodeType="clickEffect" p14:presetBounceEnd="53000">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14:bounceEnd="53000">
                                          <p:cBhvr additive="base">
                                            <p:cTn id="38" dur="1000" fill="hold"/>
                                            <p:tgtEl>
                                              <p:spTgt spid="40"/>
                                            </p:tgtEl>
                                            <p:attrNameLst>
                                              <p:attrName>ppt_x</p:attrName>
                                            </p:attrNameLst>
                                          </p:cBhvr>
                                          <p:tavLst>
                                            <p:tav tm="0">
                                              <p:val>
                                                <p:strVal val="#ppt_x"/>
                                              </p:val>
                                            </p:tav>
                                            <p:tav tm="100000">
                                              <p:val>
                                                <p:strVal val="#ppt_x"/>
                                              </p:val>
                                            </p:tav>
                                          </p:tavLst>
                                        </p:anim>
                                        <p:anim calcmode="lin" valueType="num" p14:bounceEnd="53000">
                                          <p:cBhvr additive="base">
                                            <p:cTn id="39"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accel="38000" fill="hold" nodeType="click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1000" fill="hold"/>
                                            <p:tgtEl>
                                              <p:spTgt spid="40"/>
                                            </p:tgtEl>
                                            <p:attrNameLst>
                                              <p:attrName>ppt_x</p:attrName>
                                            </p:attrNameLst>
                                          </p:cBhvr>
                                          <p:tavLst>
                                            <p:tav tm="0">
                                              <p:val>
                                                <p:strVal val="#ppt_x"/>
                                              </p:val>
                                            </p:tav>
                                            <p:tav tm="100000">
                                              <p:val>
                                                <p:strVal val="#ppt_x"/>
                                              </p:val>
                                            </p:tav>
                                          </p:tavLst>
                                        </p:anim>
                                        <p:anim calcmode="lin" valueType="num">
                                          <p:cBhvr additive="base">
                                            <p:cTn id="39"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a:t>
              </a:r>
              <a:r>
                <a:rPr lang="en-US" sz="2800" b="1" dirty="0">
                  <a:latin typeface="Century Gothic" panose="020B0502020202020204" pitchFamily="34" charset="0"/>
                </a:rPr>
                <a:t>1</a:t>
              </a: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437739"/>
              <a:ext cx="5638332" cy="1015663"/>
            </a:xfrm>
            <a:prstGeom prst="rect">
              <a:avLst/>
            </a:prstGeom>
            <a:noFill/>
          </p:spPr>
          <p:txBody>
            <a:bodyPr wrap="square" rtlCol="0">
              <a:spAutoFit/>
            </a:bodyPr>
            <a:lstStyle/>
            <a:p>
              <a:pPr algn="r"/>
              <a:r>
                <a:rPr lang="ar-SY" sz="2000" dirty="0">
                  <a:latin typeface="Century Gothic" panose="020B0502020202020204" pitchFamily="34" charset="0"/>
                </a:rPr>
                <a:t>بالاستعانة بالجدول يقارن الطلبة بين عدد السكان في عام 1384 ه وعام 1437 ه، ويستنتجون ما تمثله الزيادة من أثر في الموارد الطبيعية</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86" name="مجموعة 85"/>
            <p:cNvGrpSpPr/>
            <p:nvPr/>
          </p:nvGrpSpPr>
          <p:grpSpPr>
            <a:xfrm>
              <a:off x="2043350" y="22303"/>
              <a:ext cx="6496929" cy="1128959"/>
              <a:chOff x="2043350" y="22303"/>
              <a:chExt cx="6496929"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2043350" y="165530"/>
                <a:ext cx="6452950" cy="850557"/>
                <a:chOff x="3825701" y="1484950"/>
                <a:chExt cx="645295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 </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3825701" y="1812287"/>
                  <a:ext cx="645295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2257" y="4022860"/>
            <a:ext cx="8640577" cy="289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621043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3932290" y="2783443"/>
            <a:ext cx="5084251"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في عام 1384 ه كان عدد السكان 644 مليون نسمة في حين ارتفع الرقم في عام 1437 ه الى 1.8 مليار نسمة بحوالي 3 اضعاف العدد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992351" y="4319650"/>
            <a:ext cx="5084251"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هذا النمو الكبير يؤثر بشكل كبير في الموارد الطبيعية و يؤدي الى استنزافها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2812618" y="5871068"/>
            <a:ext cx="5084251" cy="707886"/>
          </a:xfrm>
          <a:prstGeom prst="rect">
            <a:avLst/>
          </a:prstGeom>
          <a:noFill/>
        </p:spPr>
        <p:txBody>
          <a:bodyPr wrap="square" rtlCol="0">
            <a:spAutoFit/>
          </a:bodyPr>
          <a:lstStyle/>
          <a:p>
            <a:pPr algn="r"/>
            <a:r>
              <a:rPr lang="ar-SY" sz="2000">
                <a:latin typeface="Open Sans" panose="020B0606030504020204" pitchFamily="34" charset="0"/>
                <a:ea typeface="Open Sans" panose="020B0606030504020204" pitchFamily="34" charset="0"/>
                <a:cs typeface="Open Sans" panose="020B0606030504020204" pitchFamily="34" charset="0"/>
              </a:rPr>
              <a:t>و تتراجع الموارد الطبيعية نتيجة الاستغلال المفرط و الإهمال فعلينا المحافظة عليها و التفكير في الأجيال القادمة</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3</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2057" y="3449280"/>
              <a:ext cx="5638332" cy="1015663"/>
            </a:xfrm>
            <a:prstGeom prst="rect">
              <a:avLst/>
            </a:prstGeom>
            <a:noFill/>
          </p:spPr>
          <p:txBody>
            <a:bodyPr wrap="square" rtlCol="0">
              <a:spAutoFit/>
            </a:bodyPr>
            <a:lstStyle/>
            <a:p>
              <a:pPr algn="r"/>
              <a:r>
                <a:rPr lang="ar-SY" sz="2000" dirty="0">
                  <a:latin typeface="Century Gothic" panose="020B0502020202020204" pitchFamily="34" charset="0"/>
                </a:rPr>
                <a:t>بالاستعانة بالجدول يقارن الطلبة بين عدد السكان في عام 1384 ه وعام 1437 ه، ويستنتجون ما تمثله الزيادة من أثر في الموارد الطبيعية</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1</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lvl="0" algn="r"/>
                  <a:r>
                    <a:rPr lang="ar-SY" sz="2800" dirty="0">
                      <a:solidFill>
                        <a:prstClr val="black"/>
                      </a:solidFill>
                      <a:latin typeface="Century Gothic" panose="020B0502020202020204" pitchFamily="34" charset="0"/>
                    </a:rPr>
                    <a:t>الخصائص البشرية للعالم العربي والإسلامي</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4110646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عنصر نائب للمحتوى 4" descr="صورة تحتوي على نص&#10;&#10;تم إنشاء الوصف تلقائياً">
            <a:extLst>
              <a:ext uri="{FF2B5EF4-FFF2-40B4-BE49-F238E27FC236}">
                <a16:creationId xmlns:a16="http://schemas.microsoft.com/office/drawing/2014/main" id="{858D5372-4D08-436E-B2B6-49E37C84A6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9925" y="1327150"/>
            <a:ext cx="10120313" cy="5414963"/>
          </a:xfrm>
        </p:spPr>
      </p:pic>
      <p:sp>
        <p:nvSpPr>
          <p:cNvPr id="5123" name="عنوان 1">
            <a:extLst>
              <a:ext uri="{FF2B5EF4-FFF2-40B4-BE49-F238E27FC236}">
                <a16:creationId xmlns:a16="http://schemas.microsoft.com/office/drawing/2014/main" id="{A6A3C190-ABBC-4198-98F0-23C60CB43B41}"/>
              </a:ext>
            </a:extLst>
          </p:cNvPr>
          <p:cNvSpPr txBox="1">
            <a:spLocks noChangeArrowheads="1"/>
          </p:cNvSpPr>
          <p:nvPr/>
        </p:nvSpPr>
        <p:spPr bwMode="auto">
          <a:xfrm>
            <a:off x="4911725" y="1588"/>
            <a:ext cx="71485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ar-SA" altLang="en-US" sz="7200" b="1">
                <a:latin typeface="Calibri Light" panose="020F0302020204030204" pitchFamily="34" charset="0"/>
                <a:cs typeface="Times New Roman" panose="02020603050405020304" pitchFamily="18" charset="0"/>
              </a:rPr>
              <a:t>تجدنا  في جوجل</a:t>
            </a:r>
            <a:endParaRPr lang="en-US" altLang="en-US" sz="7200" b="1">
              <a:latin typeface="Calibri Light" panose="020F0302020204030204" pitchFamily="34" charset="0"/>
            </a:endParaRPr>
          </a:p>
        </p:txBody>
      </p:sp>
      <p:grpSp>
        <p:nvGrpSpPr>
          <p:cNvPr id="5124" name="مجموعة 1">
            <a:extLst>
              <a:ext uri="{FF2B5EF4-FFF2-40B4-BE49-F238E27FC236}">
                <a16:creationId xmlns:a16="http://schemas.microsoft.com/office/drawing/2014/main" id="{8E436D5F-DA5F-47CC-8120-04402CED5BDC}"/>
              </a:ext>
            </a:extLst>
          </p:cNvPr>
          <p:cNvGrpSpPr>
            <a:grpSpLocks/>
          </p:cNvGrpSpPr>
          <p:nvPr/>
        </p:nvGrpSpPr>
        <p:grpSpPr bwMode="auto">
          <a:xfrm>
            <a:off x="1104900" y="468313"/>
            <a:ext cx="3149600" cy="858837"/>
            <a:chOff x="3491684" y="207150"/>
            <a:chExt cx="3149600" cy="858981"/>
          </a:xfrm>
        </p:grpSpPr>
        <p:sp>
          <p:nvSpPr>
            <p:cNvPr id="4" name="مستطيل 3">
              <a:extLst>
                <a:ext uri="{FF2B5EF4-FFF2-40B4-BE49-F238E27FC236}">
                  <a16:creationId xmlns:a16="http://schemas.microsoft.com/office/drawing/2014/main" id="{CFDB4A71-6519-4BDB-AD43-ED4E75B8B22E}"/>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6" name="صورة 2" descr="صورة تحتوي على نص, قصاصة فنية&#10;&#10;تم إنشاء الوصف تلقائياً">
              <a:extLst>
                <a:ext uri="{FF2B5EF4-FFF2-40B4-BE49-F238E27FC236}">
                  <a16:creationId xmlns:a16="http://schemas.microsoft.com/office/drawing/2014/main" id="{629AD8A8-740D-44EE-B281-86E39B5B68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6" y="238846"/>
              <a:ext cx="2932055" cy="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5719045" y="1803212"/>
            <a:ext cx="3013356"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توزيع السكان:</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709223" cy="1200329"/>
          </a:xfrm>
          <a:prstGeom prst="rect">
            <a:avLst/>
          </a:prstGeom>
          <a:noFill/>
        </p:spPr>
        <p:txBody>
          <a:bodyPr wrap="square" rtlCol="0">
            <a:spAutoFit/>
          </a:bodyPr>
          <a:lstStyle/>
          <a:p>
            <a:pPr algn="r"/>
            <a:r>
              <a:rPr lang="ar-SY" dirty="0">
                <a:latin typeface="Century Gothic" panose="020B0502020202020204" pitchFamily="34" charset="0"/>
              </a:rPr>
              <a:t>يتوزع أغلب سكان العالم العربي والإسلامي بين قارتي آسيا وإفريقيا. ويختلف توزيع السكان وكثافتهم من منطقة إلى أخرى، فهناك مناطق يتركز فيها السكان، وهناك مناطق قليلة السكان، وأخرى نادرة السكان، ويرجع هذا الاختلاف إلى عوامل طبيعية وأخرى بشرية.</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26">
            <a:extLst>
              <a:ext uri="{FF2B5EF4-FFF2-40B4-BE49-F238E27FC236}">
                <a16:creationId xmlns:a16="http://schemas.microsoft.com/office/drawing/2014/main" id="{2AC1D5D3-5F91-471B-8D64-41C3AFEB8EA0}"/>
              </a:ext>
            </a:extLst>
          </p:cNvPr>
          <p:cNvGrpSpPr/>
          <p:nvPr/>
        </p:nvGrpSpPr>
        <p:grpSpPr>
          <a:xfrm>
            <a:off x="736936" y="4110567"/>
            <a:ext cx="2691860" cy="2271210"/>
            <a:chOff x="6664813" y="1424779"/>
            <a:chExt cx="3444007" cy="2905821"/>
          </a:xfrm>
        </p:grpSpPr>
        <p:grpSp>
          <p:nvGrpSpPr>
            <p:cNvPr id="41" name="Group 17">
              <a:extLst>
                <a:ext uri="{FF2B5EF4-FFF2-40B4-BE49-F238E27FC236}">
                  <a16:creationId xmlns:a16="http://schemas.microsoft.com/office/drawing/2014/main" id="{53137BCD-AB69-43BC-ACDF-D10660BCA645}"/>
                </a:ext>
              </a:extLst>
            </p:cNvPr>
            <p:cNvGrpSpPr/>
            <p:nvPr/>
          </p:nvGrpSpPr>
          <p:grpSpPr>
            <a:xfrm>
              <a:off x="6664813" y="1424779"/>
              <a:ext cx="3444007" cy="2905821"/>
              <a:chOff x="3185141" y="917773"/>
              <a:chExt cx="4395719" cy="3708810"/>
            </a:xfrm>
            <a:effectLst>
              <a:reflection blurRad="6350" stA="51000" endPos="14000" dir="5400000" sy="-100000" algn="bl" rotWithShape="0"/>
            </a:effectLst>
          </p:grpSpPr>
          <p:sp>
            <p:nvSpPr>
              <p:cNvPr id="60" name="Rectangle 18">
                <a:extLst>
                  <a:ext uri="{FF2B5EF4-FFF2-40B4-BE49-F238E27FC236}">
                    <a16:creationId xmlns:a16="http://schemas.microsoft.com/office/drawing/2014/main" id="{FCBD6FA9-07F9-4D1E-8F2A-B5AA8C77D81F}"/>
                  </a:ext>
                </a:extLst>
              </p:cNvPr>
              <p:cNvSpPr/>
              <p:nvPr/>
            </p:nvSpPr>
            <p:spPr>
              <a:xfrm>
                <a:off x="3185141" y="921437"/>
                <a:ext cx="4395719" cy="3705146"/>
              </a:xfrm>
              <a:prstGeom prst="rect">
                <a:avLst/>
              </a:prstGeom>
              <a:gradFill flip="none" rotWithShape="1">
                <a:gsLst>
                  <a:gs pos="100000">
                    <a:schemeClr val="bg1"/>
                  </a:gs>
                  <a:gs pos="0">
                    <a:schemeClr val="bg1">
                      <a:lumMod val="95000"/>
                    </a:schemeClr>
                  </a:gs>
                </a:gsLst>
                <a:lin ang="5400000" scaled="1"/>
                <a:tileRect/>
              </a:gra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19">
                <a:extLst>
                  <a:ext uri="{FF2B5EF4-FFF2-40B4-BE49-F238E27FC236}">
                    <a16:creationId xmlns:a16="http://schemas.microsoft.com/office/drawing/2014/main" id="{41D7193C-94B5-4C66-A4CF-3DB8A9019A8E}"/>
                  </a:ext>
                </a:extLst>
              </p:cNvPr>
              <p:cNvSpPr/>
              <p:nvPr/>
            </p:nvSpPr>
            <p:spPr>
              <a:xfrm flipV="1">
                <a:off x="3185141" y="917773"/>
                <a:ext cx="4395362" cy="1453310"/>
              </a:xfrm>
              <a:custGeom>
                <a:avLst/>
                <a:gdLst>
                  <a:gd name="connsiteX0" fmla="*/ 0 w 3010485"/>
                  <a:gd name="connsiteY0" fmla="*/ 1051704 h 1051704"/>
                  <a:gd name="connsiteX1" fmla="*/ 3010485 w 3010485"/>
                  <a:gd name="connsiteY1" fmla="*/ 1051704 h 1051704"/>
                  <a:gd name="connsiteX2" fmla="*/ 3010485 w 3010485"/>
                  <a:gd name="connsiteY2" fmla="*/ 281356 h 1051704"/>
                  <a:gd name="connsiteX3" fmla="*/ 1668429 w 3010485"/>
                  <a:gd name="connsiteY3" fmla="*/ 281356 h 1051704"/>
                  <a:gd name="connsiteX4" fmla="*/ 1505243 w 3010485"/>
                  <a:gd name="connsiteY4" fmla="*/ 0 h 1051704"/>
                  <a:gd name="connsiteX5" fmla="*/ 1342056 w 3010485"/>
                  <a:gd name="connsiteY5" fmla="*/ 281356 h 1051704"/>
                  <a:gd name="connsiteX6" fmla="*/ 0 w 3010485"/>
                  <a:gd name="connsiteY6" fmla="*/ 281356 h 105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0485" h="1051704">
                    <a:moveTo>
                      <a:pt x="0" y="1051704"/>
                    </a:moveTo>
                    <a:lnTo>
                      <a:pt x="3010485" y="1051704"/>
                    </a:lnTo>
                    <a:lnTo>
                      <a:pt x="3010485" y="281356"/>
                    </a:lnTo>
                    <a:lnTo>
                      <a:pt x="1668429" y="281356"/>
                    </a:lnTo>
                    <a:lnTo>
                      <a:pt x="1505243" y="0"/>
                    </a:lnTo>
                    <a:lnTo>
                      <a:pt x="1342056" y="281356"/>
                    </a:lnTo>
                    <a:lnTo>
                      <a:pt x="0" y="281356"/>
                    </a:lnTo>
                    <a:close/>
                  </a:path>
                </a:pathLst>
              </a:cu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12">
              <a:extLst>
                <a:ext uri="{FF2B5EF4-FFF2-40B4-BE49-F238E27FC236}">
                  <a16:creationId xmlns:a16="http://schemas.microsoft.com/office/drawing/2014/main" id="{039FBA9A-A698-4B3C-979A-FA7C649AAE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22509" y="2578803"/>
              <a:ext cx="3128613" cy="1673022"/>
            </a:xfrm>
            <a:prstGeom prst="rect">
              <a:avLst/>
            </a:prstGeom>
          </p:spPr>
        </p:pic>
        <p:sp>
          <p:nvSpPr>
            <p:cNvPr id="59" name="TextBox 21">
              <a:extLst>
                <a:ext uri="{FF2B5EF4-FFF2-40B4-BE49-F238E27FC236}">
                  <a16:creationId xmlns:a16="http://schemas.microsoft.com/office/drawing/2014/main" id="{3FFEC7E5-9AAA-420D-9D59-9AD5230E6B3C}"/>
                </a:ext>
              </a:extLst>
            </p:cNvPr>
            <p:cNvSpPr txBox="1"/>
            <p:nvPr/>
          </p:nvSpPr>
          <p:spPr>
            <a:xfrm>
              <a:off x="7214731" y="1427650"/>
              <a:ext cx="2343910" cy="707886"/>
            </a:xfrm>
            <a:prstGeom prst="rect">
              <a:avLst/>
            </a:prstGeom>
            <a:noFill/>
          </p:spPr>
          <p:txBody>
            <a:bodyPr wrap="none" rtlCol="0">
              <a:spAutoFit/>
            </a:bodyPr>
            <a:lstStyle/>
            <a:p>
              <a:pPr algn="ctr"/>
              <a:r>
                <a:rPr lang="ar-SY" sz="2000" b="1" dirty="0">
                  <a:solidFill>
                    <a:schemeClr val="bg1"/>
                  </a:solidFill>
                  <a:latin typeface="Helvetica" panose="020B0604020202020204" pitchFamily="34" charset="0"/>
                </a:rPr>
                <a:t>الزيادة السكانية في</a:t>
              </a:r>
            </a:p>
            <a:p>
              <a:pPr algn="ctr"/>
              <a:r>
                <a:rPr lang="ar-SY" sz="2000" b="1" dirty="0">
                  <a:solidFill>
                    <a:schemeClr val="bg1"/>
                  </a:solidFill>
                  <a:latin typeface="Helvetica" panose="020B0604020202020204" pitchFamily="34" charset="0"/>
                </a:rPr>
                <a:t> العالم العربي و الاسلامي </a:t>
              </a:r>
            </a:p>
          </p:txBody>
        </p:sp>
      </p:grpSp>
      <p:sp>
        <p:nvSpPr>
          <p:cNvPr id="31" name="TextBox 17">
            <a:extLst>
              <a:ext uri="{FF2B5EF4-FFF2-40B4-BE49-F238E27FC236}">
                <a16:creationId xmlns:a16="http://schemas.microsoft.com/office/drawing/2014/main" id="{1CCA3FD4-4C1C-4525-AE8F-FE90ABF7E611}"/>
              </a:ext>
            </a:extLst>
          </p:cNvPr>
          <p:cNvSpPr txBox="1"/>
          <p:nvPr/>
        </p:nvSpPr>
        <p:spPr>
          <a:xfrm>
            <a:off x="5736649" y="4391185"/>
            <a:ext cx="3013356"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توزيع السكان:</a:t>
            </a:r>
            <a:endParaRPr lang="en-US" b="1" dirty="0">
              <a:solidFill>
                <a:srgbClr val="FF9900"/>
              </a:solidFill>
              <a:latin typeface="Century Gothic" panose="020B0502020202020204" pitchFamily="34" charset="0"/>
            </a:endParaRPr>
          </a:p>
        </p:txBody>
      </p:sp>
      <p:sp>
        <p:nvSpPr>
          <p:cNvPr id="32" name="TextBox 18">
            <a:extLst>
              <a:ext uri="{FF2B5EF4-FFF2-40B4-BE49-F238E27FC236}">
                <a16:creationId xmlns:a16="http://schemas.microsoft.com/office/drawing/2014/main" id="{AB96FEDA-B927-4D92-89D5-75761265E707}"/>
              </a:ext>
            </a:extLst>
          </p:cNvPr>
          <p:cNvSpPr txBox="1"/>
          <p:nvPr/>
        </p:nvSpPr>
        <p:spPr>
          <a:xfrm>
            <a:off x="672627" y="4348472"/>
            <a:ext cx="5709223" cy="2031325"/>
          </a:xfrm>
          <a:prstGeom prst="rect">
            <a:avLst/>
          </a:prstGeom>
          <a:noFill/>
        </p:spPr>
        <p:txBody>
          <a:bodyPr wrap="square" rtlCol="0">
            <a:spAutoFit/>
          </a:bodyPr>
          <a:lstStyle/>
          <a:p>
            <a:pPr algn="r"/>
            <a:r>
              <a:rPr lang="ar-SY" dirty="0">
                <a:latin typeface="Century Gothic" panose="020B0502020202020204" pitchFamily="34" charset="0"/>
              </a:rPr>
              <a:t>وعموماً فإننا نجد في كثير من الدول</a:t>
            </a:r>
          </a:p>
          <a:p>
            <a:pPr algn="r"/>
            <a:r>
              <a:rPr lang="ar-SY" dirty="0">
                <a:latin typeface="Century Gothic" panose="020B0502020202020204" pitchFamily="34" charset="0"/>
              </a:rPr>
              <a:t> العربية والإسلامية </a:t>
            </a:r>
          </a:p>
          <a:p>
            <a:pPr algn="r"/>
            <a:r>
              <a:rPr lang="ar-SY" dirty="0">
                <a:latin typeface="Century Gothic" panose="020B0502020202020204" pitchFamily="34" charset="0"/>
              </a:rPr>
              <a:t>أن الذكور أكثر عدداً من الإناث، </a:t>
            </a:r>
          </a:p>
          <a:p>
            <a:pPr algn="r"/>
            <a:r>
              <a:rPr lang="ar-SY" dirty="0">
                <a:latin typeface="Century Gothic" panose="020B0502020202020204" pitchFamily="34" charset="0"/>
              </a:rPr>
              <a:t>وخصوصاً في المراكز الصناعية </a:t>
            </a:r>
          </a:p>
          <a:p>
            <a:pPr algn="r"/>
            <a:r>
              <a:rPr lang="ar-SY" dirty="0">
                <a:latin typeface="Century Gothic" panose="020B0502020202020204" pitchFamily="34" charset="0"/>
              </a:rPr>
              <a:t>والتعدينية التي تتطور وتنمو بسرعة</a:t>
            </a:r>
          </a:p>
          <a:p>
            <a:pPr algn="r"/>
            <a:r>
              <a:rPr lang="ar-SY" dirty="0">
                <a:latin typeface="Century Gothic" panose="020B0502020202020204" pitchFamily="34" charset="0"/>
              </a:rPr>
              <a:t> بسبب هجرة الذكور من الأرياف</a:t>
            </a:r>
          </a:p>
          <a:p>
            <a:pPr algn="r"/>
            <a:r>
              <a:rPr lang="ar-SY" dirty="0">
                <a:latin typeface="Century Gothic" panose="020B0502020202020204" pitchFamily="34" charset="0"/>
              </a:rPr>
              <a:t> إلى المدن</a:t>
            </a:r>
          </a:p>
        </p:txBody>
      </p:sp>
      <p:cxnSp>
        <p:nvCxnSpPr>
          <p:cNvPr id="33"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48282" y="4746877"/>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34" name="Group 1">
            <a:extLst>
              <a:ext uri="{FF2B5EF4-FFF2-40B4-BE49-F238E27FC236}">
                <a16:creationId xmlns:a16="http://schemas.microsoft.com/office/drawing/2014/main" id="{29BA398D-206E-40B1-BB46-14B90BDEFFBD}"/>
              </a:ext>
            </a:extLst>
          </p:cNvPr>
          <p:cNvGrpSpPr/>
          <p:nvPr/>
        </p:nvGrpSpPr>
        <p:grpSpPr>
          <a:xfrm>
            <a:off x="8805430" y="3739233"/>
            <a:ext cx="1763485" cy="1763485"/>
            <a:chOff x="8787826" y="1151260"/>
            <a:chExt cx="1763485" cy="1763485"/>
          </a:xfrm>
        </p:grpSpPr>
        <p:sp>
          <p:nvSpPr>
            <p:cNvPr id="3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7"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Tree>
    <p:extLst>
      <p:ext uri="{BB962C8B-B14F-4D97-AF65-F5344CB8AC3E}">
        <p14:creationId xmlns:p14="http://schemas.microsoft.com/office/powerpoint/2010/main" val="419866607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accel="38000" fill="hold" nodeType="clickEffect" p14:presetBounceEnd="53000">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14:bounceEnd="53000">
                                          <p:cBhvr additive="base">
                                            <p:cTn id="38" dur="1000" fill="hold"/>
                                            <p:tgtEl>
                                              <p:spTgt spid="40"/>
                                            </p:tgtEl>
                                            <p:attrNameLst>
                                              <p:attrName>ppt_x</p:attrName>
                                            </p:attrNameLst>
                                          </p:cBhvr>
                                          <p:tavLst>
                                            <p:tav tm="0">
                                              <p:val>
                                                <p:strVal val="#ppt_x"/>
                                              </p:val>
                                            </p:tav>
                                            <p:tav tm="100000">
                                              <p:val>
                                                <p:strVal val="#ppt_x"/>
                                              </p:val>
                                            </p:tav>
                                          </p:tavLst>
                                        </p:anim>
                                        <p:anim calcmode="lin" valueType="num" p14:bounceEnd="53000">
                                          <p:cBhvr additive="base">
                                            <p:cTn id="39"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fill="hold" nodeType="clickEffect" p14:presetBounceEnd="52000">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14:bounceEnd="52000">
                                          <p:cBhvr additive="base">
                                            <p:cTn id="44" dur="500" fill="hold"/>
                                            <p:tgtEl>
                                              <p:spTgt spid="34"/>
                                            </p:tgtEl>
                                            <p:attrNameLst>
                                              <p:attrName>ppt_x</p:attrName>
                                            </p:attrNameLst>
                                          </p:cBhvr>
                                          <p:tavLst>
                                            <p:tav tm="0">
                                              <p:val>
                                                <p:strVal val="#ppt_x"/>
                                              </p:val>
                                            </p:tav>
                                            <p:tav tm="100000">
                                              <p:val>
                                                <p:strVal val="#ppt_x"/>
                                              </p:val>
                                            </p:tav>
                                          </p:tavLst>
                                        </p:anim>
                                        <p:anim calcmode="lin" valueType="num" p14:bounceEnd="52000">
                                          <p:cBhvr additive="base">
                                            <p:cTn id="45" dur="500" fill="hold"/>
                                            <p:tgtEl>
                                              <p:spTgt spid="34"/>
                                            </p:tgtEl>
                                            <p:attrNameLst>
                                              <p:attrName>ppt_y</p:attrName>
                                            </p:attrNameLst>
                                          </p:cBhvr>
                                          <p:tavLst>
                                            <p:tav tm="0">
                                              <p:val>
                                                <p:strVal val="0-#ppt_h/2"/>
                                              </p:val>
                                            </p:tav>
                                            <p:tav tm="100000">
                                              <p:val>
                                                <p:strVal val="#ppt_y"/>
                                              </p:val>
                                            </p:tav>
                                          </p:tavLst>
                                        </p:anim>
                                      </p:childTnLst>
                                    </p:cTn>
                                  </p:par>
                                </p:childTnLst>
                              </p:cTn>
                            </p:par>
                            <p:par>
                              <p:cTn id="46" fill="hold">
                                <p:stCondLst>
                                  <p:cond delay="500"/>
                                </p:stCondLst>
                                <p:childTnLst>
                                  <p:par>
                                    <p:cTn id="47" presetID="17" presetClass="entr" presetSubtype="2"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ppt_x</p:attrName>
                                            </p:attrNameLst>
                                          </p:cBhvr>
                                          <p:tavLst>
                                            <p:tav tm="0">
                                              <p:val>
                                                <p:strVal val="#ppt_x+#ppt_w/2"/>
                                              </p:val>
                                            </p:tav>
                                            <p:tav tm="100000">
                                              <p:val>
                                                <p:strVal val="#ppt_x"/>
                                              </p:val>
                                            </p:tav>
                                          </p:tavLst>
                                        </p:anim>
                                        <p:anim calcmode="lin" valueType="num">
                                          <p:cBhvr>
                                            <p:cTn id="50" dur="500" fill="hold"/>
                                            <p:tgtEl>
                                              <p:spTgt spid="31"/>
                                            </p:tgtEl>
                                            <p:attrNameLst>
                                              <p:attrName>ppt_y</p:attrName>
                                            </p:attrNameLst>
                                          </p:cBhvr>
                                          <p:tavLst>
                                            <p:tav tm="0">
                                              <p:val>
                                                <p:strVal val="#ppt_y"/>
                                              </p:val>
                                            </p:tav>
                                            <p:tav tm="100000">
                                              <p:val>
                                                <p:strVal val="#ppt_y"/>
                                              </p:val>
                                            </p:tav>
                                          </p:tavLst>
                                        </p:anim>
                                        <p:anim calcmode="lin" valueType="num">
                                          <p:cBhvr>
                                            <p:cTn id="51" dur="500" fill="hold"/>
                                            <p:tgtEl>
                                              <p:spTgt spid="31"/>
                                            </p:tgtEl>
                                            <p:attrNameLst>
                                              <p:attrName>ppt_w</p:attrName>
                                            </p:attrNameLst>
                                          </p:cBhvr>
                                          <p:tavLst>
                                            <p:tav tm="0">
                                              <p:val>
                                                <p:fltVal val="0"/>
                                              </p:val>
                                            </p:tav>
                                            <p:tav tm="100000">
                                              <p:val>
                                                <p:strVal val="#ppt_w"/>
                                              </p:val>
                                            </p:tav>
                                          </p:tavLst>
                                        </p:anim>
                                        <p:anim calcmode="lin" valueType="num">
                                          <p:cBhvr>
                                            <p:cTn id="52" dur="500" fill="hold"/>
                                            <p:tgtEl>
                                              <p:spTgt spid="31"/>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ppt_x</p:attrName>
                                            </p:attrNameLst>
                                          </p:cBhvr>
                                          <p:tavLst>
                                            <p:tav tm="0">
                                              <p:val>
                                                <p:strVal val="#ppt_x+#ppt_w/2"/>
                                              </p:val>
                                            </p:tav>
                                            <p:tav tm="100000">
                                              <p:val>
                                                <p:strVal val="#ppt_x"/>
                                              </p:val>
                                            </p:tav>
                                          </p:tavLst>
                                        </p:anim>
                                        <p:anim calcmode="lin" valueType="num">
                                          <p:cBhvr>
                                            <p:cTn id="56" dur="500" fill="hold"/>
                                            <p:tgtEl>
                                              <p:spTgt spid="33"/>
                                            </p:tgtEl>
                                            <p:attrNameLst>
                                              <p:attrName>ppt_y</p:attrName>
                                            </p:attrNameLst>
                                          </p:cBhvr>
                                          <p:tavLst>
                                            <p:tav tm="0">
                                              <p:val>
                                                <p:strVal val="#ppt_y"/>
                                              </p:val>
                                            </p:tav>
                                            <p:tav tm="100000">
                                              <p:val>
                                                <p:strVal val="#ppt_y"/>
                                              </p:val>
                                            </p:tav>
                                          </p:tavLst>
                                        </p:anim>
                                        <p:anim calcmode="lin" valueType="num">
                                          <p:cBhvr>
                                            <p:cTn id="57" dur="500" fill="hold"/>
                                            <p:tgtEl>
                                              <p:spTgt spid="33"/>
                                            </p:tgtEl>
                                            <p:attrNameLst>
                                              <p:attrName>ppt_w</p:attrName>
                                            </p:attrNameLst>
                                          </p:cBhvr>
                                          <p:tavLst>
                                            <p:tav tm="0">
                                              <p:val>
                                                <p:fltVal val="0"/>
                                              </p:val>
                                            </p:tav>
                                            <p:tav tm="100000">
                                              <p:val>
                                                <p:strVal val="#ppt_w"/>
                                              </p:val>
                                            </p:tav>
                                          </p:tavLst>
                                        </p:anim>
                                        <p:anim calcmode="lin" valueType="num">
                                          <p:cBhvr>
                                            <p:cTn id="58" dur="500" fill="hold"/>
                                            <p:tgtEl>
                                              <p:spTgt spid="33"/>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p:cTn id="61" dur="500" fill="hold"/>
                                            <p:tgtEl>
                                              <p:spTgt spid="32"/>
                                            </p:tgtEl>
                                            <p:attrNameLst>
                                              <p:attrName>ppt_x</p:attrName>
                                            </p:attrNameLst>
                                          </p:cBhvr>
                                          <p:tavLst>
                                            <p:tav tm="0">
                                              <p:val>
                                                <p:strVal val="#ppt_x"/>
                                              </p:val>
                                            </p:tav>
                                            <p:tav tm="100000">
                                              <p:val>
                                                <p:strVal val="#ppt_x"/>
                                              </p:val>
                                            </p:tav>
                                          </p:tavLst>
                                        </p:anim>
                                        <p:anim calcmode="lin" valueType="num">
                                          <p:cBhvr>
                                            <p:cTn id="62" dur="500" fill="hold"/>
                                            <p:tgtEl>
                                              <p:spTgt spid="32"/>
                                            </p:tgtEl>
                                            <p:attrNameLst>
                                              <p:attrName>ppt_y</p:attrName>
                                            </p:attrNameLst>
                                          </p:cBhvr>
                                          <p:tavLst>
                                            <p:tav tm="0">
                                              <p:val>
                                                <p:strVal val="#ppt_y-#ppt_h/2"/>
                                              </p:val>
                                            </p:tav>
                                            <p:tav tm="100000">
                                              <p:val>
                                                <p:strVal val="#ppt_y"/>
                                              </p:val>
                                            </p:tav>
                                          </p:tavLst>
                                        </p:anim>
                                        <p:anim calcmode="lin" valueType="num">
                                          <p:cBhvr>
                                            <p:cTn id="63" dur="500" fill="hold"/>
                                            <p:tgtEl>
                                              <p:spTgt spid="32"/>
                                            </p:tgtEl>
                                            <p:attrNameLst>
                                              <p:attrName>ppt_w</p:attrName>
                                            </p:attrNameLst>
                                          </p:cBhvr>
                                          <p:tavLst>
                                            <p:tav tm="0">
                                              <p:val>
                                                <p:strVal val="#ppt_w"/>
                                              </p:val>
                                            </p:tav>
                                            <p:tav tm="100000">
                                              <p:val>
                                                <p:strVal val="#ppt_w"/>
                                              </p:val>
                                            </p:tav>
                                          </p:tavLst>
                                        </p:anim>
                                        <p:anim calcmode="lin" valueType="num">
                                          <p:cBhvr>
                                            <p:cTn id="64"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1" grpId="0"/>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accel="38000" fill="hold" nodeType="click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1000" fill="hold"/>
                                            <p:tgtEl>
                                              <p:spTgt spid="40"/>
                                            </p:tgtEl>
                                            <p:attrNameLst>
                                              <p:attrName>ppt_x</p:attrName>
                                            </p:attrNameLst>
                                          </p:cBhvr>
                                          <p:tavLst>
                                            <p:tav tm="0">
                                              <p:val>
                                                <p:strVal val="#ppt_x"/>
                                              </p:val>
                                            </p:tav>
                                            <p:tav tm="100000">
                                              <p:val>
                                                <p:strVal val="#ppt_x"/>
                                              </p:val>
                                            </p:tav>
                                          </p:tavLst>
                                        </p:anim>
                                        <p:anim calcmode="lin" valueType="num">
                                          <p:cBhvr additive="base">
                                            <p:cTn id="39" dur="10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 fill="hold" nodeType="click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0-#ppt_h/2"/>
                                              </p:val>
                                            </p:tav>
                                            <p:tav tm="100000">
                                              <p:val>
                                                <p:strVal val="#ppt_y"/>
                                              </p:val>
                                            </p:tav>
                                          </p:tavLst>
                                        </p:anim>
                                      </p:childTnLst>
                                    </p:cTn>
                                  </p:par>
                                </p:childTnLst>
                              </p:cTn>
                            </p:par>
                            <p:par>
                              <p:cTn id="46" fill="hold">
                                <p:stCondLst>
                                  <p:cond delay="500"/>
                                </p:stCondLst>
                                <p:childTnLst>
                                  <p:par>
                                    <p:cTn id="47" presetID="17" presetClass="entr" presetSubtype="2"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ppt_x</p:attrName>
                                            </p:attrNameLst>
                                          </p:cBhvr>
                                          <p:tavLst>
                                            <p:tav tm="0">
                                              <p:val>
                                                <p:strVal val="#ppt_x+#ppt_w/2"/>
                                              </p:val>
                                            </p:tav>
                                            <p:tav tm="100000">
                                              <p:val>
                                                <p:strVal val="#ppt_x"/>
                                              </p:val>
                                            </p:tav>
                                          </p:tavLst>
                                        </p:anim>
                                        <p:anim calcmode="lin" valueType="num">
                                          <p:cBhvr>
                                            <p:cTn id="50" dur="500" fill="hold"/>
                                            <p:tgtEl>
                                              <p:spTgt spid="31"/>
                                            </p:tgtEl>
                                            <p:attrNameLst>
                                              <p:attrName>ppt_y</p:attrName>
                                            </p:attrNameLst>
                                          </p:cBhvr>
                                          <p:tavLst>
                                            <p:tav tm="0">
                                              <p:val>
                                                <p:strVal val="#ppt_y"/>
                                              </p:val>
                                            </p:tav>
                                            <p:tav tm="100000">
                                              <p:val>
                                                <p:strVal val="#ppt_y"/>
                                              </p:val>
                                            </p:tav>
                                          </p:tavLst>
                                        </p:anim>
                                        <p:anim calcmode="lin" valueType="num">
                                          <p:cBhvr>
                                            <p:cTn id="51" dur="500" fill="hold"/>
                                            <p:tgtEl>
                                              <p:spTgt spid="31"/>
                                            </p:tgtEl>
                                            <p:attrNameLst>
                                              <p:attrName>ppt_w</p:attrName>
                                            </p:attrNameLst>
                                          </p:cBhvr>
                                          <p:tavLst>
                                            <p:tav tm="0">
                                              <p:val>
                                                <p:fltVal val="0"/>
                                              </p:val>
                                            </p:tav>
                                            <p:tav tm="100000">
                                              <p:val>
                                                <p:strVal val="#ppt_w"/>
                                              </p:val>
                                            </p:tav>
                                          </p:tavLst>
                                        </p:anim>
                                        <p:anim calcmode="lin" valueType="num">
                                          <p:cBhvr>
                                            <p:cTn id="52" dur="500" fill="hold"/>
                                            <p:tgtEl>
                                              <p:spTgt spid="31"/>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ppt_x</p:attrName>
                                            </p:attrNameLst>
                                          </p:cBhvr>
                                          <p:tavLst>
                                            <p:tav tm="0">
                                              <p:val>
                                                <p:strVal val="#ppt_x+#ppt_w/2"/>
                                              </p:val>
                                            </p:tav>
                                            <p:tav tm="100000">
                                              <p:val>
                                                <p:strVal val="#ppt_x"/>
                                              </p:val>
                                            </p:tav>
                                          </p:tavLst>
                                        </p:anim>
                                        <p:anim calcmode="lin" valueType="num">
                                          <p:cBhvr>
                                            <p:cTn id="56" dur="500" fill="hold"/>
                                            <p:tgtEl>
                                              <p:spTgt spid="33"/>
                                            </p:tgtEl>
                                            <p:attrNameLst>
                                              <p:attrName>ppt_y</p:attrName>
                                            </p:attrNameLst>
                                          </p:cBhvr>
                                          <p:tavLst>
                                            <p:tav tm="0">
                                              <p:val>
                                                <p:strVal val="#ppt_y"/>
                                              </p:val>
                                            </p:tav>
                                            <p:tav tm="100000">
                                              <p:val>
                                                <p:strVal val="#ppt_y"/>
                                              </p:val>
                                            </p:tav>
                                          </p:tavLst>
                                        </p:anim>
                                        <p:anim calcmode="lin" valueType="num">
                                          <p:cBhvr>
                                            <p:cTn id="57" dur="500" fill="hold"/>
                                            <p:tgtEl>
                                              <p:spTgt spid="33"/>
                                            </p:tgtEl>
                                            <p:attrNameLst>
                                              <p:attrName>ppt_w</p:attrName>
                                            </p:attrNameLst>
                                          </p:cBhvr>
                                          <p:tavLst>
                                            <p:tav tm="0">
                                              <p:val>
                                                <p:fltVal val="0"/>
                                              </p:val>
                                            </p:tav>
                                            <p:tav tm="100000">
                                              <p:val>
                                                <p:strVal val="#ppt_w"/>
                                              </p:val>
                                            </p:tav>
                                          </p:tavLst>
                                        </p:anim>
                                        <p:anim calcmode="lin" valueType="num">
                                          <p:cBhvr>
                                            <p:cTn id="58" dur="500" fill="hold"/>
                                            <p:tgtEl>
                                              <p:spTgt spid="33"/>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p:cTn id="61" dur="500" fill="hold"/>
                                            <p:tgtEl>
                                              <p:spTgt spid="32"/>
                                            </p:tgtEl>
                                            <p:attrNameLst>
                                              <p:attrName>ppt_x</p:attrName>
                                            </p:attrNameLst>
                                          </p:cBhvr>
                                          <p:tavLst>
                                            <p:tav tm="0">
                                              <p:val>
                                                <p:strVal val="#ppt_x"/>
                                              </p:val>
                                            </p:tav>
                                            <p:tav tm="100000">
                                              <p:val>
                                                <p:strVal val="#ppt_x"/>
                                              </p:val>
                                            </p:tav>
                                          </p:tavLst>
                                        </p:anim>
                                        <p:anim calcmode="lin" valueType="num">
                                          <p:cBhvr>
                                            <p:cTn id="62" dur="500" fill="hold"/>
                                            <p:tgtEl>
                                              <p:spTgt spid="32"/>
                                            </p:tgtEl>
                                            <p:attrNameLst>
                                              <p:attrName>ppt_y</p:attrName>
                                            </p:attrNameLst>
                                          </p:cBhvr>
                                          <p:tavLst>
                                            <p:tav tm="0">
                                              <p:val>
                                                <p:strVal val="#ppt_y-#ppt_h/2"/>
                                              </p:val>
                                            </p:tav>
                                            <p:tav tm="100000">
                                              <p:val>
                                                <p:strVal val="#ppt_y"/>
                                              </p:val>
                                            </p:tav>
                                          </p:tavLst>
                                        </p:anim>
                                        <p:anim calcmode="lin" valueType="num">
                                          <p:cBhvr>
                                            <p:cTn id="63" dur="500" fill="hold"/>
                                            <p:tgtEl>
                                              <p:spTgt spid="32"/>
                                            </p:tgtEl>
                                            <p:attrNameLst>
                                              <p:attrName>ppt_w</p:attrName>
                                            </p:attrNameLst>
                                          </p:cBhvr>
                                          <p:tavLst>
                                            <p:tav tm="0">
                                              <p:val>
                                                <p:strVal val="#ppt_w"/>
                                              </p:val>
                                            </p:tav>
                                            <p:tav tm="100000">
                                              <p:val>
                                                <p:strVal val="#ppt_w"/>
                                              </p:val>
                                            </p:tav>
                                          </p:tavLst>
                                        </p:anim>
                                        <p:anim calcmode="lin" valueType="num">
                                          <p:cBhvr>
                                            <p:cTn id="64"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1" grpId="0"/>
          <p:bldP spid="32"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9" name="Group 20">
            <a:extLst>
              <a:ext uri="{FF2B5EF4-FFF2-40B4-BE49-F238E27FC236}">
                <a16:creationId xmlns:a16="http://schemas.microsoft.com/office/drawing/2014/main" id="{9495562D-A7AB-40B6-9D9B-68732AD1C8F9}"/>
              </a:ext>
            </a:extLst>
          </p:cNvPr>
          <p:cNvGrpSpPr/>
          <p:nvPr/>
        </p:nvGrpSpPr>
        <p:grpSpPr>
          <a:xfrm>
            <a:off x="3900668" y="2024918"/>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r>
                  <a:rPr lang="ar-SY" dirty="0"/>
                  <a:t>عوامل توزيع السكان:</a:t>
                </a:r>
                <a:endParaRPr lang="en-US"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303520" y="3193366"/>
              <a:ext cx="1842868" cy="28136"/>
            </a:xfrm>
            <a:custGeom>
              <a:avLst/>
              <a:gdLst>
                <a:gd name="connsiteX0" fmla="*/ 0 w 1842868"/>
                <a:gd name="connsiteY0" fmla="*/ 0 h 28136"/>
                <a:gd name="connsiteX1" fmla="*/ 460717 w 1842868"/>
                <a:gd name="connsiteY1" fmla="*/ 7034 h 28136"/>
                <a:gd name="connsiteX2" fmla="*/ 921434 w 1842868"/>
                <a:gd name="connsiteY2" fmla="*/ 14068 h 28136"/>
                <a:gd name="connsiteX3" fmla="*/ 1363722 w 1842868"/>
                <a:gd name="connsiteY3" fmla="*/ 20821 h 28136"/>
                <a:gd name="connsiteX4" fmla="*/ 1842868 w 1842868"/>
                <a:gd name="connsiteY4" fmla="*/ 28136 h 28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28136" fill="none" extrusionOk="0">
                  <a:moveTo>
                    <a:pt x="0" y="0"/>
                  </a:moveTo>
                  <a:cubicBezTo>
                    <a:pt x="186580" y="-36276"/>
                    <a:pt x="315673" y="16684"/>
                    <a:pt x="460717" y="7034"/>
                  </a:cubicBezTo>
                  <a:cubicBezTo>
                    <a:pt x="605761" y="-2616"/>
                    <a:pt x="747645" y="39991"/>
                    <a:pt x="921434" y="14068"/>
                  </a:cubicBezTo>
                  <a:cubicBezTo>
                    <a:pt x="1095223" y="-11855"/>
                    <a:pt x="1242312" y="36464"/>
                    <a:pt x="1363722" y="20821"/>
                  </a:cubicBezTo>
                  <a:cubicBezTo>
                    <a:pt x="1485132" y="5178"/>
                    <a:pt x="1660263" y="51209"/>
                    <a:pt x="1842868" y="28136"/>
                  </a:cubicBezTo>
                </a:path>
                <a:path w="1842868" h="28136" stroke="0" extrusionOk="0">
                  <a:moveTo>
                    <a:pt x="0" y="0"/>
                  </a:moveTo>
                  <a:cubicBezTo>
                    <a:pt x="142383" y="-30883"/>
                    <a:pt x="310184" y="11510"/>
                    <a:pt x="497574" y="7597"/>
                  </a:cubicBezTo>
                  <a:cubicBezTo>
                    <a:pt x="684964" y="3684"/>
                    <a:pt x="783712" y="18624"/>
                    <a:pt x="995149" y="15193"/>
                  </a:cubicBezTo>
                  <a:cubicBezTo>
                    <a:pt x="1206586" y="11763"/>
                    <a:pt x="1554464" y="42688"/>
                    <a:pt x="1842868" y="28136"/>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4287606"/>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5" y="3601106"/>
            <a:ext cx="2326970" cy="599707"/>
            <a:chOff x="5044510" y="2598733"/>
            <a:chExt cx="2326970" cy="599707"/>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10" y="2598733"/>
              <a:ext cx="2326970" cy="599707"/>
            </a:xfrm>
            <a:custGeom>
              <a:avLst/>
              <a:gdLst>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397167" y="503790"/>
                    <a:pt x="313128" y="340363"/>
                    <a:pt x="272019" y="296259"/>
                  </a:cubicBezTo>
                  <a:cubicBezTo>
                    <a:pt x="138351" y="191581"/>
                    <a:pt x="183964" y="45373"/>
                    <a:pt x="0" y="35589"/>
                  </a:cubicBezTo>
                  <a:cubicBezTo>
                    <a:pt x="144212" y="46672"/>
                    <a:pt x="245274" y="79102"/>
                    <a:pt x="511931" y="38652"/>
                  </a:cubicBezTo>
                  <a:cubicBezTo>
                    <a:pt x="714735" y="-63499"/>
                    <a:pt x="873260" y="130216"/>
                    <a:pt x="1093672" y="42133"/>
                  </a:cubicBezTo>
                  <a:cubicBezTo>
                    <a:pt x="1217066" y="74250"/>
                    <a:pt x="1425079" y="174344"/>
                    <a:pt x="1721951" y="45893"/>
                  </a:cubicBezTo>
                  <a:cubicBezTo>
                    <a:pt x="1944485" y="-99644"/>
                    <a:pt x="2044925" y="66804"/>
                    <a:pt x="2326961" y="49513"/>
                  </a:cubicBezTo>
                  <a:cubicBezTo>
                    <a:pt x="2222274" y="170796"/>
                    <a:pt x="2175835" y="189019"/>
                    <a:pt x="2110499" y="290133"/>
                  </a:cubicBezTo>
                  <a:cubicBezTo>
                    <a:pt x="2061778" y="324006"/>
                    <a:pt x="2011010" y="428690"/>
                    <a:pt x="1875998" y="550804"/>
                  </a:cubicBezTo>
                  <a:cubicBezTo>
                    <a:pt x="1647051" y="567985"/>
                    <a:pt x="1505942" y="523370"/>
                    <a:pt x="1397979" y="545883"/>
                  </a:cubicBezTo>
                  <a:cubicBezTo>
                    <a:pt x="1247603" y="626529"/>
                    <a:pt x="1090244" y="468351"/>
                    <a:pt x="974075" y="541520"/>
                  </a:cubicBezTo>
                  <a:cubicBezTo>
                    <a:pt x="961738" y="582270"/>
                    <a:pt x="646988" y="546486"/>
                    <a:pt x="523114" y="536878"/>
                  </a:cubicBezTo>
                  <a:close/>
                </a:path>
                <a:path w="2326970" h="599707" stroke="0" extrusionOk="0">
                  <a:moveTo>
                    <a:pt x="410572" y="536878"/>
                  </a:moveTo>
                  <a:cubicBezTo>
                    <a:pt x="323004" y="481381"/>
                    <a:pt x="339947" y="384444"/>
                    <a:pt x="256326" y="281221"/>
                  </a:cubicBezTo>
                  <a:cubicBezTo>
                    <a:pt x="199512" y="279015"/>
                    <a:pt x="94040" y="111271"/>
                    <a:pt x="0" y="35589"/>
                  </a:cubicBezTo>
                  <a:cubicBezTo>
                    <a:pt x="75243" y="-90092"/>
                    <a:pt x="143796" y="244657"/>
                    <a:pt x="628279" y="39348"/>
                  </a:cubicBezTo>
                  <a:cubicBezTo>
                    <a:pt x="901861" y="-40657"/>
                    <a:pt x="981210" y="21235"/>
                    <a:pt x="1256559" y="43108"/>
                  </a:cubicBezTo>
                  <a:cubicBezTo>
                    <a:pt x="1490105" y="65563"/>
                    <a:pt x="1625533" y="198359"/>
                    <a:pt x="1815030" y="46450"/>
                  </a:cubicBezTo>
                  <a:cubicBezTo>
                    <a:pt x="2021635" y="49811"/>
                    <a:pt x="2267469" y="133005"/>
                    <a:pt x="2326961" y="49513"/>
                  </a:cubicBezTo>
                  <a:cubicBezTo>
                    <a:pt x="2333150" y="81896"/>
                    <a:pt x="2146796" y="209058"/>
                    <a:pt x="2101480" y="300159"/>
                  </a:cubicBezTo>
                  <a:cubicBezTo>
                    <a:pt x="2055765" y="396853"/>
                    <a:pt x="1995525" y="478358"/>
                    <a:pt x="1875998" y="550804"/>
                  </a:cubicBezTo>
                  <a:cubicBezTo>
                    <a:pt x="1741837" y="659029"/>
                    <a:pt x="1569388" y="609792"/>
                    <a:pt x="1452094" y="546441"/>
                  </a:cubicBezTo>
                  <a:cubicBezTo>
                    <a:pt x="1305607" y="654637"/>
                    <a:pt x="1194413" y="606755"/>
                    <a:pt x="1001133" y="541799"/>
                  </a:cubicBezTo>
                  <a:cubicBezTo>
                    <a:pt x="776169" y="554166"/>
                    <a:pt x="601763" y="450274"/>
                    <a:pt x="410572" y="536878"/>
                  </a:cubicBezTo>
                  <a:close/>
                </a:path>
                <a:path w="2326970" h="599707" fill="none" stroke="0" extrusionOk="0">
                  <a:moveTo>
                    <a:pt x="523114" y="536878"/>
                  </a:moveTo>
                  <a:cubicBezTo>
                    <a:pt x="404270" y="482358"/>
                    <a:pt x="276921" y="357004"/>
                    <a:pt x="215748" y="310327"/>
                  </a:cubicBezTo>
                  <a:cubicBezTo>
                    <a:pt x="144229" y="360170"/>
                    <a:pt x="126444" y="183231"/>
                    <a:pt x="0" y="35589"/>
                  </a:cubicBezTo>
                  <a:cubicBezTo>
                    <a:pt x="175110" y="40789"/>
                    <a:pt x="272029" y="63652"/>
                    <a:pt x="511931" y="38652"/>
                  </a:cubicBezTo>
                  <a:cubicBezTo>
                    <a:pt x="733975" y="25444"/>
                    <a:pt x="866879" y="112922"/>
                    <a:pt x="1093672" y="42133"/>
                  </a:cubicBezTo>
                  <a:cubicBezTo>
                    <a:pt x="1240308" y="103562"/>
                    <a:pt x="1369883" y="125654"/>
                    <a:pt x="1721951" y="45893"/>
                  </a:cubicBezTo>
                  <a:cubicBezTo>
                    <a:pt x="1967310" y="-37027"/>
                    <a:pt x="2027086" y="102552"/>
                    <a:pt x="2326961" y="49513"/>
                  </a:cubicBezTo>
                  <a:cubicBezTo>
                    <a:pt x="2296900" y="192730"/>
                    <a:pt x="2179432" y="217826"/>
                    <a:pt x="2110499" y="290133"/>
                  </a:cubicBezTo>
                  <a:cubicBezTo>
                    <a:pt x="2077018" y="364190"/>
                    <a:pt x="2011151" y="419964"/>
                    <a:pt x="1875998" y="550804"/>
                  </a:cubicBezTo>
                  <a:cubicBezTo>
                    <a:pt x="1738722" y="568067"/>
                    <a:pt x="1537321" y="439453"/>
                    <a:pt x="1397979" y="545883"/>
                  </a:cubicBezTo>
                  <a:cubicBezTo>
                    <a:pt x="1230089" y="558321"/>
                    <a:pt x="1075333" y="468640"/>
                    <a:pt x="974075" y="541520"/>
                  </a:cubicBezTo>
                  <a:cubicBezTo>
                    <a:pt x="857919" y="626985"/>
                    <a:pt x="821425" y="481382"/>
                    <a:pt x="523114" y="536878"/>
                  </a:cubicBezTo>
                  <a:close/>
                </a:path>
                <a:path w="2326970" h="599707" fill="none" stroke="0" extrusionOk="0">
                  <a:moveTo>
                    <a:pt x="523114" y="536878"/>
                  </a:moveTo>
                  <a:cubicBezTo>
                    <a:pt x="424885" y="488111"/>
                    <a:pt x="325640" y="327262"/>
                    <a:pt x="272019" y="296259"/>
                  </a:cubicBezTo>
                  <a:cubicBezTo>
                    <a:pt x="220020" y="229479"/>
                    <a:pt x="157422" y="131585"/>
                    <a:pt x="0" y="35589"/>
                  </a:cubicBezTo>
                  <a:cubicBezTo>
                    <a:pt x="158210" y="13682"/>
                    <a:pt x="291640" y="71285"/>
                    <a:pt x="511931" y="38652"/>
                  </a:cubicBezTo>
                  <a:cubicBezTo>
                    <a:pt x="767116" y="20368"/>
                    <a:pt x="864273" y="86568"/>
                    <a:pt x="1093672" y="42133"/>
                  </a:cubicBezTo>
                  <a:cubicBezTo>
                    <a:pt x="1284177" y="-5740"/>
                    <a:pt x="1438575" y="72343"/>
                    <a:pt x="1721951" y="45893"/>
                  </a:cubicBezTo>
                  <a:cubicBezTo>
                    <a:pt x="2004424" y="-33565"/>
                    <a:pt x="2065012" y="109275"/>
                    <a:pt x="2326961" y="49513"/>
                  </a:cubicBezTo>
                  <a:cubicBezTo>
                    <a:pt x="2220482" y="149867"/>
                    <a:pt x="2141945" y="200962"/>
                    <a:pt x="2110499" y="290133"/>
                  </a:cubicBezTo>
                  <a:cubicBezTo>
                    <a:pt x="2041108" y="371333"/>
                    <a:pt x="2122238" y="385151"/>
                    <a:pt x="2016675" y="536737"/>
                  </a:cubicBezTo>
                  <a:cubicBezTo>
                    <a:pt x="1822218" y="514758"/>
                    <a:pt x="1495225" y="471277"/>
                    <a:pt x="1397979" y="545883"/>
                  </a:cubicBezTo>
                  <a:cubicBezTo>
                    <a:pt x="1191584" y="618866"/>
                    <a:pt x="1080875" y="499549"/>
                    <a:pt x="974075" y="541520"/>
                  </a:cubicBezTo>
                  <a:cubicBezTo>
                    <a:pt x="880796" y="648934"/>
                    <a:pt x="691170" y="514669"/>
                    <a:pt x="523114" y="536878"/>
                  </a:cubicBezTo>
                  <a:close/>
                </a:path>
                <a:path w="2326970" h="599707" fill="none" stroke="0" extrusionOk="0">
                  <a:moveTo>
                    <a:pt x="523114" y="536878"/>
                  </a:moveTo>
                  <a:cubicBezTo>
                    <a:pt x="395589" y="500821"/>
                    <a:pt x="320317" y="361509"/>
                    <a:pt x="272019" y="296259"/>
                  </a:cubicBezTo>
                  <a:cubicBezTo>
                    <a:pt x="218506" y="221435"/>
                    <a:pt x="192862" y="89657"/>
                    <a:pt x="0" y="35589"/>
                  </a:cubicBezTo>
                  <a:cubicBezTo>
                    <a:pt x="143019" y="55513"/>
                    <a:pt x="251820" y="15558"/>
                    <a:pt x="511931" y="38652"/>
                  </a:cubicBezTo>
                  <a:cubicBezTo>
                    <a:pt x="756967" y="-99757"/>
                    <a:pt x="945164" y="141371"/>
                    <a:pt x="1093672" y="42133"/>
                  </a:cubicBezTo>
                  <a:cubicBezTo>
                    <a:pt x="1248465" y="72790"/>
                    <a:pt x="1403510" y="233425"/>
                    <a:pt x="1721951" y="45893"/>
                  </a:cubicBezTo>
                  <a:cubicBezTo>
                    <a:pt x="1969901" y="-30942"/>
                    <a:pt x="2065602" y="84393"/>
                    <a:pt x="2326961" y="49513"/>
                  </a:cubicBezTo>
                  <a:cubicBezTo>
                    <a:pt x="2243330" y="161809"/>
                    <a:pt x="2171494" y="177004"/>
                    <a:pt x="2110499" y="290133"/>
                  </a:cubicBezTo>
                  <a:cubicBezTo>
                    <a:pt x="2041979" y="361484"/>
                    <a:pt x="2021613" y="425503"/>
                    <a:pt x="1875998" y="550804"/>
                  </a:cubicBezTo>
                  <a:cubicBezTo>
                    <a:pt x="1738024" y="595984"/>
                    <a:pt x="1540641" y="528061"/>
                    <a:pt x="1397979" y="545883"/>
                  </a:cubicBezTo>
                  <a:cubicBezTo>
                    <a:pt x="1248717" y="603862"/>
                    <a:pt x="1084852" y="469892"/>
                    <a:pt x="974075" y="541520"/>
                  </a:cubicBezTo>
                  <a:cubicBezTo>
                    <a:pt x="963794" y="576143"/>
                    <a:pt x="686485" y="570135"/>
                    <a:pt x="523114" y="536878"/>
                  </a:cubicBezTo>
                  <a:close/>
                </a:path>
                <a:path w="2326970" h="599707" fill="none" stroke="0" extrusionOk="0">
                  <a:moveTo>
                    <a:pt x="523114" y="536878"/>
                  </a:moveTo>
                  <a:cubicBezTo>
                    <a:pt x="397928" y="497096"/>
                    <a:pt x="318526" y="351918"/>
                    <a:pt x="272019" y="296259"/>
                  </a:cubicBezTo>
                  <a:cubicBezTo>
                    <a:pt x="181038" y="219463"/>
                    <a:pt x="195027" y="99345"/>
                    <a:pt x="0" y="35589"/>
                  </a:cubicBezTo>
                  <a:cubicBezTo>
                    <a:pt x="142633" y="38119"/>
                    <a:pt x="267970" y="72551"/>
                    <a:pt x="511931" y="38652"/>
                  </a:cubicBezTo>
                  <a:cubicBezTo>
                    <a:pt x="742922" y="-43834"/>
                    <a:pt x="841866" y="128861"/>
                    <a:pt x="1093672" y="42133"/>
                  </a:cubicBezTo>
                  <a:cubicBezTo>
                    <a:pt x="1242667" y="107465"/>
                    <a:pt x="1407959" y="197994"/>
                    <a:pt x="1721951" y="45893"/>
                  </a:cubicBezTo>
                  <a:cubicBezTo>
                    <a:pt x="1964423" y="-62323"/>
                    <a:pt x="2039712" y="60134"/>
                    <a:pt x="2326961" y="49513"/>
                  </a:cubicBezTo>
                  <a:cubicBezTo>
                    <a:pt x="2241949" y="176780"/>
                    <a:pt x="2163546" y="195174"/>
                    <a:pt x="2110499" y="290133"/>
                  </a:cubicBezTo>
                  <a:cubicBezTo>
                    <a:pt x="2052333" y="345143"/>
                    <a:pt x="1999678" y="407899"/>
                    <a:pt x="1875998" y="550804"/>
                  </a:cubicBezTo>
                  <a:cubicBezTo>
                    <a:pt x="1667174" y="573781"/>
                    <a:pt x="1498782" y="505224"/>
                    <a:pt x="1397979" y="545883"/>
                  </a:cubicBezTo>
                  <a:cubicBezTo>
                    <a:pt x="1220052" y="598283"/>
                    <a:pt x="1127401" y="474260"/>
                    <a:pt x="974075" y="541520"/>
                  </a:cubicBezTo>
                  <a:cubicBezTo>
                    <a:pt x="918763" y="597849"/>
                    <a:pt x="704784" y="523093"/>
                    <a:pt x="523114" y="536878"/>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176910" y="2756549"/>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3036085"/>
            <a:ext cx="2312904" cy="599707"/>
            <a:chOff x="5058567" y="2033712"/>
            <a:chExt cx="2312904" cy="599707"/>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202145" y="2192379"/>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395075"/>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598163"/>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00100" y="1053529"/>
            <a:ext cx="2835829" cy="3823271"/>
            <a:chOff x="556389" y="-362161"/>
            <a:chExt cx="3171737" cy="4276145"/>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29"/>
              <a:ext cx="2858648" cy="3282327"/>
            </a:xfrm>
            <a:custGeom>
              <a:avLst/>
              <a:gdLst>
                <a:gd name="connsiteX0" fmla="*/ 0 w 2858648"/>
                <a:gd name="connsiteY0" fmla="*/ 476451 h 3282327"/>
                <a:gd name="connsiteX1" fmla="*/ 476451 w 2858648"/>
                <a:gd name="connsiteY1" fmla="*/ 0 h 3282327"/>
                <a:gd name="connsiteX2" fmla="*/ 914773 w 2858648"/>
                <a:gd name="connsiteY2" fmla="*/ 0 h 3282327"/>
                <a:gd name="connsiteX3" fmla="*/ 1334037 w 2858648"/>
                <a:gd name="connsiteY3" fmla="*/ 0 h 3282327"/>
                <a:gd name="connsiteX4" fmla="*/ 1848588 w 2858648"/>
                <a:gd name="connsiteY4" fmla="*/ 0 h 3282327"/>
                <a:gd name="connsiteX5" fmla="*/ 2382197 w 2858648"/>
                <a:gd name="connsiteY5" fmla="*/ 0 h 3282327"/>
                <a:gd name="connsiteX6" fmla="*/ 2858648 w 2858648"/>
                <a:gd name="connsiteY6" fmla="*/ 476451 h 3282327"/>
                <a:gd name="connsiteX7" fmla="*/ 2858648 w 2858648"/>
                <a:gd name="connsiteY7" fmla="*/ 1058807 h 3282327"/>
                <a:gd name="connsiteX8" fmla="*/ 2858648 w 2858648"/>
                <a:gd name="connsiteY8" fmla="*/ 1594575 h 3282327"/>
                <a:gd name="connsiteX9" fmla="*/ 2858648 w 2858648"/>
                <a:gd name="connsiteY9" fmla="*/ 2107049 h 3282327"/>
                <a:gd name="connsiteX10" fmla="*/ 2858648 w 2858648"/>
                <a:gd name="connsiteY10" fmla="*/ 2805876 h 3282327"/>
                <a:gd name="connsiteX11" fmla="*/ 2382197 w 2858648"/>
                <a:gd name="connsiteY11" fmla="*/ 3282327 h 3282327"/>
                <a:gd name="connsiteX12" fmla="*/ 1905761 w 2858648"/>
                <a:gd name="connsiteY12" fmla="*/ 3282327 h 3282327"/>
                <a:gd name="connsiteX13" fmla="*/ 1410267 w 2858648"/>
                <a:gd name="connsiteY13" fmla="*/ 3282327 h 3282327"/>
                <a:gd name="connsiteX14" fmla="*/ 952888 w 2858648"/>
                <a:gd name="connsiteY14" fmla="*/ 3282327 h 3282327"/>
                <a:gd name="connsiteX15" fmla="*/ 476451 w 2858648"/>
                <a:gd name="connsiteY15" fmla="*/ 3282327 h 3282327"/>
                <a:gd name="connsiteX16" fmla="*/ 0 w 2858648"/>
                <a:gd name="connsiteY16" fmla="*/ 2805876 h 3282327"/>
                <a:gd name="connsiteX17" fmla="*/ 0 w 2858648"/>
                <a:gd name="connsiteY17" fmla="*/ 2293403 h 3282327"/>
                <a:gd name="connsiteX18" fmla="*/ 0 w 2858648"/>
                <a:gd name="connsiteY18" fmla="*/ 1711046 h 3282327"/>
                <a:gd name="connsiteX19" fmla="*/ 0 w 2858648"/>
                <a:gd name="connsiteY19" fmla="*/ 1175279 h 3282327"/>
                <a:gd name="connsiteX20" fmla="*/ 0 w 2858648"/>
                <a:gd name="connsiteY20" fmla="*/ 476451 h 3282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58648" h="3282327" fill="none" extrusionOk="0">
                  <a:moveTo>
                    <a:pt x="0" y="476451"/>
                  </a:moveTo>
                  <a:cubicBezTo>
                    <a:pt x="49570" y="200873"/>
                    <a:pt x="180176" y="33757"/>
                    <a:pt x="476451" y="0"/>
                  </a:cubicBezTo>
                  <a:cubicBezTo>
                    <a:pt x="669541" y="-52331"/>
                    <a:pt x="722459" y="1876"/>
                    <a:pt x="914773" y="0"/>
                  </a:cubicBezTo>
                  <a:cubicBezTo>
                    <a:pt x="1107087" y="-1876"/>
                    <a:pt x="1247955" y="47022"/>
                    <a:pt x="1334037" y="0"/>
                  </a:cubicBezTo>
                  <a:cubicBezTo>
                    <a:pt x="1420119" y="-47022"/>
                    <a:pt x="1724129" y="37341"/>
                    <a:pt x="1848588" y="0"/>
                  </a:cubicBezTo>
                  <a:cubicBezTo>
                    <a:pt x="1973047" y="-37341"/>
                    <a:pt x="2249331" y="15022"/>
                    <a:pt x="2382197" y="0"/>
                  </a:cubicBezTo>
                  <a:cubicBezTo>
                    <a:pt x="2607552" y="-18113"/>
                    <a:pt x="2835647" y="195312"/>
                    <a:pt x="2858648" y="476451"/>
                  </a:cubicBezTo>
                  <a:cubicBezTo>
                    <a:pt x="2895249" y="626592"/>
                    <a:pt x="2800040" y="870742"/>
                    <a:pt x="2858648" y="1058807"/>
                  </a:cubicBezTo>
                  <a:cubicBezTo>
                    <a:pt x="2917256" y="1246872"/>
                    <a:pt x="2821488" y="1468527"/>
                    <a:pt x="2858648" y="1594575"/>
                  </a:cubicBezTo>
                  <a:cubicBezTo>
                    <a:pt x="2895808" y="1720623"/>
                    <a:pt x="2850019" y="1969607"/>
                    <a:pt x="2858648" y="2107049"/>
                  </a:cubicBezTo>
                  <a:cubicBezTo>
                    <a:pt x="2867277" y="2244491"/>
                    <a:pt x="2823290" y="2528354"/>
                    <a:pt x="2858648" y="2805876"/>
                  </a:cubicBezTo>
                  <a:cubicBezTo>
                    <a:pt x="2876903" y="3069466"/>
                    <a:pt x="2653753" y="3342638"/>
                    <a:pt x="2382197" y="3282327"/>
                  </a:cubicBezTo>
                  <a:cubicBezTo>
                    <a:pt x="2161205" y="3320272"/>
                    <a:pt x="2037733" y="3254187"/>
                    <a:pt x="1905761" y="3282327"/>
                  </a:cubicBezTo>
                  <a:cubicBezTo>
                    <a:pt x="1773789" y="3310467"/>
                    <a:pt x="1629423" y="3234910"/>
                    <a:pt x="1410267" y="3282327"/>
                  </a:cubicBezTo>
                  <a:cubicBezTo>
                    <a:pt x="1191111" y="3329744"/>
                    <a:pt x="1112141" y="3256169"/>
                    <a:pt x="952888" y="3282327"/>
                  </a:cubicBezTo>
                  <a:cubicBezTo>
                    <a:pt x="793635" y="3308485"/>
                    <a:pt x="671889" y="3261472"/>
                    <a:pt x="476451" y="3282327"/>
                  </a:cubicBezTo>
                  <a:cubicBezTo>
                    <a:pt x="231291" y="3250126"/>
                    <a:pt x="16581" y="3128578"/>
                    <a:pt x="0" y="2805876"/>
                  </a:cubicBezTo>
                  <a:cubicBezTo>
                    <a:pt x="-55033" y="2582689"/>
                    <a:pt x="25331" y="2439742"/>
                    <a:pt x="0" y="2293403"/>
                  </a:cubicBezTo>
                  <a:cubicBezTo>
                    <a:pt x="-25331" y="2147064"/>
                    <a:pt x="60364" y="1842145"/>
                    <a:pt x="0" y="1711046"/>
                  </a:cubicBezTo>
                  <a:cubicBezTo>
                    <a:pt x="-60364" y="1579947"/>
                    <a:pt x="47623" y="1424457"/>
                    <a:pt x="0" y="1175279"/>
                  </a:cubicBezTo>
                  <a:cubicBezTo>
                    <a:pt x="-47623" y="926101"/>
                    <a:pt x="532" y="778868"/>
                    <a:pt x="0" y="476451"/>
                  </a:cubicBezTo>
                  <a:close/>
                </a:path>
                <a:path w="2858648" h="3282327" stroke="0" extrusionOk="0">
                  <a:moveTo>
                    <a:pt x="0" y="476451"/>
                  </a:moveTo>
                  <a:cubicBezTo>
                    <a:pt x="29159" y="191010"/>
                    <a:pt x="266100" y="-52222"/>
                    <a:pt x="476451" y="0"/>
                  </a:cubicBezTo>
                  <a:cubicBezTo>
                    <a:pt x="723112" y="-22255"/>
                    <a:pt x="797381" y="21630"/>
                    <a:pt x="991002" y="0"/>
                  </a:cubicBezTo>
                  <a:cubicBezTo>
                    <a:pt x="1184623" y="-21630"/>
                    <a:pt x="1210214" y="25551"/>
                    <a:pt x="1429324" y="0"/>
                  </a:cubicBezTo>
                  <a:cubicBezTo>
                    <a:pt x="1648434" y="-25551"/>
                    <a:pt x="1719776" y="40099"/>
                    <a:pt x="1886703" y="0"/>
                  </a:cubicBezTo>
                  <a:cubicBezTo>
                    <a:pt x="2053630" y="-40099"/>
                    <a:pt x="2139465" y="18893"/>
                    <a:pt x="2382197" y="0"/>
                  </a:cubicBezTo>
                  <a:cubicBezTo>
                    <a:pt x="2653260" y="54461"/>
                    <a:pt x="2853798" y="226600"/>
                    <a:pt x="2858648" y="476451"/>
                  </a:cubicBezTo>
                  <a:cubicBezTo>
                    <a:pt x="2871372" y="789771"/>
                    <a:pt x="2793377" y="841440"/>
                    <a:pt x="2858648" y="1105396"/>
                  </a:cubicBezTo>
                  <a:cubicBezTo>
                    <a:pt x="2923919" y="1369352"/>
                    <a:pt x="2820852" y="1446565"/>
                    <a:pt x="2858648" y="1687752"/>
                  </a:cubicBezTo>
                  <a:cubicBezTo>
                    <a:pt x="2896444" y="1928939"/>
                    <a:pt x="2824501" y="2041202"/>
                    <a:pt x="2858648" y="2270108"/>
                  </a:cubicBezTo>
                  <a:cubicBezTo>
                    <a:pt x="2892795" y="2499014"/>
                    <a:pt x="2819928" y="2656032"/>
                    <a:pt x="2858648" y="2805876"/>
                  </a:cubicBezTo>
                  <a:cubicBezTo>
                    <a:pt x="2846592" y="3052719"/>
                    <a:pt x="2646381" y="3256964"/>
                    <a:pt x="2382197" y="3282327"/>
                  </a:cubicBezTo>
                  <a:cubicBezTo>
                    <a:pt x="2235322" y="3322013"/>
                    <a:pt x="2053234" y="3269147"/>
                    <a:pt x="1962933" y="3282327"/>
                  </a:cubicBezTo>
                  <a:cubicBezTo>
                    <a:pt x="1872632" y="3295507"/>
                    <a:pt x="1669696" y="3227441"/>
                    <a:pt x="1448381" y="3282327"/>
                  </a:cubicBezTo>
                  <a:cubicBezTo>
                    <a:pt x="1227066" y="3337213"/>
                    <a:pt x="1083959" y="3251336"/>
                    <a:pt x="933830" y="3282327"/>
                  </a:cubicBezTo>
                  <a:cubicBezTo>
                    <a:pt x="783701" y="3313318"/>
                    <a:pt x="627461" y="3244809"/>
                    <a:pt x="476451" y="3282327"/>
                  </a:cubicBezTo>
                  <a:cubicBezTo>
                    <a:pt x="219965" y="3263461"/>
                    <a:pt x="36221" y="3081882"/>
                    <a:pt x="0" y="2805876"/>
                  </a:cubicBezTo>
                  <a:cubicBezTo>
                    <a:pt x="-10129" y="2679545"/>
                    <a:pt x="8888" y="2405093"/>
                    <a:pt x="0" y="2293403"/>
                  </a:cubicBezTo>
                  <a:cubicBezTo>
                    <a:pt x="-8888" y="2181713"/>
                    <a:pt x="8264" y="2003269"/>
                    <a:pt x="0" y="1734341"/>
                  </a:cubicBezTo>
                  <a:cubicBezTo>
                    <a:pt x="-8264" y="1465413"/>
                    <a:pt x="55662" y="1399746"/>
                    <a:pt x="0" y="1128690"/>
                  </a:cubicBezTo>
                  <a:cubicBezTo>
                    <a:pt x="-55662" y="857634"/>
                    <a:pt x="77842" y="746156"/>
                    <a:pt x="0" y="476451"/>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556389" y="225020"/>
              <a:ext cx="3171737" cy="3688964"/>
            </a:xfrm>
            <a:custGeom>
              <a:avLst/>
              <a:gdLst>
                <a:gd name="connsiteX0" fmla="*/ 0 w 3171737"/>
                <a:gd name="connsiteY0" fmla="*/ 528633 h 3688964"/>
                <a:gd name="connsiteX1" fmla="*/ 528633 w 3171737"/>
                <a:gd name="connsiteY1" fmla="*/ 0 h 3688964"/>
                <a:gd name="connsiteX2" fmla="*/ 1099540 w 3171737"/>
                <a:gd name="connsiteY2" fmla="*/ 0 h 3688964"/>
                <a:gd name="connsiteX3" fmla="*/ 1585869 w 3171737"/>
                <a:gd name="connsiteY3" fmla="*/ 0 h 3688964"/>
                <a:gd name="connsiteX4" fmla="*/ 2093342 w 3171737"/>
                <a:gd name="connsiteY4" fmla="*/ 0 h 3688964"/>
                <a:gd name="connsiteX5" fmla="*/ 2643104 w 3171737"/>
                <a:gd name="connsiteY5" fmla="*/ 0 h 3688964"/>
                <a:gd name="connsiteX6" fmla="*/ 3171737 w 3171737"/>
                <a:gd name="connsiteY6" fmla="*/ 528633 h 3688964"/>
                <a:gd name="connsiteX7" fmla="*/ 3171737 w 3171737"/>
                <a:gd name="connsiteY7" fmla="*/ 1107607 h 3688964"/>
                <a:gd name="connsiteX8" fmla="*/ 3171737 w 3171737"/>
                <a:gd name="connsiteY8" fmla="*/ 1633946 h 3688964"/>
                <a:gd name="connsiteX9" fmla="*/ 3171737 w 3171737"/>
                <a:gd name="connsiteY9" fmla="*/ 2160286 h 3688964"/>
                <a:gd name="connsiteX10" fmla="*/ 3171737 w 3171737"/>
                <a:gd name="connsiteY10" fmla="*/ 2607674 h 3688964"/>
                <a:gd name="connsiteX11" fmla="*/ 3171737 w 3171737"/>
                <a:gd name="connsiteY11" fmla="*/ 3160331 h 3688964"/>
                <a:gd name="connsiteX12" fmla="*/ 2643104 w 3171737"/>
                <a:gd name="connsiteY12" fmla="*/ 3688964 h 3688964"/>
                <a:gd name="connsiteX13" fmla="*/ 2177920 w 3171737"/>
                <a:gd name="connsiteY13" fmla="*/ 3688964 h 3688964"/>
                <a:gd name="connsiteX14" fmla="*/ 1607013 w 3171737"/>
                <a:gd name="connsiteY14" fmla="*/ 3688964 h 3688964"/>
                <a:gd name="connsiteX15" fmla="*/ 1057251 w 3171737"/>
                <a:gd name="connsiteY15" fmla="*/ 3688964 h 3688964"/>
                <a:gd name="connsiteX16" fmla="*/ 528633 w 3171737"/>
                <a:gd name="connsiteY16" fmla="*/ 3688964 h 3688964"/>
                <a:gd name="connsiteX17" fmla="*/ 0 w 3171737"/>
                <a:gd name="connsiteY17" fmla="*/ 3160331 h 3688964"/>
                <a:gd name="connsiteX18" fmla="*/ 0 w 3171737"/>
                <a:gd name="connsiteY18" fmla="*/ 2660308 h 3688964"/>
                <a:gd name="connsiteX19" fmla="*/ 0 w 3171737"/>
                <a:gd name="connsiteY19" fmla="*/ 2107652 h 3688964"/>
                <a:gd name="connsiteX20" fmla="*/ 0 w 3171737"/>
                <a:gd name="connsiteY20" fmla="*/ 1528678 h 3688964"/>
                <a:gd name="connsiteX21" fmla="*/ 0 w 3171737"/>
                <a:gd name="connsiteY21" fmla="*/ 1081290 h 3688964"/>
                <a:gd name="connsiteX22" fmla="*/ 0 w 3171737"/>
                <a:gd name="connsiteY22" fmla="*/ 528633 h 368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171737" h="3688964" extrusionOk="0">
                  <a:moveTo>
                    <a:pt x="0" y="528633"/>
                  </a:moveTo>
                  <a:cubicBezTo>
                    <a:pt x="55842" y="193964"/>
                    <a:pt x="249910" y="-13092"/>
                    <a:pt x="528633" y="0"/>
                  </a:cubicBezTo>
                  <a:cubicBezTo>
                    <a:pt x="790080" y="-43388"/>
                    <a:pt x="899544" y="48853"/>
                    <a:pt x="1099540" y="0"/>
                  </a:cubicBezTo>
                  <a:cubicBezTo>
                    <a:pt x="1299536" y="-48853"/>
                    <a:pt x="1451146" y="17117"/>
                    <a:pt x="1585869" y="0"/>
                  </a:cubicBezTo>
                  <a:cubicBezTo>
                    <a:pt x="1720592" y="-17117"/>
                    <a:pt x="1971239" y="27493"/>
                    <a:pt x="2093342" y="0"/>
                  </a:cubicBezTo>
                  <a:cubicBezTo>
                    <a:pt x="2215445" y="-27493"/>
                    <a:pt x="2379118" y="10059"/>
                    <a:pt x="2643104" y="0"/>
                  </a:cubicBezTo>
                  <a:cubicBezTo>
                    <a:pt x="2941520" y="44385"/>
                    <a:pt x="3145320" y="309045"/>
                    <a:pt x="3171737" y="528633"/>
                  </a:cubicBezTo>
                  <a:cubicBezTo>
                    <a:pt x="3179265" y="780496"/>
                    <a:pt x="3118249" y="932987"/>
                    <a:pt x="3171737" y="1107607"/>
                  </a:cubicBezTo>
                  <a:cubicBezTo>
                    <a:pt x="3225225" y="1282227"/>
                    <a:pt x="3154793" y="1462944"/>
                    <a:pt x="3171737" y="1633946"/>
                  </a:cubicBezTo>
                  <a:cubicBezTo>
                    <a:pt x="3188681" y="1804948"/>
                    <a:pt x="3120401" y="1969996"/>
                    <a:pt x="3171737" y="2160286"/>
                  </a:cubicBezTo>
                  <a:cubicBezTo>
                    <a:pt x="3223073" y="2350576"/>
                    <a:pt x="3156118" y="2411727"/>
                    <a:pt x="3171737" y="2607674"/>
                  </a:cubicBezTo>
                  <a:cubicBezTo>
                    <a:pt x="3187356" y="2803621"/>
                    <a:pt x="3147900" y="2920014"/>
                    <a:pt x="3171737" y="3160331"/>
                  </a:cubicBezTo>
                  <a:cubicBezTo>
                    <a:pt x="3157917" y="3487599"/>
                    <a:pt x="2931601" y="3698026"/>
                    <a:pt x="2643104" y="3688964"/>
                  </a:cubicBezTo>
                  <a:cubicBezTo>
                    <a:pt x="2515489" y="3720322"/>
                    <a:pt x="2337336" y="3646685"/>
                    <a:pt x="2177920" y="3688964"/>
                  </a:cubicBezTo>
                  <a:cubicBezTo>
                    <a:pt x="2018504" y="3731243"/>
                    <a:pt x="1879551" y="3648265"/>
                    <a:pt x="1607013" y="3688964"/>
                  </a:cubicBezTo>
                  <a:cubicBezTo>
                    <a:pt x="1334475" y="3729663"/>
                    <a:pt x="1262032" y="3684808"/>
                    <a:pt x="1057251" y="3688964"/>
                  </a:cubicBezTo>
                  <a:cubicBezTo>
                    <a:pt x="852470" y="3693120"/>
                    <a:pt x="772167" y="3657283"/>
                    <a:pt x="528633" y="3688964"/>
                  </a:cubicBezTo>
                  <a:cubicBezTo>
                    <a:pt x="194232" y="3693603"/>
                    <a:pt x="72859" y="3483552"/>
                    <a:pt x="0" y="3160331"/>
                  </a:cubicBezTo>
                  <a:cubicBezTo>
                    <a:pt x="-13928" y="2924362"/>
                    <a:pt x="65" y="2809624"/>
                    <a:pt x="0" y="2660308"/>
                  </a:cubicBezTo>
                  <a:cubicBezTo>
                    <a:pt x="-65" y="2510992"/>
                    <a:pt x="48860" y="2368783"/>
                    <a:pt x="0" y="2107652"/>
                  </a:cubicBezTo>
                  <a:cubicBezTo>
                    <a:pt x="-48860" y="1846521"/>
                    <a:pt x="14982" y="1684863"/>
                    <a:pt x="0" y="1528678"/>
                  </a:cubicBezTo>
                  <a:cubicBezTo>
                    <a:pt x="-14982" y="1372493"/>
                    <a:pt x="47554" y="1231593"/>
                    <a:pt x="0" y="1081290"/>
                  </a:cubicBezTo>
                  <a:cubicBezTo>
                    <a:pt x="-47554" y="930987"/>
                    <a:pt x="15180" y="744229"/>
                    <a:pt x="0" y="528633"/>
                  </a:cubicBezTo>
                  <a:close/>
                </a:path>
              </a:pathLst>
            </a:custGeom>
            <a:noFill/>
            <a:ln w="38100">
              <a:solidFill>
                <a:schemeClr val="tx1"/>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1</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775911" y="518306"/>
              <a:ext cx="2915142" cy="3235793"/>
            </a:xfrm>
            <a:prstGeom prst="rect">
              <a:avLst/>
            </a:prstGeom>
            <a:noFill/>
          </p:spPr>
          <p:txBody>
            <a:bodyPr wrap="square" rtlCol="0">
              <a:spAutoFit/>
            </a:bodyPr>
            <a:lstStyle/>
            <a:p>
              <a:pPr algn="ctr"/>
              <a:r>
                <a:rPr lang="ar-SY" sz="2000" dirty="0">
                  <a:solidFill>
                    <a:srgbClr val="FF0000"/>
                  </a:solidFill>
                  <a:latin typeface="Hand Of Sean" panose="02000500000000000000" pitchFamily="2" charset="-128"/>
                  <a:ea typeface="Hand Of Sean" panose="02000500000000000000" pitchFamily="2" charset="-128"/>
                </a:rPr>
                <a:t>العوامل الطبيعية:</a:t>
              </a:r>
            </a:p>
            <a:p>
              <a:pPr algn="ctr"/>
              <a:r>
                <a:rPr lang="ar-SY" dirty="0">
                  <a:latin typeface="Hand Of Sean" panose="02000500000000000000" pitchFamily="2" charset="-128"/>
                  <a:ea typeface="Hand Of Sean" panose="02000500000000000000" pitchFamily="2" charset="-128"/>
                </a:rPr>
                <a:t>أ- موارد المياه: ترتفع كثافة السكان حيث تكون الأنهار، والأمطار، والمياه الجوفية، ويندر السكان حيث تقل موارد المياه أو تعدم.</a:t>
              </a:r>
            </a:p>
            <a:p>
              <a:pPr algn="ctr"/>
              <a:r>
                <a:rPr lang="ar-SY" dirty="0">
                  <a:latin typeface="Hand Of Sean" panose="02000500000000000000" pitchFamily="2" charset="-128"/>
                  <a:ea typeface="Hand Of Sean" panose="02000500000000000000" pitchFamily="2" charset="-128"/>
                </a:rPr>
                <a:t>ب- التضاريس: يتركز السكان في المناطق السهلية؛ لخصوبة تربتها، ويقل تركزهم في</a:t>
              </a:r>
            </a:p>
            <a:p>
              <a:pPr algn="ctr"/>
              <a:r>
                <a:rPr lang="ar-SY" dirty="0">
                  <a:latin typeface="Hand Of Sean" panose="02000500000000000000" pitchFamily="2" charset="-128"/>
                  <a:ea typeface="Hand Of Sean" panose="02000500000000000000" pitchFamily="2" charset="-128"/>
                </a:rPr>
                <a:t>المناطق الصحراوية</a:t>
              </a:r>
              <a:endParaRPr lang="en-US"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9503173" y="1270386"/>
            <a:ext cx="2399266" cy="4869872"/>
            <a:chOff x="1734079" y="-362161"/>
            <a:chExt cx="2683463" cy="5446716"/>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904261" y="456329"/>
              <a:ext cx="2339990" cy="4126755"/>
            </a:xfrm>
            <a:custGeom>
              <a:avLst/>
              <a:gdLst>
                <a:gd name="connsiteX0" fmla="*/ 0 w 2339990"/>
                <a:gd name="connsiteY0" fmla="*/ 390006 h 4126755"/>
                <a:gd name="connsiteX1" fmla="*/ 390006 w 2339990"/>
                <a:gd name="connsiteY1" fmla="*/ 0 h 4126755"/>
                <a:gd name="connsiteX2" fmla="*/ 894399 w 2339990"/>
                <a:gd name="connsiteY2" fmla="*/ 0 h 4126755"/>
                <a:gd name="connsiteX3" fmla="*/ 1367592 w 2339990"/>
                <a:gd name="connsiteY3" fmla="*/ 0 h 4126755"/>
                <a:gd name="connsiteX4" fmla="*/ 1949984 w 2339990"/>
                <a:gd name="connsiteY4" fmla="*/ 0 h 4126755"/>
                <a:gd name="connsiteX5" fmla="*/ 2339990 w 2339990"/>
                <a:gd name="connsiteY5" fmla="*/ 390006 h 4126755"/>
                <a:gd name="connsiteX6" fmla="*/ 2339990 w 2339990"/>
                <a:gd name="connsiteY6" fmla="*/ 947797 h 4126755"/>
                <a:gd name="connsiteX7" fmla="*/ 2339990 w 2339990"/>
                <a:gd name="connsiteY7" fmla="*/ 1405185 h 4126755"/>
                <a:gd name="connsiteX8" fmla="*/ 2339990 w 2339990"/>
                <a:gd name="connsiteY8" fmla="*/ 1996443 h 4126755"/>
                <a:gd name="connsiteX9" fmla="*/ 2339990 w 2339990"/>
                <a:gd name="connsiteY9" fmla="*/ 2487298 h 4126755"/>
                <a:gd name="connsiteX10" fmla="*/ 2339990 w 2339990"/>
                <a:gd name="connsiteY10" fmla="*/ 3112024 h 4126755"/>
                <a:gd name="connsiteX11" fmla="*/ 2339990 w 2339990"/>
                <a:gd name="connsiteY11" fmla="*/ 3736749 h 4126755"/>
                <a:gd name="connsiteX12" fmla="*/ 1949984 w 2339990"/>
                <a:gd name="connsiteY12" fmla="*/ 4126755 h 4126755"/>
                <a:gd name="connsiteX13" fmla="*/ 1476791 w 2339990"/>
                <a:gd name="connsiteY13" fmla="*/ 4126755 h 4126755"/>
                <a:gd name="connsiteX14" fmla="*/ 956798 w 2339990"/>
                <a:gd name="connsiteY14" fmla="*/ 4126755 h 4126755"/>
                <a:gd name="connsiteX15" fmla="*/ 390006 w 2339990"/>
                <a:gd name="connsiteY15" fmla="*/ 4126755 h 4126755"/>
                <a:gd name="connsiteX16" fmla="*/ 0 w 2339990"/>
                <a:gd name="connsiteY16" fmla="*/ 3736749 h 4126755"/>
                <a:gd name="connsiteX17" fmla="*/ 0 w 2339990"/>
                <a:gd name="connsiteY17" fmla="*/ 3212426 h 4126755"/>
                <a:gd name="connsiteX18" fmla="*/ 0 w 2339990"/>
                <a:gd name="connsiteY18" fmla="*/ 2755038 h 4126755"/>
                <a:gd name="connsiteX19" fmla="*/ 0 w 2339990"/>
                <a:gd name="connsiteY19" fmla="*/ 2297650 h 4126755"/>
                <a:gd name="connsiteX20" fmla="*/ 0 w 2339990"/>
                <a:gd name="connsiteY20" fmla="*/ 1672924 h 4126755"/>
                <a:gd name="connsiteX21" fmla="*/ 0 w 2339990"/>
                <a:gd name="connsiteY21" fmla="*/ 1048199 h 4126755"/>
                <a:gd name="connsiteX22" fmla="*/ 0 w 2339990"/>
                <a:gd name="connsiteY22" fmla="*/ 390006 h 4126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39990" h="4126755" fill="none" extrusionOk="0">
                  <a:moveTo>
                    <a:pt x="0" y="390006"/>
                  </a:moveTo>
                  <a:cubicBezTo>
                    <a:pt x="21757" y="165463"/>
                    <a:pt x="206241" y="-49817"/>
                    <a:pt x="390006" y="0"/>
                  </a:cubicBezTo>
                  <a:cubicBezTo>
                    <a:pt x="608062" y="-5406"/>
                    <a:pt x="716385" y="14617"/>
                    <a:pt x="894399" y="0"/>
                  </a:cubicBezTo>
                  <a:cubicBezTo>
                    <a:pt x="1072413" y="-14617"/>
                    <a:pt x="1271759" y="37493"/>
                    <a:pt x="1367592" y="0"/>
                  </a:cubicBezTo>
                  <a:cubicBezTo>
                    <a:pt x="1463425" y="-37493"/>
                    <a:pt x="1772879" y="63014"/>
                    <a:pt x="1949984" y="0"/>
                  </a:cubicBezTo>
                  <a:cubicBezTo>
                    <a:pt x="2221680" y="12524"/>
                    <a:pt x="2338390" y="182209"/>
                    <a:pt x="2339990" y="390006"/>
                  </a:cubicBezTo>
                  <a:cubicBezTo>
                    <a:pt x="2395753" y="547718"/>
                    <a:pt x="2310847" y="674158"/>
                    <a:pt x="2339990" y="947797"/>
                  </a:cubicBezTo>
                  <a:cubicBezTo>
                    <a:pt x="2369133" y="1221436"/>
                    <a:pt x="2336562" y="1230675"/>
                    <a:pt x="2339990" y="1405185"/>
                  </a:cubicBezTo>
                  <a:cubicBezTo>
                    <a:pt x="2343418" y="1579695"/>
                    <a:pt x="2288265" y="1767168"/>
                    <a:pt x="2339990" y="1996443"/>
                  </a:cubicBezTo>
                  <a:cubicBezTo>
                    <a:pt x="2391715" y="2225718"/>
                    <a:pt x="2334613" y="2298398"/>
                    <a:pt x="2339990" y="2487298"/>
                  </a:cubicBezTo>
                  <a:cubicBezTo>
                    <a:pt x="2345367" y="2676198"/>
                    <a:pt x="2291136" y="2950461"/>
                    <a:pt x="2339990" y="3112024"/>
                  </a:cubicBezTo>
                  <a:cubicBezTo>
                    <a:pt x="2388844" y="3273587"/>
                    <a:pt x="2284127" y="3460066"/>
                    <a:pt x="2339990" y="3736749"/>
                  </a:cubicBezTo>
                  <a:cubicBezTo>
                    <a:pt x="2307212" y="3937696"/>
                    <a:pt x="2211710" y="4146702"/>
                    <a:pt x="1949984" y="4126755"/>
                  </a:cubicBezTo>
                  <a:cubicBezTo>
                    <a:pt x="1730127" y="4170158"/>
                    <a:pt x="1680314" y="4100778"/>
                    <a:pt x="1476791" y="4126755"/>
                  </a:cubicBezTo>
                  <a:cubicBezTo>
                    <a:pt x="1273268" y="4152732"/>
                    <a:pt x="1174206" y="4119238"/>
                    <a:pt x="956798" y="4126755"/>
                  </a:cubicBezTo>
                  <a:cubicBezTo>
                    <a:pt x="739390" y="4134272"/>
                    <a:pt x="597429" y="4126168"/>
                    <a:pt x="390006" y="4126755"/>
                  </a:cubicBezTo>
                  <a:cubicBezTo>
                    <a:pt x="141714" y="4073516"/>
                    <a:pt x="-6473" y="3950102"/>
                    <a:pt x="0" y="3736749"/>
                  </a:cubicBezTo>
                  <a:cubicBezTo>
                    <a:pt x="-18835" y="3589477"/>
                    <a:pt x="2701" y="3377436"/>
                    <a:pt x="0" y="3212426"/>
                  </a:cubicBezTo>
                  <a:cubicBezTo>
                    <a:pt x="-2701" y="3047416"/>
                    <a:pt x="51926" y="2861595"/>
                    <a:pt x="0" y="2755038"/>
                  </a:cubicBezTo>
                  <a:cubicBezTo>
                    <a:pt x="-51926" y="2648481"/>
                    <a:pt x="45730" y="2479756"/>
                    <a:pt x="0" y="2297650"/>
                  </a:cubicBezTo>
                  <a:cubicBezTo>
                    <a:pt x="-45730" y="2115544"/>
                    <a:pt x="16995" y="1982838"/>
                    <a:pt x="0" y="1672924"/>
                  </a:cubicBezTo>
                  <a:cubicBezTo>
                    <a:pt x="-16995" y="1363010"/>
                    <a:pt x="6123" y="1218519"/>
                    <a:pt x="0" y="1048199"/>
                  </a:cubicBezTo>
                  <a:cubicBezTo>
                    <a:pt x="-6123" y="877880"/>
                    <a:pt x="13863" y="561046"/>
                    <a:pt x="0" y="390006"/>
                  </a:cubicBezTo>
                  <a:close/>
                </a:path>
                <a:path w="2339990" h="4126755" stroke="0" extrusionOk="0">
                  <a:moveTo>
                    <a:pt x="0" y="390006"/>
                  </a:moveTo>
                  <a:cubicBezTo>
                    <a:pt x="5544" y="170372"/>
                    <a:pt x="197728" y="-22869"/>
                    <a:pt x="390006" y="0"/>
                  </a:cubicBezTo>
                  <a:cubicBezTo>
                    <a:pt x="584057" y="-975"/>
                    <a:pt x="770370" y="45212"/>
                    <a:pt x="941198" y="0"/>
                  </a:cubicBezTo>
                  <a:cubicBezTo>
                    <a:pt x="1112026" y="-45212"/>
                    <a:pt x="1281749" y="52281"/>
                    <a:pt x="1429991" y="0"/>
                  </a:cubicBezTo>
                  <a:cubicBezTo>
                    <a:pt x="1578233" y="-52281"/>
                    <a:pt x="1835524" y="35700"/>
                    <a:pt x="1949984" y="0"/>
                  </a:cubicBezTo>
                  <a:cubicBezTo>
                    <a:pt x="2153764" y="-51532"/>
                    <a:pt x="2318409" y="190466"/>
                    <a:pt x="2339990" y="390006"/>
                  </a:cubicBezTo>
                  <a:cubicBezTo>
                    <a:pt x="2400095" y="577253"/>
                    <a:pt x="2285664" y="813628"/>
                    <a:pt x="2339990" y="981264"/>
                  </a:cubicBezTo>
                  <a:cubicBezTo>
                    <a:pt x="2394316" y="1148900"/>
                    <a:pt x="2318947" y="1211271"/>
                    <a:pt x="2339990" y="1438652"/>
                  </a:cubicBezTo>
                  <a:cubicBezTo>
                    <a:pt x="2361033" y="1666033"/>
                    <a:pt x="2301244" y="1758060"/>
                    <a:pt x="2339990" y="1996443"/>
                  </a:cubicBezTo>
                  <a:cubicBezTo>
                    <a:pt x="2378736" y="2234826"/>
                    <a:pt x="2276324" y="2300617"/>
                    <a:pt x="2339990" y="2554233"/>
                  </a:cubicBezTo>
                  <a:cubicBezTo>
                    <a:pt x="2403656" y="2807849"/>
                    <a:pt x="2337977" y="2890764"/>
                    <a:pt x="2339990" y="3011621"/>
                  </a:cubicBezTo>
                  <a:cubicBezTo>
                    <a:pt x="2342003" y="3132478"/>
                    <a:pt x="2300408" y="3409769"/>
                    <a:pt x="2339990" y="3736749"/>
                  </a:cubicBezTo>
                  <a:cubicBezTo>
                    <a:pt x="2327638" y="3983706"/>
                    <a:pt x="2152647" y="4160111"/>
                    <a:pt x="1949984" y="4126755"/>
                  </a:cubicBezTo>
                  <a:cubicBezTo>
                    <a:pt x="1767731" y="4143791"/>
                    <a:pt x="1698358" y="4077295"/>
                    <a:pt x="1476791" y="4126755"/>
                  </a:cubicBezTo>
                  <a:cubicBezTo>
                    <a:pt x="1255224" y="4176215"/>
                    <a:pt x="1059569" y="4085322"/>
                    <a:pt x="925598" y="4126755"/>
                  </a:cubicBezTo>
                  <a:cubicBezTo>
                    <a:pt x="791627" y="4168188"/>
                    <a:pt x="525431" y="4122107"/>
                    <a:pt x="390006" y="4126755"/>
                  </a:cubicBezTo>
                  <a:cubicBezTo>
                    <a:pt x="188452" y="4087499"/>
                    <a:pt x="38907" y="3965967"/>
                    <a:pt x="0" y="3736749"/>
                  </a:cubicBezTo>
                  <a:cubicBezTo>
                    <a:pt x="-17537" y="3589890"/>
                    <a:pt x="32632" y="3392747"/>
                    <a:pt x="0" y="3279361"/>
                  </a:cubicBezTo>
                  <a:cubicBezTo>
                    <a:pt x="-32632" y="3165975"/>
                    <a:pt x="59408" y="2928481"/>
                    <a:pt x="0" y="2755038"/>
                  </a:cubicBezTo>
                  <a:cubicBezTo>
                    <a:pt x="-59408" y="2581595"/>
                    <a:pt x="51641" y="2420628"/>
                    <a:pt x="0" y="2163780"/>
                  </a:cubicBezTo>
                  <a:cubicBezTo>
                    <a:pt x="-51641" y="1906932"/>
                    <a:pt x="10725" y="1840141"/>
                    <a:pt x="0" y="1539054"/>
                  </a:cubicBezTo>
                  <a:cubicBezTo>
                    <a:pt x="-10725" y="1237967"/>
                    <a:pt x="11015" y="1304791"/>
                    <a:pt x="0" y="1081666"/>
                  </a:cubicBezTo>
                  <a:cubicBezTo>
                    <a:pt x="-11015" y="858541"/>
                    <a:pt x="71219" y="577179"/>
                    <a:pt x="0" y="390006"/>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744580" y="225018"/>
              <a:ext cx="2672962" cy="4859537"/>
            </a:xfrm>
            <a:custGeom>
              <a:avLst/>
              <a:gdLst>
                <a:gd name="connsiteX0" fmla="*/ 0 w 2672962"/>
                <a:gd name="connsiteY0" fmla="*/ 445503 h 4859537"/>
                <a:gd name="connsiteX1" fmla="*/ 445503 w 2672962"/>
                <a:gd name="connsiteY1" fmla="*/ 0 h 4859537"/>
                <a:gd name="connsiteX2" fmla="*/ 1075127 w 2672962"/>
                <a:gd name="connsiteY2" fmla="*/ 0 h 4859537"/>
                <a:gd name="connsiteX3" fmla="*/ 1633474 w 2672962"/>
                <a:gd name="connsiteY3" fmla="*/ 0 h 4859537"/>
                <a:gd name="connsiteX4" fmla="*/ 2227459 w 2672962"/>
                <a:gd name="connsiteY4" fmla="*/ 0 h 4859537"/>
                <a:gd name="connsiteX5" fmla="*/ 2672962 w 2672962"/>
                <a:gd name="connsiteY5" fmla="*/ 445503 h 4859537"/>
                <a:gd name="connsiteX6" fmla="*/ 2672962 w 2672962"/>
                <a:gd name="connsiteY6" fmla="*/ 1052121 h 4859537"/>
                <a:gd name="connsiteX7" fmla="*/ 2672962 w 2672962"/>
                <a:gd name="connsiteY7" fmla="*/ 1499998 h 4859537"/>
                <a:gd name="connsiteX8" fmla="*/ 2672962 w 2672962"/>
                <a:gd name="connsiteY8" fmla="*/ 2066931 h 4859537"/>
                <a:gd name="connsiteX9" fmla="*/ 2672962 w 2672962"/>
                <a:gd name="connsiteY9" fmla="*/ 2633864 h 4859537"/>
                <a:gd name="connsiteX10" fmla="*/ 2672962 w 2672962"/>
                <a:gd name="connsiteY10" fmla="*/ 3081741 h 4859537"/>
                <a:gd name="connsiteX11" fmla="*/ 2672962 w 2672962"/>
                <a:gd name="connsiteY11" fmla="*/ 3648674 h 4859537"/>
                <a:gd name="connsiteX12" fmla="*/ 2672962 w 2672962"/>
                <a:gd name="connsiteY12" fmla="*/ 4414034 h 4859537"/>
                <a:gd name="connsiteX13" fmla="*/ 2227459 w 2672962"/>
                <a:gd name="connsiteY13" fmla="*/ 4859537 h 4859537"/>
                <a:gd name="connsiteX14" fmla="*/ 1669113 w 2672962"/>
                <a:gd name="connsiteY14" fmla="*/ 4859537 h 4859537"/>
                <a:gd name="connsiteX15" fmla="*/ 1057308 w 2672962"/>
                <a:gd name="connsiteY15" fmla="*/ 4859537 h 4859537"/>
                <a:gd name="connsiteX16" fmla="*/ 445503 w 2672962"/>
                <a:gd name="connsiteY16" fmla="*/ 4859537 h 4859537"/>
                <a:gd name="connsiteX17" fmla="*/ 0 w 2672962"/>
                <a:gd name="connsiteY17" fmla="*/ 4414034 h 4859537"/>
                <a:gd name="connsiteX18" fmla="*/ 0 w 2672962"/>
                <a:gd name="connsiteY18" fmla="*/ 3886786 h 4859537"/>
                <a:gd name="connsiteX19" fmla="*/ 0 w 2672962"/>
                <a:gd name="connsiteY19" fmla="*/ 3280168 h 4859537"/>
                <a:gd name="connsiteX20" fmla="*/ 0 w 2672962"/>
                <a:gd name="connsiteY20" fmla="*/ 2633864 h 4859537"/>
                <a:gd name="connsiteX21" fmla="*/ 0 w 2672962"/>
                <a:gd name="connsiteY21" fmla="*/ 2185987 h 4859537"/>
                <a:gd name="connsiteX22" fmla="*/ 0 w 2672962"/>
                <a:gd name="connsiteY22" fmla="*/ 1579369 h 4859537"/>
                <a:gd name="connsiteX23" fmla="*/ 0 w 2672962"/>
                <a:gd name="connsiteY23" fmla="*/ 933065 h 4859537"/>
                <a:gd name="connsiteX24" fmla="*/ 0 w 2672962"/>
                <a:gd name="connsiteY24" fmla="*/ 445503 h 485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672962" h="4859537" extrusionOk="0">
                  <a:moveTo>
                    <a:pt x="0" y="445503"/>
                  </a:moveTo>
                  <a:cubicBezTo>
                    <a:pt x="34899" y="172764"/>
                    <a:pt x="248198" y="-48219"/>
                    <a:pt x="445503" y="0"/>
                  </a:cubicBezTo>
                  <a:cubicBezTo>
                    <a:pt x="674378" y="-28535"/>
                    <a:pt x="825648" y="35271"/>
                    <a:pt x="1075127" y="0"/>
                  </a:cubicBezTo>
                  <a:cubicBezTo>
                    <a:pt x="1324606" y="-35271"/>
                    <a:pt x="1441770" y="63882"/>
                    <a:pt x="1633474" y="0"/>
                  </a:cubicBezTo>
                  <a:cubicBezTo>
                    <a:pt x="1825178" y="-63882"/>
                    <a:pt x="2066801" y="13212"/>
                    <a:pt x="2227459" y="0"/>
                  </a:cubicBezTo>
                  <a:cubicBezTo>
                    <a:pt x="2460534" y="-57545"/>
                    <a:pt x="2625192" y="234551"/>
                    <a:pt x="2672962" y="445503"/>
                  </a:cubicBezTo>
                  <a:cubicBezTo>
                    <a:pt x="2732356" y="593546"/>
                    <a:pt x="2612456" y="822901"/>
                    <a:pt x="2672962" y="1052121"/>
                  </a:cubicBezTo>
                  <a:cubicBezTo>
                    <a:pt x="2733468" y="1281341"/>
                    <a:pt x="2633955" y="1405551"/>
                    <a:pt x="2672962" y="1499998"/>
                  </a:cubicBezTo>
                  <a:cubicBezTo>
                    <a:pt x="2711969" y="1594445"/>
                    <a:pt x="2618958" y="1916146"/>
                    <a:pt x="2672962" y="2066931"/>
                  </a:cubicBezTo>
                  <a:cubicBezTo>
                    <a:pt x="2726966" y="2217716"/>
                    <a:pt x="2606181" y="2480603"/>
                    <a:pt x="2672962" y="2633864"/>
                  </a:cubicBezTo>
                  <a:cubicBezTo>
                    <a:pt x="2739743" y="2787125"/>
                    <a:pt x="2657816" y="2919615"/>
                    <a:pt x="2672962" y="3081741"/>
                  </a:cubicBezTo>
                  <a:cubicBezTo>
                    <a:pt x="2688108" y="3243867"/>
                    <a:pt x="2615661" y="3478946"/>
                    <a:pt x="2672962" y="3648674"/>
                  </a:cubicBezTo>
                  <a:cubicBezTo>
                    <a:pt x="2730263" y="3818402"/>
                    <a:pt x="2615167" y="4078756"/>
                    <a:pt x="2672962" y="4414034"/>
                  </a:cubicBezTo>
                  <a:cubicBezTo>
                    <a:pt x="2655868" y="4635662"/>
                    <a:pt x="2442570" y="4909866"/>
                    <a:pt x="2227459" y="4859537"/>
                  </a:cubicBezTo>
                  <a:cubicBezTo>
                    <a:pt x="1995735" y="4911908"/>
                    <a:pt x="1939028" y="4797442"/>
                    <a:pt x="1669113" y="4859537"/>
                  </a:cubicBezTo>
                  <a:cubicBezTo>
                    <a:pt x="1399198" y="4921632"/>
                    <a:pt x="1321488" y="4802355"/>
                    <a:pt x="1057308" y="4859537"/>
                  </a:cubicBezTo>
                  <a:cubicBezTo>
                    <a:pt x="793128" y="4916719"/>
                    <a:pt x="626557" y="4839264"/>
                    <a:pt x="445503" y="4859537"/>
                  </a:cubicBezTo>
                  <a:cubicBezTo>
                    <a:pt x="145891" y="4865391"/>
                    <a:pt x="14718" y="4666395"/>
                    <a:pt x="0" y="4414034"/>
                  </a:cubicBezTo>
                  <a:cubicBezTo>
                    <a:pt x="-7040" y="4168048"/>
                    <a:pt x="17170" y="4112950"/>
                    <a:pt x="0" y="3886786"/>
                  </a:cubicBezTo>
                  <a:cubicBezTo>
                    <a:pt x="-17170" y="3660622"/>
                    <a:pt x="22172" y="3460809"/>
                    <a:pt x="0" y="3280168"/>
                  </a:cubicBezTo>
                  <a:cubicBezTo>
                    <a:pt x="-22172" y="3099527"/>
                    <a:pt x="18824" y="2794781"/>
                    <a:pt x="0" y="2633864"/>
                  </a:cubicBezTo>
                  <a:cubicBezTo>
                    <a:pt x="-18824" y="2472947"/>
                    <a:pt x="21141" y="2403144"/>
                    <a:pt x="0" y="2185987"/>
                  </a:cubicBezTo>
                  <a:cubicBezTo>
                    <a:pt x="-21141" y="1968830"/>
                    <a:pt x="45642" y="1810033"/>
                    <a:pt x="0" y="1579369"/>
                  </a:cubicBezTo>
                  <a:cubicBezTo>
                    <a:pt x="-45642" y="1348705"/>
                    <a:pt x="61516" y="1110024"/>
                    <a:pt x="0" y="933065"/>
                  </a:cubicBezTo>
                  <a:cubicBezTo>
                    <a:pt x="-61516" y="756106"/>
                    <a:pt x="51566" y="589670"/>
                    <a:pt x="0" y="445503"/>
                  </a:cubicBezTo>
                  <a:close/>
                </a:path>
              </a:pathLst>
            </a:custGeom>
            <a:noFill/>
            <a:ln w="38100">
              <a:solidFill>
                <a:schemeClr val="tx1"/>
              </a:solidFill>
              <a:extLst>
                <a:ext uri="{C807C97D-BFC1-408E-A445-0C87EB9F89A2}">
                  <ask:lineSketchStyleProps xmlns:ask="http://schemas.microsoft.com/office/drawing/2018/sketchyshapes" sd="4034087894">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62">
              <a:extLst>
                <a:ext uri="{FF2B5EF4-FFF2-40B4-BE49-F238E27FC236}">
                  <a16:creationId xmlns:a16="http://schemas.microsoft.com/office/drawing/2014/main" id="{BF8BC1D1-2EEE-488C-ADA2-761F4F7EFC47}"/>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2</a:t>
              </a:r>
            </a:p>
          </p:txBody>
        </p:sp>
        <p:sp>
          <p:nvSpPr>
            <p:cNvPr id="225" name="TextBox 64">
              <a:extLst>
                <a:ext uri="{FF2B5EF4-FFF2-40B4-BE49-F238E27FC236}">
                  <a16:creationId xmlns:a16="http://schemas.microsoft.com/office/drawing/2014/main" id="{92AC5195-109E-4399-B96D-ED879F2F197A}"/>
                </a:ext>
              </a:extLst>
            </p:cNvPr>
            <p:cNvSpPr txBox="1"/>
            <p:nvPr/>
          </p:nvSpPr>
          <p:spPr>
            <a:xfrm>
              <a:off x="2041352" y="506764"/>
              <a:ext cx="2202899" cy="3270215"/>
            </a:xfrm>
            <a:prstGeom prst="rect">
              <a:avLst/>
            </a:prstGeom>
            <a:noFill/>
          </p:spPr>
          <p:txBody>
            <a:bodyPr wrap="square" rtlCol="0">
              <a:spAutoFit/>
            </a:bodyPr>
            <a:lstStyle/>
            <a:p>
              <a:pPr algn="ctr"/>
              <a:endParaRPr lang="en-US" sz="2000" dirty="0">
                <a:solidFill>
                  <a:srgbClr val="FF0000"/>
                </a:solidFill>
                <a:latin typeface="Hand Of Sean" panose="02000500000000000000" pitchFamily="2" charset="-128"/>
                <a:ea typeface="Hand Of Sean" panose="02000500000000000000" pitchFamily="2" charset="-128"/>
              </a:endParaRPr>
            </a:p>
            <a:p>
              <a:pPr algn="ctr"/>
              <a:r>
                <a:rPr lang="ar-SY" sz="2000" dirty="0">
                  <a:solidFill>
                    <a:srgbClr val="FF0000"/>
                  </a:solidFill>
                  <a:latin typeface="Hand Of Sean" panose="02000500000000000000" pitchFamily="2" charset="-128"/>
                  <a:ea typeface="Hand Of Sean" panose="02000500000000000000" pitchFamily="2" charset="-128"/>
                </a:rPr>
                <a:t>العوامل البشرية:</a:t>
              </a:r>
            </a:p>
            <a:p>
              <a:pPr algn="ctr"/>
              <a:r>
                <a:rPr lang="ar-SY" dirty="0">
                  <a:latin typeface="Hand Of Sean" panose="02000500000000000000" pitchFamily="2" charset="-128"/>
                  <a:ea typeface="Hand Of Sean" panose="02000500000000000000" pitchFamily="2" charset="-128"/>
                </a:rPr>
                <a:t>تؤثر الأنشطة الاقتصادية التي يمارسها السكان في توزيعهم، فمثلاً تزداد الكثافة السكانية في المناطق الصناعية والزراعية ومناطق التعدين، وتقلُّ في المناطق الرعوية</a:t>
              </a:r>
              <a:endParaRPr lang="en-US" dirty="0">
                <a:latin typeface="Hand Of Sean" panose="02000500000000000000" pitchFamily="2" charset="-128"/>
                <a:ea typeface="Hand Of Sean" panose="02000500000000000000" pitchFamily="2" charset="-128"/>
              </a:endParaRP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2127788"/>
            <a:ext cx="3052689"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413695"/>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618096"/>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516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9"/>
                                        </p:tgtEl>
                                        <p:attrNameLst>
                                          <p:attrName>style.visibility</p:attrName>
                                        </p:attrNameLst>
                                      </p:cBhvr>
                                      <p:to>
                                        <p:strVal val="visible"/>
                                      </p:to>
                                    </p:set>
                                    <p:anim calcmode="lin" valueType="num">
                                      <p:cBhvr additive="base">
                                        <p:cTn id="13" dur="500" fill="hold"/>
                                        <p:tgtEl>
                                          <p:spTgt spid="179"/>
                                        </p:tgtEl>
                                        <p:attrNameLst>
                                          <p:attrName>ppt_x</p:attrName>
                                        </p:attrNameLst>
                                      </p:cBhvr>
                                      <p:tavLst>
                                        <p:tav tm="0">
                                          <p:val>
                                            <p:strVal val="#ppt_x"/>
                                          </p:val>
                                        </p:tav>
                                        <p:tav tm="100000">
                                          <p:val>
                                            <p:strVal val="#ppt_x"/>
                                          </p:val>
                                        </p:tav>
                                      </p:tavLst>
                                    </p:anim>
                                    <p:anim calcmode="lin" valueType="num">
                                      <p:cBhvr additive="base">
                                        <p:cTn id="14" dur="500" fill="hold"/>
                                        <p:tgtEl>
                                          <p:spTgt spid="179"/>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29"/>
                                        </p:tgtEl>
                                        <p:attrNameLst>
                                          <p:attrName>style.visibility</p:attrName>
                                        </p:attrNameLst>
                                      </p:cBhvr>
                                      <p:to>
                                        <p:strVal val="visible"/>
                                      </p:to>
                                    </p:set>
                                    <p:animEffect transition="in" filter="wipe(down)">
                                      <p:cBhvr>
                                        <p:cTn id="18" dur="500"/>
                                        <p:tgtEl>
                                          <p:spTgt spid="229"/>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8"/>
                                        </p:tgtEl>
                                        <p:attrNameLst>
                                          <p:attrName>style.visibility</p:attrName>
                                        </p:attrNameLst>
                                      </p:cBhvr>
                                      <p:to>
                                        <p:strVal val="visible"/>
                                      </p:to>
                                    </p:set>
                                  </p:childTnLst>
                                </p:cTn>
                              </p:par>
                            </p:childTnLst>
                          </p:cTn>
                        </p:par>
                        <p:par>
                          <p:cTn id="27" fill="hold">
                            <p:stCondLst>
                              <p:cond delay="0"/>
                            </p:stCondLst>
                            <p:childTnLst>
                              <p:par>
                                <p:cTn id="28" presetID="22" presetClass="entr" presetSubtype="2" fill="hold" grpId="0" nodeType="afterEffect">
                                  <p:stCondLst>
                                    <p:cond delay="0"/>
                                  </p:stCondLst>
                                  <p:childTnLst>
                                    <p:set>
                                      <p:cBhvr>
                                        <p:cTn id="29" dur="1" fill="hold">
                                          <p:stCondLst>
                                            <p:cond delay="0"/>
                                          </p:stCondLst>
                                        </p:cTn>
                                        <p:tgtEl>
                                          <p:spTgt spid="227"/>
                                        </p:tgtEl>
                                        <p:attrNameLst>
                                          <p:attrName>style.visibility</p:attrName>
                                        </p:attrNameLst>
                                      </p:cBhvr>
                                      <p:to>
                                        <p:strVal val="visible"/>
                                      </p:to>
                                    </p:set>
                                    <p:animEffect transition="in" filter="wipe(right)">
                                      <p:cBhvr>
                                        <p:cTn id="30" dur="500"/>
                                        <p:tgtEl>
                                          <p:spTgt spid="227"/>
                                        </p:tgtEl>
                                      </p:cBhvr>
                                    </p:animEffect>
                                  </p:childTnLst>
                                </p:cTn>
                              </p:par>
                            </p:childTnLst>
                          </p:cTn>
                        </p:par>
                        <p:par>
                          <p:cTn id="31" fill="hold">
                            <p:stCondLst>
                              <p:cond delay="500"/>
                            </p:stCondLst>
                            <p:childTnLst>
                              <p:par>
                                <p:cTn id="32" presetID="17" presetClass="entr" presetSubtype="2" fill="hold" nodeType="afterEffect">
                                  <p:stCondLst>
                                    <p:cond delay="0"/>
                                  </p:stCondLst>
                                  <p:childTnLst>
                                    <p:set>
                                      <p:cBhvr>
                                        <p:cTn id="33" dur="1" fill="hold">
                                          <p:stCondLst>
                                            <p:cond delay="0"/>
                                          </p:stCondLst>
                                        </p:cTn>
                                        <p:tgtEl>
                                          <p:spTgt spid="207"/>
                                        </p:tgtEl>
                                        <p:attrNameLst>
                                          <p:attrName>style.visibility</p:attrName>
                                        </p:attrNameLst>
                                      </p:cBhvr>
                                      <p:to>
                                        <p:strVal val="visible"/>
                                      </p:to>
                                    </p:set>
                                    <p:anim calcmode="lin" valueType="num">
                                      <p:cBhvr>
                                        <p:cTn id="34" dur="500" fill="hold"/>
                                        <p:tgtEl>
                                          <p:spTgt spid="207"/>
                                        </p:tgtEl>
                                        <p:attrNameLst>
                                          <p:attrName>ppt_x</p:attrName>
                                        </p:attrNameLst>
                                      </p:cBhvr>
                                      <p:tavLst>
                                        <p:tav tm="0">
                                          <p:val>
                                            <p:strVal val="#ppt_x+#ppt_w/2"/>
                                          </p:val>
                                        </p:tav>
                                        <p:tav tm="100000">
                                          <p:val>
                                            <p:strVal val="#ppt_x"/>
                                          </p:val>
                                        </p:tav>
                                      </p:tavLst>
                                    </p:anim>
                                    <p:anim calcmode="lin" valueType="num">
                                      <p:cBhvr>
                                        <p:cTn id="35" dur="500" fill="hold"/>
                                        <p:tgtEl>
                                          <p:spTgt spid="207"/>
                                        </p:tgtEl>
                                        <p:attrNameLst>
                                          <p:attrName>ppt_y</p:attrName>
                                        </p:attrNameLst>
                                      </p:cBhvr>
                                      <p:tavLst>
                                        <p:tav tm="0">
                                          <p:val>
                                            <p:strVal val="#ppt_y"/>
                                          </p:val>
                                        </p:tav>
                                        <p:tav tm="100000">
                                          <p:val>
                                            <p:strVal val="#ppt_y"/>
                                          </p:val>
                                        </p:tav>
                                      </p:tavLst>
                                    </p:anim>
                                    <p:anim calcmode="lin" valueType="num">
                                      <p:cBhvr>
                                        <p:cTn id="36" dur="500" fill="hold"/>
                                        <p:tgtEl>
                                          <p:spTgt spid="207"/>
                                        </p:tgtEl>
                                        <p:attrNameLst>
                                          <p:attrName>ppt_w</p:attrName>
                                        </p:attrNameLst>
                                      </p:cBhvr>
                                      <p:tavLst>
                                        <p:tav tm="0">
                                          <p:val>
                                            <p:fltVal val="0"/>
                                          </p:val>
                                        </p:tav>
                                        <p:tav tm="100000">
                                          <p:val>
                                            <p:strVal val="#ppt_w"/>
                                          </p:val>
                                        </p:tav>
                                      </p:tavLst>
                                    </p:anim>
                                    <p:anim calcmode="lin" valueType="num">
                                      <p:cBhvr>
                                        <p:cTn id="37"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0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04"/>
                                        </p:tgtEl>
                                        <p:attrNameLst>
                                          <p:attrName>style.visibility</p:attrName>
                                        </p:attrNameLst>
                                      </p:cBhvr>
                                      <p:to>
                                        <p:strVal val="visible"/>
                                      </p:to>
                                    </p:set>
                                  </p:childTnLst>
                                </p:cTn>
                              </p:par>
                            </p:childTnLst>
                          </p:cTn>
                        </p:par>
                        <p:par>
                          <p:cTn id="46" fill="hold">
                            <p:stCondLst>
                              <p:cond delay="0"/>
                            </p:stCondLst>
                            <p:childTnLst>
                              <p:par>
                                <p:cTn id="47" presetID="22" presetClass="entr" presetSubtype="8" fill="hold" grpId="0" nodeType="afterEffect">
                                  <p:stCondLst>
                                    <p:cond delay="0"/>
                                  </p:stCondLst>
                                  <p:childTnLst>
                                    <p:set>
                                      <p:cBhvr>
                                        <p:cTn id="48" dur="1" fill="hold">
                                          <p:stCondLst>
                                            <p:cond delay="0"/>
                                          </p:stCondLst>
                                        </p:cTn>
                                        <p:tgtEl>
                                          <p:spTgt spid="226"/>
                                        </p:tgtEl>
                                        <p:attrNameLst>
                                          <p:attrName>style.visibility</p:attrName>
                                        </p:attrNameLst>
                                      </p:cBhvr>
                                      <p:to>
                                        <p:strVal val="visible"/>
                                      </p:to>
                                    </p:set>
                                    <p:animEffect transition="in" filter="wipe(left)">
                                      <p:cBhvr>
                                        <p:cTn id="49" dur="500"/>
                                        <p:tgtEl>
                                          <p:spTgt spid="226"/>
                                        </p:tgtEl>
                                      </p:cBhvr>
                                    </p:animEffect>
                                  </p:childTnLst>
                                </p:cTn>
                              </p:par>
                            </p:childTnLst>
                          </p:cTn>
                        </p:par>
                        <p:par>
                          <p:cTn id="50" fill="hold">
                            <p:stCondLst>
                              <p:cond delay="500"/>
                            </p:stCondLst>
                            <p:childTnLst>
                              <p:par>
                                <p:cTn id="51" presetID="17" presetClass="entr" presetSubtype="8" fill="hold" nodeType="afterEffect">
                                  <p:stCondLst>
                                    <p:cond delay="0"/>
                                  </p:stCondLst>
                                  <p:childTnLst>
                                    <p:set>
                                      <p:cBhvr>
                                        <p:cTn id="52" dur="1" fill="hold">
                                          <p:stCondLst>
                                            <p:cond delay="0"/>
                                          </p:stCondLst>
                                        </p:cTn>
                                        <p:tgtEl>
                                          <p:spTgt spid="220"/>
                                        </p:tgtEl>
                                        <p:attrNameLst>
                                          <p:attrName>style.visibility</p:attrName>
                                        </p:attrNameLst>
                                      </p:cBhvr>
                                      <p:to>
                                        <p:strVal val="visible"/>
                                      </p:to>
                                    </p:set>
                                    <p:anim calcmode="lin" valueType="num">
                                      <p:cBhvr>
                                        <p:cTn id="53" dur="500" fill="hold"/>
                                        <p:tgtEl>
                                          <p:spTgt spid="220"/>
                                        </p:tgtEl>
                                        <p:attrNameLst>
                                          <p:attrName>ppt_x</p:attrName>
                                        </p:attrNameLst>
                                      </p:cBhvr>
                                      <p:tavLst>
                                        <p:tav tm="0">
                                          <p:val>
                                            <p:strVal val="#ppt_x-#ppt_w/2"/>
                                          </p:val>
                                        </p:tav>
                                        <p:tav tm="100000">
                                          <p:val>
                                            <p:strVal val="#ppt_x"/>
                                          </p:val>
                                        </p:tav>
                                      </p:tavLst>
                                    </p:anim>
                                    <p:anim calcmode="lin" valueType="num">
                                      <p:cBhvr>
                                        <p:cTn id="54" dur="500" fill="hold"/>
                                        <p:tgtEl>
                                          <p:spTgt spid="220"/>
                                        </p:tgtEl>
                                        <p:attrNameLst>
                                          <p:attrName>ppt_y</p:attrName>
                                        </p:attrNameLst>
                                      </p:cBhvr>
                                      <p:tavLst>
                                        <p:tav tm="0">
                                          <p:val>
                                            <p:strVal val="#ppt_y"/>
                                          </p:val>
                                        </p:tav>
                                        <p:tav tm="100000">
                                          <p:val>
                                            <p:strVal val="#ppt_y"/>
                                          </p:val>
                                        </p:tav>
                                      </p:tavLst>
                                    </p:anim>
                                    <p:anim calcmode="lin" valueType="num">
                                      <p:cBhvr>
                                        <p:cTn id="55" dur="500" fill="hold"/>
                                        <p:tgtEl>
                                          <p:spTgt spid="220"/>
                                        </p:tgtEl>
                                        <p:attrNameLst>
                                          <p:attrName>ppt_w</p:attrName>
                                        </p:attrNameLst>
                                      </p:cBhvr>
                                      <p:tavLst>
                                        <p:tav tm="0">
                                          <p:val>
                                            <p:fltVal val="0"/>
                                          </p:val>
                                        </p:tav>
                                        <p:tav tm="100000">
                                          <p:val>
                                            <p:strVal val="#ppt_w"/>
                                          </p:val>
                                        </p:tav>
                                      </p:tavLst>
                                    </p:anim>
                                    <p:anim calcmode="lin" valueType="num">
                                      <p:cBhvr>
                                        <p:cTn id="56"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5955147" y="1803212"/>
            <a:ext cx="3013356"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سُكّان العالم العربي و الإسلامي:</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709223" cy="923330"/>
          </a:xfrm>
          <a:prstGeom prst="rect">
            <a:avLst/>
          </a:prstGeom>
          <a:noFill/>
        </p:spPr>
        <p:txBody>
          <a:bodyPr wrap="square" rtlCol="0">
            <a:spAutoFit/>
          </a:bodyPr>
          <a:lstStyle/>
          <a:p>
            <a:pPr algn="r"/>
            <a:r>
              <a:rPr lang="ar-SY" dirty="0">
                <a:latin typeface="Century Gothic" panose="020B0502020202020204" pitchFamily="34" charset="0"/>
              </a:rPr>
              <a:t>ميّز الله تعالى الجنس البشري بتعدد لغاته، ويضم العالم العربي والإسلامي عدداً من اللغات  الرئيسة التي يتحدث بها أكثر من مليوني شخص (اللغات </a:t>
            </a:r>
            <a:r>
              <a:rPr lang="ar-SY" dirty="0" err="1">
                <a:latin typeface="Century Gothic" panose="020B0502020202020204" pitchFamily="34" charset="0"/>
              </a:rPr>
              <a:t>المليونية</a:t>
            </a:r>
            <a:r>
              <a:rPr lang="ar-SY" dirty="0">
                <a:latin typeface="Century Gothic" panose="020B0502020202020204" pitchFamily="34" charset="0"/>
              </a:rPr>
              <a:t>)، منها:</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الخصائص البشرية للعالم العربي والإسلامي</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5962" y="3585118"/>
            <a:ext cx="8377322" cy="284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19050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098"/>
                                            </p:tgtEl>
                                            <p:attrNameLst>
                                              <p:attrName>style.visibility</p:attrName>
                                            </p:attrNameLst>
                                          </p:cBhvr>
                                          <p:to>
                                            <p:strVal val="visible"/>
                                          </p:to>
                                        </p:set>
                                        <p:animEffect transition="in" filter="fade">
                                          <p:cBhvr>
                                            <p:cTn id="38"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098"/>
                                            </p:tgtEl>
                                            <p:attrNameLst>
                                              <p:attrName>style.visibility</p:attrName>
                                            </p:attrNameLst>
                                          </p:cBhvr>
                                          <p:to>
                                            <p:strVal val="visible"/>
                                          </p:to>
                                        </p:set>
                                        <p:animEffect transition="in" filter="fade">
                                          <p:cBhvr>
                                            <p:cTn id="38"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2698755" y="3063946"/>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25%</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العربية</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0" name="Rectangle 22">
            <a:extLst>
              <a:ext uri="{FF2B5EF4-FFF2-40B4-BE49-F238E27FC236}">
                <a16:creationId xmlns:a16="http://schemas.microsoft.com/office/drawing/2014/main" id="{DE0CE09C-6CC5-403C-90B2-EF8CF0115BCA}"/>
              </a:ext>
            </a:extLst>
          </p:cNvPr>
          <p:cNvSpPr/>
          <p:nvPr/>
        </p:nvSpPr>
        <p:spPr>
          <a:xfrm>
            <a:off x="248289" y="4255087"/>
            <a:ext cx="9245600" cy="827314"/>
          </a:xfrm>
          <a:prstGeom prst="rect">
            <a:avLst/>
          </a:prstGeom>
          <a:gradFill flip="none" rotWithShape="1">
            <a:gsLst>
              <a:gs pos="0">
                <a:schemeClr val="bg1">
                  <a:lumMod val="50000"/>
                </a:schemeClr>
              </a:gs>
              <a:gs pos="79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102003" y="380514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7">
            <a:extLst>
              <a:ext uri="{FF2B5EF4-FFF2-40B4-BE49-F238E27FC236}">
                <a16:creationId xmlns:a16="http://schemas.microsoft.com/office/drawing/2014/main" id="{BDBBAA32-B317-4045-894A-A410FA2B857C}"/>
              </a:ext>
            </a:extLst>
          </p:cNvPr>
          <p:cNvSpPr txBox="1"/>
          <p:nvPr/>
        </p:nvSpPr>
        <p:spPr>
          <a:xfrm>
            <a:off x="3896467" y="4458933"/>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16%</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26" name="Group 28">
            <a:extLst>
              <a:ext uri="{FF2B5EF4-FFF2-40B4-BE49-F238E27FC236}">
                <a16:creationId xmlns:a16="http://schemas.microsoft.com/office/drawing/2014/main" id="{173475C6-BA7E-4216-8490-91E1532B12AD}"/>
              </a:ext>
            </a:extLst>
          </p:cNvPr>
          <p:cNvGrpSpPr/>
          <p:nvPr/>
        </p:nvGrpSpPr>
        <p:grpSpPr>
          <a:xfrm>
            <a:off x="1103405" y="4037372"/>
            <a:ext cx="1748974" cy="1262744"/>
            <a:chOff x="8011888" y="943428"/>
            <a:chExt cx="1748974" cy="1262744"/>
          </a:xfrm>
        </p:grpSpPr>
        <p:grpSp>
          <p:nvGrpSpPr>
            <p:cNvPr id="27" name="Group 29">
              <a:extLst>
                <a:ext uri="{FF2B5EF4-FFF2-40B4-BE49-F238E27FC236}">
                  <a16:creationId xmlns:a16="http://schemas.microsoft.com/office/drawing/2014/main" id="{D614CFCB-CD6E-4B33-8535-9246243D8624}"/>
                </a:ext>
              </a:extLst>
            </p:cNvPr>
            <p:cNvGrpSpPr/>
            <p:nvPr/>
          </p:nvGrpSpPr>
          <p:grpSpPr>
            <a:xfrm>
              <a:off x="8011888" y="943428"/>
              <a:ext cx="1748974" cy="1262744"/>
              <a:chOff x="2235198" y="943428"/>
              <a:chExt cx="1748974" cy="1262744"/>
            </a:xfrm>
          </p:grpSpPr>
          <p:sp>
            <p:nvSpPr>
              <p:cNvPr id="29" name="Oval 31">
                <a:extLst>
                  <a:ext uri="{FF2B5EF4-FFF2-40B4-BE49-F238E27FC236}">
                    <a16:creationId xmlns:a16="http://schemas.microsoft.com/office/drawing/2014/main" id="{E78DF212-A7FF-4821-AB0C-2AA855B56875}"/>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4290868C-D58C-4CFA-B7C1-99F1EA447A3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3">
                <a:extLst>
                  <a:ext uri="{FF2B5EF4-FFF2-40B4-BE49-F238E27FC236}">
                    <a16:creationId xmlns:a16="http://schemas.microsoft.com/office/drawing/2014/main" id="{1E58BA8A-1E23-462F-A081-9D6BC261483E}"/>
                  </a:ext>
                </a:extLst>
              </p:cNvPr>
              <p:cNvGrpSpPr/>
              <p:nvPr/>
            </p:nvGrpSpPr>
            <p:grpSpPr>
              <a:xfrm>
                <a:off x="2235198" y="943428"/>
                <a:ext cx="1748974" cy="1262744"/>
                <a:chOff x="2235198" y="943428"/>
                <a:chExt cx="1748974" cy="1262744"/>
              </a:xfrm>
            </p:grpSpPr>
            <p:sp>
              <p:nvSpPr>
                <p:cNvPr id="32" name="Rectangle 34">
                  <a:extLst>
                    <a:ext uri="{FF2B5EF4-FFF2-40B4-BE49-F238E27FC236}">
                      <a16:creationId xmlns:a16="http://schemas.microsoft.com/office/drawing/2014/main" id="{AFA440D4-8F8C-48AC-B3A8-9EE96229AC0A}"/>
                    </a:ext>
                  </a:extLst>
                </p:cNvPr>
                <p:cNvSpPr/>
                <p:nvPr/>
              </p:nvSpPr>
              <p:spPr>
                <a:xfrm>
                  <a:off x="2416629" y="943428"/>
                  <a:ext cx="1386114" cy="126274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Triangle 35">
                  <a:extLst>
                    <a:ext uri="{FF2B5EF4-FFF2-40B4-BE49-F238E27FC236}">
                      <a16:creationId xmlns:a16="http://schemas.microsoft.com/office/drawing/2014/main" id="{76507815-2D66-4AE7-9810-F94D93B11B82}"/>
                    </a:ext>
                  </a:extLst>
                </p:cNvPr>
                <p:cNvSpPr/>
                <p:nvPr/>
              </p:nvSpPr>
              <p:spPr>
                <a:xfrm flipH="1">
                  <a:off x="2235199"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Triangle 36">
                  <a:extLst>
                    <a:ext uri="{FF2B5EF4-FFF2-40B4-BE49-F238E27FC236}">
                      <a16:creationId xmlns:a16="http://schemas.microsoft.com/office/drawing/2014/main" id="{679E83ED-ED34-44B3-945C-D83BE85B865F}"/>
                    </a:ext>
                  </a:extLst>
                </p:cNvPr>
                <p:cNvSpPr/>
                <p:nvPr/>
              </p:nvSpPr>
              <p:spPr>
                <a:xfrm>
                  <a:off x="3802743" y="943428"/>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7">
                  <a:extLst>
                    <a:ext uri="{FF2B5EF4-FFF2-40B4-BE49-F238E27FC236}">
                      <a16:creationId xmlns:a16="http://schemas.microsoft.com/office/drawing/2014/main" id="{12A0068B-F0C4-4525-92A5-DC27BE957242}"/>
                    </a:ext>
                  </a:extLst>
                </p:cNvPr>
                <p:cNvSpPr/>
                <p:nvPr/>
              </p:nvSpPr>
              <p:spPr>
                <a:xfrm flipV="1">
                  <a:off x="3802742" y="1988456"/>
                  <a:ext cx="181429"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8">
                  <a:extLst>
                    <a:ext uri="{FF2B5EF4-FFF2-40B4-BE49-F238E27FC236}">
                      <a16:creationId xmlns:a16="http://schemas.microsoft.com/office/drawing/2014/main" id="{C079ECB6-59F5-4E89-9C6D-B1419FABC82E}"/>
                    </a:ext>
                  </a:extLst>
                </p:cNvPr>
                <p:cNvSpPr/>
                <p:nvPr/>
              </p:nvSpPr>
              <p:spPr>
                <a:xfrm flipH="1" flipV="1">
                  <a:off x="2235198" y="1988454"/>
                  <a:ext cx="181428" cy="217715"/>
                </a:xfrm>
                <a:prstGeom prst="rtTriangle">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8" name="TextBox 30">
              <a:extLst>
                <a:ext uri="{FF2B5EF4-FFF2-40B4-BE49-F238E27FC236}">
                  <a16:creationId xmlns:a16="http://schemas.microsoft.com/office/drawing/2014/main" id="{EB0007FE-F716-4575-9653-A29D3C5941AE}"/>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البنجالية</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4007096" y="5779874"/>
            <a:ext cx="5084251"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5%</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التركية</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97735" y="1379603"/>
            <a:ext cx="8607149"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1081" y="3591628"/>
              <a:ext cx="5638332" cy="707886"/>
            </a:xfrm>
            <a:prstGeom prst="rect">
              <a:avLst/>
            </a:prstGeom>
            <a:noFill/>
          </p:spPr>
          <p:txBody>
            <a:bodyPr wrap="square" rtlCol="0">
              <a:spAutoFit/>
            </a:bodyPr>
            <a:lstStyle/>
            <a:p>
              <a:pPr algn="r"/>
              <a:r>
                <a:rPr lang="ar-SY" sz="2000" dirty="0">
                  <a:latin typeface="Century Gothic" panose="020B0502020202020204" pitchFamily="34" charset="0"/>
                </a:rPr>
                <a:t>بالرجوع إلى مصادر التعلم المختلفة يستخرج الطلبة نسبة من يتحدثون باللغات الآتية في العالم العربي واإلسالمي:</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1</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الثاني عشر</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lvl="0" algn="r"/>
                  <a:r>
                    <a:rPr lang="ar-SY" sz="2800" dirty="0">
                      <a:solidFill>
                        <a:prstClr val="black"/>
                      </a:solidFill>
                      <a:latin typeface="Century Gothic" panose="020B0502020202020204" pitchFamily="34" charset="0"/>
                    </a:rPr>
                    <a:t>الخصائص البشرية للعالم العربي والإسلامي</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682576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14:presetBounceEnd="41000">
                                      <p:stCondLst>
                                        <p:cond delay="0"/>
                                      </p:stCondLst>
                                      <p:childTnLst>
                                        <p:animMotion origin="layout" path="M -2.08333E-7 3.33333E-6 L 0.47135 3.33333E-6 " pathEditMode="relative" rAng="0" ptsTypes="AA" p14:bounceEnd="41000">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63" presetClass="path" presetSubtype="0" fill="hold" nodeType="clickEffect">
                                      <p:stCondLst>
                                        <p:cond delay="0"/>
                                      </p:stCondLst>
                                      <p:childTnLst>
                                        <p:animMotion origin="layout" path="M -2.08333E-7 3.33333E-6 L 0.47135 3.33333E-6 " pathEditMode="relative" rAng="0" ptsTypes="AA">
                                          <p:cBhvr>
                                            <p:cTn id="25" dur="1000" fill="hold"/>
                                            <p:tgtEl>
                                              <p:spTgt spid="26"/>
                                            </p:tgtEl>
                                            <p:attrNameLst>
                                              <p:attrName>ppt_x</p:attrName>
                                              <p:attrName>ppt_y</p:attrName>
                                            </p:attrNameLst>
                                          </p:cBhvr>
                                          <p:rCtr x="23568" y="0"/>
                                        </p:animMotion>
                                      </p:childTnLst>
                                    </p:cTn>
                                  </p:par>
                                  <p:par>
                                    <p:cTn id="26" presetID="22" presetClass="entr" presetSubtype="8" fill="hold" grpId="0" nodeType="withEffect">
                                      <p:stCondLst>
                                        <p:cond delay="10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5" presetClass="path" presetSubtype="0" fill="hold" nodeType="clickEffect">
                                      <p:stCondLst>
                                        <p:cond delay="0"/>
                                      </p:stCondLst>
                                      <p:childTnLst>
                                        <p:animMotion origin="layout" path="M -2.08333E-6 2.96296E-6 L -0.47344 2.96296E-6 " pathEditMode="relative" rAng="0" ptsTypes="AA">
                                          <p:cBhvr>
                                            <p:cTn id="32" dur="1000" fill="hold"/>
                                            <p:tgtEl>
                                              <p:spTgt spid="43"/>
                                            </p:tgtEl>
                                            <p:attrNameLst>
                                              <p:attrName>ppt_x</p:attrName>
                                              <p:attrName>ppt_y</p:attrName>
                                            </p:attrNameLst>
                                          </p:cBhvr>
                                          <p:rCtr x="-23672" y="0"/>
                                        </p:animMotion>
                                      </p:childTnLst>
                                    </p:cTn>
                                  </p:par>
                                  <p:par>
                                    <p:cTn id="33" presetID="22" presetClass="entr" presetSubtype="2"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right)">
                                          <p:cBhvr>
                                            <p:cTn id="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 grpId="0"/>
          <p:bldP spid="42" grpId="0"/>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848</Words>
  <Application>Microsoft Office PowerPoint</Application>
  <PresentationFormat>شاشة عريضة</PresentationFormat>
  <Paragraphs>160</Paragraphs>
  <Slides>17</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17</vt:i4>
      </vt:variant>
    </vt:vector>
  </HeadingPairs>
  <TitlesOfParts>
    <vt:vector size="26" baseType="lpstr">
      <vt:lpstr>Arial</vt:lpstr>
      <vt:lpstr>Calibri</vt:lpstr>
      <vt:lpstr>Calibri Light</vt:lpstr>
      <vt:lpstr>Century Gothic</vt:lpstr>
      <vt:lpstr>Cooper Black</vt:lpstr>
      <vt:lpstr>Hand Of Sean</vt:lpstr>
      <vt:lpstr>Helvetica</vt:lpstr>
      <vt:lpstr>Open Sans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875</cp:revision>
  <dcterms:created xsi:type="dcterms:W3CDTF">2020-11-11T11:02:52Z</dcterms:created>
  <dcterms:modified xsi:type="dcterms:W3CDTF">2021-01-24T22:39:05Z</dcterms:modified>
</cp:coreProperties>
</file>