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42" r:id="rId4"/>
    <p:sldId id="335" r:id="rId5"/>
    <p:sldId id="443" r:id="rId6"/>
    <p:sldId id="444" r:id="rId7"/>
    <p:sldId id="445" r:id="rId8"/>
    <p:sldId id="446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64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18118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5403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تَعَرَّفْ عَلَى نَبِيِّكَ صلى الله عليه و سلّم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501615"/>
            <a:chOff x="538318" y="1529365"/>
            <a:chExt cx="2658769" cy="120169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7" y="2008525"/>
              <a:ext cx="1890424" cy="722538"/>
              <a:chOff x="3549686" y="5466316"/>
              <a:chExt cx="1890424" cy="72253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6" y="5720876"/>
                <a:ext cx="1890424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تَعَرَّفْ عَلَى نَبِيِّكَ مُحَمَّد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صلى الله عليه و سلّم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570515" y="-1"/>
            <a:ext cx="7868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تَعَرَّفْ عَلَى نَبِيِّكَ مُحَمَّدٍ صلى الله عليه و سلّم </a:t>
            </a:r>
            <a:r>
              <a:rPr lang="ar-SY" sz="3200" b="1" dirty="0">
                <a:latin typeface="Century Gothic" panose="020B0502020202020204" pitchFamily="34" charset="0"/>
              </a:rPr>
              <a:t>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425" y="1375400"/>
            <a:ext cx="5343859" cy="4153741"/>
          </a:xfrm>
          <a:prstGeom prst="rect">
            <a:avLst/>
          </a:prstGeom>
        </p:spPr>
      </p:pic>
      <p:sp>
        <p:nvSpPr>
          <p:cNvPr id="23" name="مربع نص 22"/>
          <p:cNvSpPr txBox="1"/>
          <p:nvPr/>
        </p:nvSpPr>
        <p:spPr>
          <a:xfrm>
            <a:off x="5138057" y="3154600"/>
            <a:ext cx="3004457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محمَّد صلى الله عليه و سلم</a:t>
            </a:r>
          </a:p>
        </p:txBody>
      </p:sp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8" y="2989887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433975"/>
            <a:chOff x="433987" y="1526310"/>
            <a:chExt cx="2748179" cy="143397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54351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46269" y="2072021"/>
              <a:ext cx="1825960" cy="888264"/>
              <a:chOff x="3457908" y="5529812"/>
              <a:chExt cx="1825960" cy="88826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29812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7908" y="5833301"/>
                <a:ext cx="1825960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تَعَرَّفْ عَلَى نَبِيِّكَ مُحَمَّد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صلى الله عليه و سلّم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4" name="Group 41">
            <a:extLst>
              <a:ext uri="{FF2B5EF4-FFF2-40B4-BE49-F238E27FC236}">
                <a16:creationId xmlns:a16="http://schemas.microsoft.com/office/drawing/2014/main" id="{E380B30C-7162-4C4B-BE1A-AE73915856A4}"/>
              </a:ext>
            </a:extLst>
          </p:cNvPr>
          <p:cNvGrpSpPr/>
          <p:nvPr/>
        </p:nvGrpSpPr>
        <p:grpSpPr>
          <a:xfrm>
            <a:off x="5700172" y="2227125"/>
            <a:ext cx="1934913" cy="1919694"/>
            <a:chOff x="4135754" y="2355521"/>
            <a:chExt cx="1934913" cy="1919694"/>
          </a:xfrm>
        </p:grpSpPr>
        <p:sp>
          <p:nvSpPr>
            <p:cNvPr id="85" name="Freeform: Shape 11">
              <a:extLst>
                <a:ext uri="{FF2B5EF4-FFF2-40B4-BE49-F238E27FC236}">
                  <a16:creationId xmlns:a16="http://schemas.microsoft.com/office/drawing/2014/main" id="{CCCC4CAF-8436-41A1-933B-C394924F102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15">
              <a:extLst>
                <a:ext uri="{FF2B5EF4-FFF2-40B4-BE49-F238E27FC236}">
                  <a16:creationId xmlns:a16="http://schemas.microsoft.com/office/drawing/2014/main" id="{9EC7738D-1023-4070-B328-E97F153D199B}"/>
                </a:ext>
              </a:extLst>
            </p:cNvPr>
            <p:cNvSpPr txBox="1"/>
            <p:nvPr/>
          </p:nvSpPr>
          <p:spPr>
            <a:xfrm>
              <a:off x="4413746" y="3316051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7" name="Group 42">
            <a:extLst>
              <a:ext uri="{FF2B5EF4-FFF2-40B4-BE49-F238E27FC236}">
                <a16:creationId xmlns:a16="http://schemas.microsoft.com/office/drawing/2014/main" id="{42CFC16D-A39C-4B10-AC93-D4C200F338A0}"/>
              </a:ext>
            </a:extLst>
          </p:cNvPr>
          <p:cNvGrpSpPr/>
          <p:nvPr/>
        </p:nvGrpSpPr>
        <p:grpSpPr>
          <a:xfrm>
            <a:off x="7569773" y="4045828"/>
            <a:ext cx="1934913" cy="1919694"/>
            <a:chOff x="6005355" y="4174224"/>
            <a:chExt cx="1934913" cy="1919694"/>
          </a:xfrm>
        </p:grpSpPr>
        <p:sp>
          <p:nvSpPr>
            <p:cNvPr id="88" name="Freeform: Shape 12">
              <a:extLst>
                <a:ext uri="{FF2B5EF4-FFF2-40B4-BE49-F238E27FC236}">
                  <a16:creationId xmlns:a16="http://schemas.microsoft.com/office/drawing/2014/main" id="{7CFB3E13-B667-4214-AD08-BDB8F28D6375}"/>
                </a:ext>
              </a:extLst>
            </p:cNvPr>
            <p:cNvSpPr/>
            <p:nvPr/>
          </p:nvSpPr>
          <p:spPr>
            <a:xfrm flipH="1" flipV="1">
              <a:off x="6005355" y="4174224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6666"/>
                </a:gs>
                <a:gs pos="100000">
                  <a:srgbClr val="0099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17">
              <a:extLst>
                <a:ext uri="{FF2B5EF4-FFF2-40B4-BE49-F238E27FC236}">
                  <a16:creationId xmlns:a16="http://schemas.microsoft.com/office/drawing/2014/main" id="{D66DE1C7-8BFC-4504-AF58-06991FF3B106}"/>
                </a:ext>
              </a:extLst>
            </p:cNvPr>
            <p:cNvSpPr txBox="1"/>
            <p:nvPr/>
          </p:nvSpPr>
          <p:spPr>
            <a:xfrm>
              <a:off x="6246083" y="5145095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6699601" y="-264979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7220310" y="-532107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7" y="1225441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5" name="Group 40">
            <a:extLst>
              <a:ext uri="{FF2B5EF4-FFF2-40B4-BE49-F238E27FC236}">
                <a16:creationId xmlns:a16="http://schemas.microsoft.com/office/drawing/2014/main" id="{83AB22DA-2787-4542-88A1-C8686F537610}"/>
              </a:ext>
            </a:extLst>
          </p:cNvPr>
          <p:cNvGrpSpPr/>
          <p:nvPr/>
        </p:nvGrpSpPr>
        <p:grpSpPr>
          <a:xfrm>
            <a:off x="6737968" y="3057792"/>
            <a:ext cx="1934913" cy="1919694"/>
            <a:chOff x="5173550" y="3172540"/>
            <a:chExt cx="1934913" cy="1919694"/>
          </a:xfrm>
        </p:grpSpPr>
        <p:sp>
          <p:nvSpPr>
            <p:cNvPr id="96" name="Freeform: Shape 13">
              <a:extLst>
                <a:ext uri="{FF2B5EF4-FFF2-40B4-BE49-F238E27FC236}">
                  <a16:creationId xmlns:a16="http://schemas.microsoft.com/office/drawing/2014/main" id="{9268F8E4-966A-477C-A89A-F24AF71FE678}"/>
                </a:ext>
              </a:extLst>
            </p:cNvPr>
            <p:cNvSpPr/>
            <p:nvPr/>
          </p:nvSpPr>
          <p:spPr>
            <a:xfrm>
              <a:off x="5173550" y="3172540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0066"/>
                </a:gs>
                <a:gs pos="100000">
                  <a:srgbClr val="FF33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16">
              <a:extLst>
                <a:ext uri="{FF2B5EF4-FFF2-40B4-BE49-F238E27FC236}">
                  <a16:creationId xmlns:a16="http://schemas.microsoft.com/office/drawing/2014/main" id="{1F4C6B02-DD9F-42C7-A531-D718CE9B2281}"/>
                </a:ext>
              </a:extLst>
            </p:cNvPr>
            <p:cNvSpPr txBox="1"/>
            <p:nvPr/>
          </p:nvSpPr>
          <p:spPr>
            <a:xfrm>
              <a:off x="6096000" y="3397704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692031" y="564536"/>
            <a:ext cx="4923908" cy="2298279"/>
            <a:chOff x="5127613" y="692932"/>
            <a:chExt cx="4923908" cy="2298279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127613" y="1213522"/>
              <a:ext cx="4923908" cy="1777689"/>
              <a:chOff x="5127613" y="1213522"/>
              <a:chExt cx="4923908" cy="1777689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6597902" y="1213522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نَسَبُهُ :</a:t>
                </a:r>
                <a:endParaRPr lang="en-US" sz="16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127613" y="1790882"/>
                <a:ext cx="492390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هُوَ </a:t>
                </a:r>
                <a:r>
                  <a:rPr lang="ar-SY" sz="2400" b="1" dirty="0">
                    <a:solidFill>
                      <a:schemeClr val="accent1"/>
                    </a:solidFill>
                  </a:rPr>
                  <a:t>مُحَمَّدُ بنْ عَبْدِالله </a:t>
                </a:r>
                <a:r>
                  <a:rPr lang="ar-SY" sz="2400" b="1" dirty="0"/>
                  <a:t>بنْ عَبْدِالمُطَّلِبِ بْنِ هَاشِمٍ، وَهَاشِمُ مِنْ قُرَيْش، وَقُرَيْشُ مِنَ العَرَبِ، وَالعْرَبُ مِنْ ذُرِّيَّةِ إسِمَاعِيلَ بنْ إبِرَاهِيمَ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5695" y="692932"/>
              <a:ext cx="1012367" cy="993385"/>
            </a:xfrm>
            <a:prstGeom prst="rect">
              <a:avLst/>
            </a:prstGeom>
          </p:spPr>
        </p:pic>
      </p:grpSp>
      <p:grpSp>
        <p:nvGrpSpPr>
          <p:cNvPr id="103" name="Group 45">
            <a:extLst>
              <a:ext uri="{FF2B5EF4-FFF2-40B4-BE49-F238E27FC236}">
                <a16:creationId xmlns:a16="http://schemas.microsoft.com/office/drawing/2014/main" id="{51BB4C06-9486-492D-8C85-BD101062C8B7}"/>
              </a:ext>
            </a:extLst>
          </p:cNvPr>
          <p:cNvGrpSpPr/>
          <p:nvPr/>
        </p:nvGrpSpPr>
        <p:grpSpPr>
          <a:xfrm>
            <a:off x="8686685" y="3122820"/>
            <a:ext cx="3277798" cy="1882855"/>
            <a:chOff x="6985356" y="2946859"/>
            <a:chExt cx="3277798" cy="1882855"/>
          </a:xfrm>
        </p:grpSpPr>
        <p:grpSp>
          <p:nvGrpSpPr>
            <p:cNvPr id="104" name="Group 29">
              <a:extLst>
                <a:ext uri="{FF2B5EF4-FFF2-40B4-BE49-F238E27FC236}">
                  <a16:creationId xmlns:a16="http://schemas.microsoft.com/office/drawing/2014/main" id="{AEE628C3-F7C4-48C6-89CF-4199A6EF5945}"/>
                </a:ext>
              </a:extLst>
            </p:cNvPr>
            <p:cNvGrpSpPr/>
            <p:nvPr/>
          </p:nvGrpSpPr>
          <p:grpSpPr>
            <a:xfrm>
              <a:off x="6985356" y="3370219"/>
              <a:ext cx="3078436" cy="1459495"/>
              <a:chOff x="5400323" y="1351271"/>
              <a:chExt cx="3078436" cy="1459495"/>
            </a:xfrm>
          </p:grpSpPr>
          <p:sp>
            <p:nvSpPr>
              <p:cNvPr id="106" name="TextBox 30">
                <a:extLst>
                  <a:ext uri="{FF2B5EF4-FFF2-40B4-BE49-F238E27FC236}">
                    <a16:creationId xmlns:a16="http://schemas.microsoft.com/office/drawing/2014/main" id="{85FE64B0-ED94-417C-A3F2-BF8016DEAD94}"/>
                  </a:ext>
                </a:extLst>
              </p:cNvPr>
              <p:cNvSpPr txBox="1"/>
              <p:nvPr/>
            </p:nvSpPr>
            <p:spPr>
              <a:xfrm>
                <a:off x="6336584" y="1351271"/>
                <a:ext cx="12027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CC0066"/>
                    </a:solidFill>
                    <a:latin typeface="Century Gothic" panose="020B0502020202020204" pitchFamily="34" charset="0"/>
                  </a:rPr>
                  <a:t>صِفَاتُهُ:</a:t>
                </a:r>
                <a:endParaRPr lang="en-US" sz="2800" b="1" dirty="0">
                  <a:solidFill>
                    <a:srgbClr val="FF3399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7" name="TextBox 31">
                <a:extLst>
                  <a:ext uri="{FF2B5EF4-FFF2-40B4-BE49-F238E27FC236}">
                    <a16:creationId xmlns:a16="http://schemas.microsoft.com/office/drawing/2014/main" id="{20F0374E-A21C-4E50-AA31-D889CDEDE2AE}"/>
                  </a:ext>
                </a:extLst>
              </p:cNvPr>
              <p:cNvSpPr txBox="1"/>
              <p:nvPr/>
            </p:nvSpPr>
            <p:spPr>
              <a:xfrm>
                <a:off x="5400323" y="1979769"/>
                <a:ext cx="30784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كَانتَ قرُيْشُ قبَلَ البِعْثَةِ تصَفُ النَّبِيَّ </a:t>
                </a:r>
                <a:r>
                  <a:rPr lang="ar-SY" sz="2400" b="1" dirty="0">
                    <a:solidFill>
                      <a:srgbClr val="D60093"/>
                    </a:solidFill>
                  </a:rPr>
                  <a:t>باِلصَّادِقِ الأمَينِ</a:t>
                </a:r>
                <a:endParaRPr lang="en-US" sz="2400" b="1" dirty="0">
                  <a:solidFill>
                    <a:srgbClr val="D60093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5" name="Graphic 24">
              <a:extLst>
                <a:ext uri="{FF2B5EF4-FFF2-40B4-BE49-F238E27FC236}">
                  <a16:creationId xmlns:a16="http://schemas.microsoft.com/office/drawing/2014/main" id="{ECC646EB-31E4-4023-A8B9-1B36B4759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1296" y="2946859"/>
              <a:ext cx="941858" cy="846720"/>
            </a:xfrm>
            <a:prstGeom prst="rect">
              <a:avLst/>
            </a:prstGeom>
          </p:spPr>
        </p:pic>
      </p:grpSp>
      <p:grpSp>
        <p:nvGrpSpPr>
          <p:cNvPr id="108" name="Group 44">
            <a:extLst>
              <a:ext uri="{FF2B5EF4-FFF2-40B4-BE49-F238E27FC236}">
                <a16:creationId xmlns:a16="http://schemas.microsoft.com/office/drawing/2014/main" id="{5C42711A-AFD3-4AD0-8BD3-2E7CE71BE097}"/>
              </a:ext>
            </a:extLst>
          </p:cNvPr>
          <p:cNvGrpSpPr/>
          <p:nvPr/>
        </p:nvGrpSpPr>
        <p:grpSpPr>
          <a:xfrm>
            <a:off x="2379826" y="2122590"/>
            <a:ext cx="3266794" cy="1695619"/>
            <a:chOff x="815408" y="2250986"/>
            <a:chExt cx="3266794" cy="1695619"/>
          </a:xfrm>
        </p:grpSpPr>
        <p:grpSp>
          <p:nvGrpSpPr>
            <p:cNvPr id="109" name="Group 35">
              <a:extLst>
                <a:ext uri="{FF2B5EF4-FFF2-40B4-BE49-F238E27FC236}">
                  <a16:creationId xmlns:a16="http://schemas.microsoft.com/office/drawing/2014/main" id="{00D31B45-9B92-4529-A454-1E461FFCE21D}"/>
                </a:ext>
              </a:extLst>
            </p:cNvPr>
            <p:cNvGrpSpPr/>
            <p:nvPr/>
          </p:nvGrpSpPr>
          <p:grpSpPr>
            <a:xfrm>
              <a:off x="815408" y="2595063"/>
              <a:ext cx="3266794" cy="1351542"/>
              <a:chOff x="815408" y="2595063"/>
              <a:chExt cx="3266794" cy="1351542"/>
            </a:xfrm>
          </p:grpSpPr>
          <p:sp>
            <p:nvSpPr>
              <p:cNvPr id="111" name="TextBox 33">
                <a:extLst>
                  <a:ext uri="{FF2B5EF4-FFF2-40B4-BE49-F238E27FC236}">
                    <a16:creationId xmlns:a16="http://schemas.microsoft.com/office/drawing/2014/main" id="{5DA2A712-F373-4E26-AEBB-E93884792BF4}"/>
                  </a:ext>
                </a:extLst>
              </p:cNvPr>
              <p:cNvSpPr txBox="1"/>
              <p:nvPr/>
            </p:nvSpPr>
            <p:spPr>
              <a:xfrm>
                <a:off x="1652858" y="2595063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CC3300"/>
                    </a:solidFill>
                    <a:latin typeface="Century Gothic" panose="020B0502020202020204" pitchFamily="34" charset="0"/>
                  </a:rPr>
                  <a:t>مَوْلِدُهُ:</a:t>
                </a:r>
                <a:endParaRPr lang="en-US" sz="1600" b="1" dirty="0">
                  <a:solidFill>
                    <a:srgbClr val="FF99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2" name="TextBox 34">
                <a:extLst>
                  <a:ext uri="{FF2B5EF4-FFF2-40B4-BE49-F238E27FC236}">
                    <a16:creationId xmlns:a16="http://schemas.microsoft.com/office/drawing/2014/main" id="{11FFB5EC-2FEB-4C12-A27F-FBF72F212AED}"/>
                  </a:ext>
                </a:extLst>
              </p:cNvPr>
              <p:cNvSpPr txBox="1"/>
              <p:nvPr/>
            </p:nvSpPr>
            <p:spPr>
              <a:xfrm>
                <a:off x="815408" y="3115608"/>
                <a:ext cx="326679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وُلدِ النَّبِيُّ صلى الله عليه و سلم بِمَكَّةَ (عَامَ الفِيلِ)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0" name="Graphic 26">
              <a:extLst>
                <a:ext uri="{FF2B5EF4-FFF2-40B4-BE49-F238E27FC236}">
                  <a16:creationId xmlns:a16="http://schemas.microsoft.com/office/drawing/2014/main" id="{943EA632-D7A0-4250-BF44-3F64F4458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525" y="2250986"/>
              <a:ext cx="592003" cy="544164"/>
            </a:xfrm>
            <a:prstGeom prst="rect">
              <a:avLst/>
            </a:prstGeom>
          </p:spPr>
        </p:pic>
      </p:grpSp>
      <p:grpSp>
        <p:nvGrpSpPr>
          <p:cNvPr id="113" name="Group 46">
            <a:extLst>
              <a:ext uri="{FF2B5EF4-FFF2-40B4-BE49-F238E27FC236}">
                <a16:creationId xmlns:a16="http://schemas.microsoft.com/office/drawing/2014/main" id="{637FDB63-F932-4647-A840-2F91D039C137}"/>
              </a:ext>
            </a:extLst>
          </p:cNvPr>
          <p:cNvGrpSpPr/>
          <p:nvPr/>
        </p:nvGrpSpPr>
        <p:grpSpPr>
          <a:xfrm>
            <a:off x="2425631" y="3876807"/>
            <a:ext cx="5028408" cy="2018456"/>
            <a:chOff x="861213" y="4005203"/>
            <a:chExt cx="5028408" cy="2018456"/>
          </a:xfrm>
        </p:grpSpPr>
        <p:grpSp>
          <p:nvGrpSpPr>
            <p:cNvPr id="114" name="Group 36">
              <a:extLst>
                <a:ext uri="{FF2B5EF4-FFF2-40B4-BE49-F238E27FC236}">
                  <a16:creationId xmlns:a16="http://schemas.microsoft.com/office/drawing/2014/main" id="{F82AEADC-ED1B-4426-AC03-412D8829A843}"/>
                </a:ext>
              </a:extLst>
            </p:cNvPr>
            <p:cNvGrpSpPr/>
            <p:nvPr/>
          </p:nvGrpSpPr>
          <p:grpSpPr>
            <a:xfrm>
              <a:off x="861213" y="5177707"/>
              <a:ext cx="5028408" cy="845952"/>
              <a:chOff x="-927728" y="2818571"/>
              <a:chExt cx="5028408" cy="845952"/>
            </a:xfrm>
          </p:grpSpPr>
          <p:sp>
            <p:nvSpPr>
              <p:cNvPr id="116" name="TextBox 37">
                <a:extLst>
                  <a:ext uri="{FF2B5EF4-FFF2-40B4-BE49-F238E27FC236}">
                    <a16:creationId xmlns:a16="http://schemas.microsoft.com/office/drawing/2014/main" id="{EA096983-B97E-48D8-AA74-B5648363D74D}"/>
                  </a:ext>
                </a:extLst>
              </p:cNvPr>
              <p:cNvSpPr txBox="1"/>
              <p:nvPr/>
            </p:nvSpPr>
            <p:spPr>
              <a:xfrm>
                <a:off x="-927728" y="2818571"/>
                <a:ext cx="49949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وَمِنْ صِفَاتِ النَّبِيِّ  </a:t>
                </a:r>
                <a:r>
                  <a:rPr lang="ar-SY" sz="2400" b="1" dirty="0">
                    <a:solidFill>
                      <a:srgbClr val="C00000"/>
                    </a:solidFill>
                  </a:rPr>
                  <a:t>الرَّأفَةُ وَالرَّحْمَةُ </a:t>
                </a:r>
                <a:r>
                  <a:rPr lang="ar-SY" sz="2400" b="1" dirty="0"/>
                  <a:t>بِالمُؤْمِنِينَ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7" name="TextBox 38">
                <a:extLst>
                  <a:ext uri="{FF2B5EF4-FFF2-40B4-BE49-F238E27FC236}">
                    <a16:creationId xmlns:a16="http://schemas.microsoft.com/office/drawing/2014/main" id="{146E4A5F-6C53-4BFB-BF66-3FFAC0BE901E}"/>
                  </a:ext>
                </a:extLst>
              </p:cNvPr>
              <p:cNvSpPr txBox="1"/>
              <p:nvPr/>
            </p:nvSpPr>
            <p:spPr>
              <a:xfrm>
                <a:off x="325043" y="3410607"/>
                <a:ext cx="377563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5" name="Graphic 28">
              <a:extLst>
                <a:ext uri="{FF2B5EF4-FFF2-40B4-BE49-F238E27FC236}">
                  <a16:creationId xmlns:a16="http://schemas.microsoft.com/office/drawing/2014/main" id="{C35D22AB-0313-44BE-B43E-608437AA3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8771" y="4005203"/>
              <a:ext cx="1084640" cy="1064305"/>
            </a:xfrm>
            <a:prstGeom prst="rect">
              <a:avLst/>
            </a:prstGeom>
          </p:spPr>
        </p:pic>
      </p:grp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037912" y="41316"/>
            <a:ext cx="9308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تَعَرَّفْ عَلَى نَبِيِّكَ مُحَمَّدٍ صلى الله عليه و سلم</a:t>
            </a:r>
            <a:endParaRPr lang="en-U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0919F43-FC0B-4A7F-8A48-83AE362976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9BFD705E-E22C-4135-A2D5-4F0FBD3D4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0AB6732C-AE2E-4B24-A49D-32280507E57B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30D37D44-3461-4ED4-980C-6661C68BF32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ED217C0F-19A7-4142-B16B-EE322CC46B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3005007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4663"/>
            <a:ext cx="2786743" cy="1445341"/>
            <a:chOff x="538318" y="1525603"/>
            <a:chExt cx="2658769" cy="115666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5603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17672" y="1942552"/>
              <a:ext cx="1700564" cy="739715"/>
              <a:chOff x="3529311" y="5400343"/>
              <a:chExt cx="1700564" cy="73971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3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29311" y="5672080"/>
                <a:ext cx="1700564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تَعَرَّفْ عَلَى نَبِيِّكَ مُحَمَّد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صلى الله عليه و سلّم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511707" y="435713"/>
            <a:ext cx="6199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قَالَ اللهُ تَعَالَى عَنِ النَّبِيِّ صلى الله عليه و سلم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1" y="1919957"/>
            <a:ext cx="8602875" cy="3101985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3828534" y="921601"/>
              <a:ext cx="1423184" cy="41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200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3997112" y="880701"/>
              <a:ext cx="4311435" cy="425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&lt; لقَدْ جَاءَكُم رَسُولٌ مِنْ أَنْفُسِكُمْ عَزِيزٌ عَلَيْهِ مَا عَنِتُّم حَرِيصٌ عَلَيْكُم بِالْمُؤْمِنينَ رَؤُوفٌ رَحيمٌ 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55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28" y="2989887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08180"/>
            <a:ext cx="2748179" cy="1391982"/>
            <a:chOff x="433987" y="1508180"/>
            <a:chExt cx="2748179" cy="139198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08180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46269" y="2024883"/>
              <a:ext cx="1825960" cy="875279"/>
              <a:chOff x="3457908" y="5482674"/>
              <a:chExt cx="1825960" cy="87527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482674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7908" y="5773178"/>
                <a:ext cx="1825960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تَعَرَّفْ عَلَى نَبِيِّكَ مُحَمَّد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صلى الله عليه و سلّم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4" name="Group 41">
            <a:extLst>
              <a:ext uri="{FF2B5EF4-FFF2-40B4-BE49-F238E27FC236}">
                <a16:creationId xmlns:a16="http://schemas.microsoft.com/office/drawing/2014/main" id="{E380B30C-7162-4C4B-BE1A-AE73915856A4}"/>
              </a:ext>
            </a:extLst>
          </p:cNvPr>
          <p:cNvGrpSpPr/>
          <p:nvPr/>
        </p:nvGrpSpPr>
        <p:grpSpPr>
          <a:xfrm>
            <a:off x="5700172" y="2227125"/>
            <a:ext cx="1934913" cy="1919694"/>
            <a:chOff x="4135754" y="2355521"/>
            <a:chExt cx="1934913" cy="1919694"/>
          </a:xfrm>
        </p:grpSpPr>
        <p:sp>
          <p:nvSpPr>
            <p:cNvPr id="85" name="Freeform: Shape 11">
              <a:extLst>
                <a:ext uri="{FF2B5EF4-FFF2-40B4-BE49-F238E27FC236}">
                  <a16:creationId xmlns:a16="http://schemas.microsoft.com/office/drawing/2014/main" id="{CCCC4CAF-8436-41A1-933B-C394924F102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15">
              <a:extLst>
                <a:ext uri="{FF2B5EF4-FFF2-40B4-BE49-F238E27FC236}">
                  <a16:creationId xmlns:a16="http://schemas.microsoft.com/office/drawing/2014/main" id="{9EC7738D-1023-4070-B328-E97F153D199B}"/>
                </a:ext>
              </a:extLst>
            </p:cNvPr>
            <p:cNvSpPr txBox="1"/>
            <p:nvPr/>
          </p:nvSpPr>
          <p:spPr>
            <a:xfrm>
              <a:off x="4413746" y="3316051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6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7" name="Group 42">
            <a:extLst>
              <a:ext uri="{FF2B5EF4-FFF2-40B4-BE49-F238E27FC236}">
                <a16:creationId xmlns:a16="http://schemas.microsoft.com/office/drawing/2014/main" id="{42CFC16D-A39C-4B10-AC93-D4C200F338A0}"/>
              </a:ext>
            </a:extLst>
          </p:cNvPr>
          <p:cNvGrpSpPr/>
          <p:nvPr/>
        </p:nvGrpSpPr>
        <p:grpSpPr>
          <a:xfrm>
            <a:off x="7569773" y="4045828"/>
            <a:ext cx="1934913" cy="1919694"/>
            <a:chOff x="6005355" y="4174224"/>
            <a:chExt cx="1934913" cy="1919694"/>
          </a:xfrm>
        </p:grpSpPr>
        <p:sp>
          <p:nvSpPr>
            <p:cNvPr id="88" name="Freeform: Shape 12">
              <a:extLst>
                <a:ext uri="{FF2B5EF4-FFF2-40B4-BE49-F238E27FC236}">
                  <a16:creationId xmlns:a16="http://schemas.microsoft.com/office/drawing/2014/main" id="{7CFB3E13-B667-4214-AD08-BDB8F28D6375}"/>
                </a:ext>
              </a:extLst>
            </p:cNvPr>
            <p:cNvSpPr/>
            <p:nvPr/>
          </p:nvSpPr>
          <p:spPr>
            <a:xfrm flipH="1" flipV="1">
              <a:off x="6005355" y="4174224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6666"/>
                </a:gs>
                <a:gs pos="100000">
                  <a:srgbClr val="0099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17">
              <a:extLst>
                <a:ext uri="{FF2B5EF4-FFF2-40B4-BE49-F238E27FC236}">
                  <a16:creationId xmlns:a16="http://schemas.microsoft.com/office/drawing/2014/main" id="{D66DE1C7-8BFC-4504-AF58-06991FF3B106}"/>
                </a:ext>
              </a:extLst>
            </p:cNvPr>
            <p:cNvSpPr txBox="1"/>
            <p:nvPr/>
          </p:nvSpPr>
          <p:spPr>
            <a:xfrm>
              <a:off x="6246083" y="5145095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8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6699601" y="-264979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7220310" y="-532107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7" y="1225441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5" name="Group 40">
            <a:extLst>
              <a:ext uri="{FF2B5EF4-FFF2-40B4-BE49-F238E27FC236}">
                <a16:creationId xmlns:a16="http://schemas.microsoft.com/office/drawing/2014/main" id="{83AB22DA-2787-4542-88A1-C8686F537610}"/>
              </a:ext>
            </a:extLst>
          </p:cNvPr>
          <p:cNvGrpSpPr/>
          <p:nvPr/>
        </p:nvGrpSpPr>
        <p:grpSpPr>
          <a:xfrm>
            <a:off x="6737968" y="3057792"/>
            <a:ext cx="1934913" cy="1919694"/>
            <a:chOff x="5173550" y="3172540"/>
            <a:chExt cx="1934913" cy="1919694"/>
          </a:xfrm>
        </p:grpSpPr>
        <p:sp>
          <p:nvSpPr>
            <p:cNvPr id="96" name="Freeform: Shape 13">
              <a:extLst>
                <a:ext uri="{FF2B5EF4-FFF2-40B4-BE49-F238E27FC236}">
                  <a16:creationId xmlns:a16="http://schemas.microsoft.com/office/drawing/2014/main" id="{9268F8E4-966A-477C-A89A-F24AF71FE678}"/>
                </a:ext>
              </a:extLst>
            </p:cNvPr>
            <p:cNvSpPr/>
            <p:nvPr/>
          </p:nvSpPr>
          <p:spPr>
            <a:xfrm>
              <a:off x="5173550" y="3172540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0066"/>
                </a:gs>
                <a:gs pos="100000">
                  <a:srgbClr val="FF33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16">
              <a:extLst>
                <a:ext uri="{FF2B5EF4-FFF2-40B4-BE49-F238E27FC236}">
                  <a16:creationId xmlns:a16="http://schemas.microsoft.com/office/drawing/2014/main" id="{1F4C6B02-DD9F-42C7-A531-D718CE9B2281}"/>
                </a:ext>
              </a:extLst>
            </p:cNvPr>
            <p:cNvSpPr txBox="1"/>
            <p:nvPr/>
          </p:nvSpPr>
          <p:spPr>
            <a:xfrm>
              <a:off x="6096000" y="3397704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7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844489" y="641599"/>
            <a:ext cx="4911161" cy="1851884"/>
            <a:chOff x="5280071" y="769995"/>
            <a:chExt cx="4911161" cy="1851884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280071" y="1240160"/>
              <a:ext cx="4501662" cy="1381719"/>
              <a:chOff x="5280071" y="1240160"/>
              <a:chExt cx="4501662" cy="1381719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6717687" y="1240160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accent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دَعْوَتُهُ :</a:t>
                </a:r>
                <a:endParaRPr lang="en-US" sz="16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280071" y="1790882"/>
                <a:ext cx="450166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قاَم باِلدَّعْوَة إلِىَ توَحِيدِ الله بمِكَّةَ ثلَاثَ عَشْرةَ سَنةَ وَتحَمَّلَ الأذَىَ فيِ سَبيِلِ اللهِ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8865" y="769995"/>
              <a:ext cx="1012367" cy="993385"/>
            </a:xfrm>
            <a:prstGeom prst="rect">
              <a:avLst/>
            </a:prstGeom>
          </p:spPr>
        </p:pic>
      </p:grpSp>
      <p:grpSp>
        <p:nvGrpSpPr>
          <p:cNvPr id="103" name="Group 45">
            <a:extLst>
              <a:ext uri="{FF2B5EF4-FFF2-40B4-BE49-F238E27FC236}">
                <a16:creationId xmlns:a16="http://schemas.microsoft.com/office/drawing/2014/main" id="{51BB4C06-9486-492D-8C85-BD101062C8B7}"/>
              </a:ext>
            </a:extLst>
          </p:cNvPr>
          <p:cNvGrpSpPr/>
          <p:nvPr/>
        </p:nvGrpSpPr>
        <p:grpSpPr>
          <a:xfrm>
            <a:off x="8282105" y="2735820"/>
            <a:ext cx="3676095" cy="2339889"/>
            <a:chOff x="6717687" y="2819864"/>
            <a:chExt cx="3676095" cy="2339889"/>
          </a:xfrm>
        </p:grpSpPr>
        <p:grpSp>
          <p:nvGrpSpPr>
            <p:cNvPr id="104" name="Group 29">
              <a:extLst>
                <a:ext uri="{FF2B5EF4-FFF2-40B4-BE49-F238E27FC236}">
                  <a16:creationId xmlns:a16="http://schemas.microsoft.com/office/drawing/2014/main" id="{AEE628C3-F7C4-48C6-89CF-4199A6EF5945}"/>
                </a:ext>
              </a:extLst>
            </p:cNvPr>
            <p:cNvGrpSpPr/>
            <p:nvPr/>
          </p:nvGrpSpPr>
          <p:grpSpPr>
            <a:xfrm>
              <a:off x="6717687" y="3367000"/>
              <a:ext cx="3312235" cy="1792753"/>
              <a:chOff x="5132654" y="1348052"/>
              <a:chExt cx="3312235" cy="1792753"/>
            </a:xfrm>
          </p:grpSpPr>
          <p:sp>
            <p:nvSpPr>
              <p:cNvPr id="106" name="TextBox 30">
                <a:extLst>
                  <a:ext uri="{FF2B5EF4-FFF2-40B4-BE49-F238E27FC236}">
                    <a16:creationId xmlns:a16="http://schemas.microsoft.com/office/drawing/2014/main" id="{85FE64B0-ED94-417C-A3F2-BF8016DEAD94}"/>
                  </a:ext>
                </a:extLst>
              </p:cNvPr>
              <p:cNvSpPr txBox="1"/>
              <p:nvPr/>
            </p:nvSpPr>
            <p:spPr>
              <a:xfrm>
                <a:off x="6279670" y="1348052"/>
                <a:ext cx="15935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CC0066"/>
                    </a:solidFill>
                    <a:latin typeface="Century Gothic" panose="020B0502020202020204" pitchFamily="34" charset="0"/>
                  </a:rPr>
                  <a:t>وَفَاتُهُ :</a:t>
                </a:r>
                <a:endParaRPr lang="en-US" sz="2800" b="1" dirty="0">
                  <a:solidFill>
                    <a:srgbClr val="FF3399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7" name="TextBox 31">
                <a:extLst>
                  <a:ext uri="{FF2B5EF4-FFF2-40B4-BE49-F238E27FC236}">
                    <a16:creationId xmlns:a16="http://schemas.microsoft.com/office/drawing/2014/main" id="{20F0374E-A21C-4E50-AA31-D889CDEDE2AE}"/>
                  </a:ext>
                </a:extLst>
              </p:cNvPr>
              <p:cNvSpPr txBox="1"/>
              <p:nvPr/>
            </p:nvSpPr>
            <p:spPr>
              <a:xfrm>
                <a:off x="5132654" y="1940476"/>
                <a:ext cx="331223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تُوُفِّيَ صلى الله عليه و سلم باِلمَدِينةَ فيِ الثاَّنيِ عَشَرَ مِنْ رَبيِعِ الأوَّلِ سَنةَ </a:t>
                </a:r>
                <a:r>
                  <a:rPr lang="ar-SY" sz="2400" b="1" dirty="0">
                    <a:solidFill>
                      <a:srgbClr val="D60093"/>
                    </a:solidFill>
                  </a:rPr>
                  <a:t>( ١١ هـ </a:t>
                </a:r>
                <a:r>
                  <a:rPr lang="ar-SY" sz="2400" b="1" dirty="0"/>
                  <a:t>).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5" name="Graphic 24">
              <a:extLst>
                <a:ext uri="{FF2B5EF4-FFF2-40B4-BE49-F238E27FC236}">
                  <a16:creationId xmlns:a16="http://schemas.microsoft.com/office/drawing/2014/main" id="{ECC646EB-31E4-4023-A8B9-1B36B4759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1924" y="2819864"/>
              <a:ext cx="941858" cy="846720"/>
            </a:xfrm>
            <a:prstGeom prst="rect">
              <a:avLst/>
            </a:prstGeom>
          </p:spPr>
        </p:pic>
      </p:grpSp>
      <p:grpSp>
        <p:nvGrpSpPr>
          <p:cNvPr id="108" name="Group 44">
            <a:extLst>
              <a:ext uri="{FF2B5EF4-FFF2-40B4-BE49-F238E27FC236}">
                <a16:creationId xmlns:a16="http://schemas.microsoft.com/office/drawing/2014/main" id="{5C42711A-AFD3-4AD0-8BD3-2E7CE71BE097}"/>
              </a:ext>
            </a:extLst>
          </p:cNvPr>
          <p:cNvGrpSpPr/>
          <p:nvPr/>
        </p:nvGrpSpPr>
        <p:grpSpPr>
          <a:xfrm>
            <a:off x="2427264" y="1831346"/>
            <a:ext cx="3291501" cy="1617531"/>
            <a:chOff x="862846" y="1959742"/>
            <a:chExt cx="3291501" cy="1617531"/>
          </a:xfrm>
        </p:grpSpPr>
        <p:grpSp>
          <p:nvGrpSpPr>
            <p:cNvPr id="109" name="Group 35">
              <a:extLst>
                <a:ext uri="{FF2B5EF4-FFF2-40B4-BE49-F238E27FC236}">
                  <a16:creationId xmlns:a16="http://schemas.microsoft.com/office/drawing/2014/main" id="{00D31B45-9B92-4529-A454-1E461FFCE21D}"/>
                </a:ext>
              </a:extLst>
            </p:cNvPr>
            <p:cNvGrpSpPr/>
            <p:nvPr/>
          </p:nvGrpSpPr>
          <p:grpSpPr>
            <a:xfrm>
              <a:off x="862846" y="2595063"/>
              <a:ext cx="3291501" cy="982210"/>
              <a:chOff x="862846" y="2595063"/>
              <a:chExt cx="3291501" cy="982210"/>
            </a:xfrm>
          </p:grpSpPr>
          <p:sp>
            <p:nvSpPr>
              <p:cNvPr id="111" name="TextBox 33">
                <a:extLst>
                  <a:ext uri="{FF2B5EF4-FFF2-40B4-BE49-F238E27FC236}">
                    <a16:creationId xmlns:a16="http://schemas.microsoft.com/office/drawing/2014/main" id="{5DA2A712-F373-4E26-AEBB-E93884792BF4}"/>
                  </a:ext>
                </a:extLst>
              </p:cNvPr>
              <p:cNvSpPr txBox="1"/>
              <p:nvPr/>
            </p:nvSpPr>
            <p:spPr>
              <a:xfrm>
                <a:off x="1748771" y="2595063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CC3300"/>
                    </a:solidFill>
                    <a:latin typeface="Century Gothic" panose="020B0502020202020204" pitchFamily="34" charset="0"/>
                  </a:rPr>
                  <a:t>هِجْرَتُهُ :</a:t>
                </a:r>
                <a:endParaRPr lang="en-US" sz="1600" b="1" dirty="0">
                  <a:solidFill>
                    <a:srgbClr val="FF99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2" name="TextBox 34">
                <a:extLst>
                  <a:ext uri="{FF2B5EF4-FFF2-40B4-BE49-F238E27FC236}">
                    <a16:creationId xmlns:a16="http://schemas.microsoft.com/office/drawing/2014/main" id="{11FFB5EC-2FEB-4C12-A27F-FBF72F212AED}"/>
                  </a:ext>
                </a:extLst>
              </p:cNvPr>
              <p:cNvSpPr txBox="1"/>
              <p:nvPr/>
            </p:nvSpPr>
            <p:spPr>
              <a:xfrm>
                <a:off x="862846" y="3115608"/>
                <a:ext cx="32729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هَاجَرَ مِنْ مَكَّةَ إلِىَ المَدِينةَ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0" name="Graphic 26">
              <a:extLst>
                <a:ext uri="{FF2B5EF4-FFF2-40B4-BE49-F238E27FC236}">
                  <a16:creationId xmlns:a16="http://schemas.microsoft.com/office/drawing/2014/main" id="{943EA632-D7A0-4250-BF44-3F64F4458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5647" y="1959742"/>
              <a:ext cx="592003" cy="544164"/>
            </a:xfrm>
            <a:prstGeom prst="rect">
              <a:avLst/>
            </a:prstGeom>
          </p:spPr>
        </p:pic>
      </p:grpSp>
      <p:grpSp>
        <p:nvGrpSpPr>
          <p:cNvPr id="113" name="Group 46">
            <a:extLst>
              <a:ext uri="{FF2B5EF4-FFF2-40B4-BE49-F238E27FC236}">
                <a16:creationId xmlns:a16="http://schemas.microsoft.com/office/drawing/2014/main" id="{637FDB63-F932-4647-A840-2F91D039C137}"/>
              </a:ext>
            </a:extLst>
          </p:cNvPr>
          <p:cNvGrpSpPr/>
          <p:nvPr/>
        </p:nvGrpSpPr>
        <p:grpSpPr>
          <a:xfrm>
            <a:off x="2425631" y="3876807"/>
            <a:ext cx="5028408" cy="2018456"/>
            <a:chOff x="861213" y="4005203"/>
            <a:chExt cx="5028408" cy="2018456"/>
          </a:xfrm>
        </p:grpSpPr>
        <p:grpSp>
          <p:nvGrpSpPr>
            <p:cNvPr id="114" name="Group 36">
              <a:extLst>
                <a:ext uri="{FF2B5EF4-FFF2-40B4-BE49-F238E27FC236}">
                  <a16:creationId xmlns:a16="http://schemas.microsoft.com/office/drawing/2014/main" id="{F82AEADC-ED1B-4426-AC03-412D8829A843}"/>
                </a:ext>
              </a:extLst>
            </p:cNvPr>
            <p:cNvGrpSpPr/>
            <p:nvPr/>
          </p:nvGrpSpPr>
          <p:grpSpPr>
            <a:xfrm>
              <a:off x="861213" y="5177707"/>
              <a:ext cx="5028408" cy="845952"/>
              <a:chOff x="-927728" y="2818571"/>
              <a:chExt cx="5028408" cy="845952"/>
            </a:xfrm>
          </p:grpSpPr>
          <p:sp>
            <p:nvSpPr>
              <p:cNvPr id="116" name="TextBox 37">
                <a:extLst>
                  <a:ext uri="{FF2B5EF4-FFF2-40B4-BE49-F238E27FC236}">
                    <a16:creationId xmlns:a16="http://schemas.microsoft.com/office/drawing/2014/main" id="{EA096983-B97E-48D8-AA74-B5648363D74D}"/>
                  </a:ext>
                </a:extLst>
              </p:cNvPr>
              <p:cNvSpPr txBox="1"/>
              <p:nvPr/>
            </p:nvSpPr>
            <p:spPr>
              <a:xfrm>
                <a:off x="-927728" y="2818571"/>
                <a:ext cx="49949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00B050"/>
                    </a:solidFill>
                  </a:rPr>
                  <a:t>مُحَمَّدٌ صلى الله عليه وسلّم </a:t>
                </a:r>
                <a:r>
                  <a:rPr lang="ar-SY" sz="2400" b="1" dirty="0"/>
                  <a:t>خَاتَمُ الأنبِياءِ وأفَضَلُهُم، ودِينُه الإسْلَامُ باَقٍ إلى يَومِ القيَامَةِ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7" name="TextBox 38">
                <a:extLst>
                  <a:ext uri="{FF2B5EF4-FFF2-40B4-BE49-F238E27FC236}">
                    <a16:creationId xmlns:a16="http://schemas.microsoft.com/office/drawing/2014/main" id="{146E4A5F-6C53-4BFB-BF66-3FFAC0BE901E}"/>
                  </a:ext>
                </a:extLst>
              </p:cNvPr>
              <p:cNvSpPr txBox="1"/>
              <p:nvPr/>
            </p:nvSpPr>
            <p:spPr>
              <a:xfrm>
                <a:off x="325043" y="3410607"/>
                <a:ext cx="377563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5" name="Graphic 28">
              <a:extLst>
                <a:ext uri="{FF2B5EF4-FFF2-40B4-BE49-F238E27FC236}">
                  <a16:creationId xmlns:a16="http://schemas.microsoft.com/office/drawing/2014/main" id="{C35D22AB-0313-44BE-B43E-608437AA3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8771" y="4005203"/>
              <a:ext cx="1084640" cy="1064305"/>
            </a:xfrm>
            <a:prstGeom prst="rect">
              <a:avLst/>
            </a:prstGeom>
          </p:spPr>
        </p:pic>
      </p:grp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037912" y="41316"/>
            <a:ext cx="9308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تَعَرَّفْ عَلَى نَبِيِّكَ مُحَمَّدٍ صلى الله عليه و سلم</a:t>
            </a:r>
            <a:endParaRPr lang="en-U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453933"/>
            <a:chOff x="538318" y="1517926"/>
            <a:chExt cx="2658769" cy="116354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09141" y="1942553"/>
              <a:ext cx="1717122" cy="738913"/>
              <a:chOff x="3520780" y="5400344"/>
              <a:chExt cx="1717122" cy="7389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20780" y="5671279"/>
                <a:ext cx="1717122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تَعَرَّفْ عَلَى نَبِيِّكَ مُحَمَّد</a:t>
                </a:r>
              </a:p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صلى الله عليه و سلّم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851252" y="4204"/>
            <a:ext cx="837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              </a:t>
            </a:r>
            <a:r>
              <a:rPr lang="ar-SY" sz="3200" b="1" dirty="0">
                <a:latin typeface="Century Gothic" panose="020B0502020202020204" pitchFamily="34" charset="0"/>
              </a:rPr>
              <a:t>أصل الجملة بالجواب الصحيح :</a:t>
            </a: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04" y="828396"/>
            <a:ext cx="8629946" cy="1074588"/>
          </a:xfrm>
          <a:prstGeom prst="rect">
            <a:avLst/>
          </a:prstGeom>
        </p:spPr>
      </p:pic>
      <p:pic>
        <p:nvPicPr>
          <p:cNvPr id="19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968" y="4485720"/>
            <a:ext cx="3179817" cy="1390591"/>
          </a:xfrm>
          <a:prstGeom prst="rect">
            <a:avLst/>
          </a:prstGeom>
        </p:spPr>
      </p:pic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868" y="4528310"/>
            <a:ext cx="3179819" cy="1348002"/>
          </a:xfrm>
          <a:prstGeom prst="rect">
            <a:avLst/>
          </a:prstGeom>
        </p:spPr>
      </p:pic>
      <p:pic>
        <p:nvPicPr>
          <p:cNvPr id="23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670" y="4507014"/>
            <a:ext cx="3030912" cy="1348001"/>
          </a:xfrm>
          <a:prstGeom prst="rect">
            <a:avLst/>
          </a:prstGeom>
        </p:spPr>
      </p:pic>
      <p:sp>
        <p:nvSpPr>
          <p:cNvPr id="24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>
            <a:off x="3936952" y="1693595"/>
            <a:ext cx="1605061" cy="3046635"/>
          </a:xfrm>
          <a:custGeom>
            <a:avLst/>
            <a:gdLst>
              <a:gd name="connsiteX0" fmla="*/ 1605061 w 1605061"/>
              <a:gd name="connsiteY0" fmla="*/ 90627 h 3046635"/>
              <a:gd name="connsiteX1" fmla="*/ 1052324 w 1605061"/>
              <a:gd name="connsiteY1" fmla="*/ 220562 h 3046635"/>
              <a:gd name="connsiteX2" fmla="*/ 871622 w 1605061"/>
              <a:gd name="connsiteY2" fmla="*/ 2007160 h 3046635"/>
              <a:gd name="connsiteX3" fmla="*/ 244479 w 1605061"/>
              <a:gd name="connsiteY3" fmla="*/ 2591866 h 3046635"/>
              <a:gd name="connsiteX4" fmla="*/ 0 w 1605061"/>
              <a:gd name="connsiteY4" fmla="*/ 3046635 h 304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5061" h="3046635" extrusionOk="0">
                <a:moveTo>
                  <a:pt x="1605061" y="90627"/>
                </a:moveTo>
                <a:cubicBezTo>
                  <a:pt x="1424580" y="38869"/>
                  <a:pt x="1173220" y="-58030"/>
                  <a:pt x="1052324" y="220562"/>
                </a:cubicBezTo>
                <a:cubicBezTo>
                  <a:pt x="859590" y="598446"/>
                  <a:pt x="982370" y="1655260"/>
                  <a:pt x="871622" y="2007160"/>
                </a:cubicBezTo>
                <a:cubicBezTo>
                  <a:pt x="700708" y="2433418"/>
                  <a:pt x="397085" y="2406581"/>
                  <a:pt x="244479" y="2591866"/>
                </a:cubicBezTo>
                <a:cubicBezTo>
                  <a:pt x="94783" y="2764545"/>
                  <a:pt x="54875" y="2931151"/>
                  <a:pt x="0" y="3046635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6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41" y="294188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2761"/>
            <a:ext cx="2786743" cy="1476377"/>
            <a:chOff x="538318" y="1524080"/>
            <a:chExt cx="2658769" cy="118150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48159" y="152408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1959687"/>
              <a:ext cx="1714619" cy="745894"/>
              <a:chOff x="3563328" y="5417478"/>
              <a:chExt cx="1714619" cy="74589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17478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5394"/>
                <a:ext cx="1714619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تعرّف على نبيِّك محمَّدٌ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867546" y="173608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الْأَسْئِلَةُ             </a:t>
            </a:r>
            <a:r>
              <a:rPr lang="ar-SY" sz="3200" b="1" dirty="0">
                <a:latin typeface="Century Gothic" panose="020B0502020202020204" pitchFamily="34" charset="0"/>
              </a:rPr>
              <a:t>1- </a:t>
            </a:r>
            <a:r>
              <a:rPr lang="ar-SY" sz="2800" b="1" dirty="0">
                <a:latin typeface="Century Gothic" panose="020B0502020202020204" pitchFamily="34" charset="0"/>
              </a:rPr>
              <a:t>أربط </a:t>
            </a:r>
            <a:r>
              <a:rPr lang="ar-SY" sz="2400" b="1" dirty="0">
                <a:latin typeface="Century Gothic" panose="020B0502020202020204" pitchFamily="34" charset="0"/>
              </a:rPr>
              <a:t>كل عبارة في العمودِ ( 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</a:t>
            </a:r>
            <a:r>
              <a:rPr lang="ar-SY" sz="2400" b="1" dirty="0">
                <a:latin typeface="Century Gothic" panose="020B0502020202020204" pitchFamily="34" charset="0"/>
              </a:rPr>
              <a:t>) بما يُناسِبُها في العمودِ (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ب</a:t>
            </a:r>
            <a:r>
              <a:rPr lang="ar-SY" sz="2400" b="1" dirty="0">
                <a:latin typeface="Century Gothic" panose="020B0502020202020204" pitchFamily="34" charset="0"/>
              </a:rPr>
              <a:t>):؟ 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439" y="2414364"/>
            <a:ext cx="4185520" cy="2864224"/>
          </a:xfrm>
          <a:prstGeom prst="rect">
            <a:avLst/>
          </a:prstGeom>
        </p:spPr>
      </p:pic>
      <p:pic>
        <p:nvPicPr>
          <p:cNvPr id="85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2414364"/>
            <a:ext cx="3860840" cy="2864224"/>
          </a:xfrm>
          <a:prstGeom prst="rect">
            <a:avLst/>
          </a:prstGeom>
        </p:spPr>
      </p:pic>
      <p:sp>
        <p:nvSpPr>
          <p:cNvPr id="90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1193634">
            <a:off x="6772880" y="3235961"/>
            <a:ext cx="1352264" cy="1362937"/>
          </a:xfrm>
          <a:custGeom>
            <a:avLst/>
            <a:gdLst>
              <a:gd name="connsiteX0" fmla="*/ 1352264 w 1352264"/>
              <a:gd name="connsiteY0" fmla="*/ 40542 h 1362937"/>
              <a:gd name="connsiteX1" fmla="*/ 886583 w 1352264"/>
              <a:gd name="connsiteY1" fmla="*/ 98670 h 1362937"/>
              <a:gd name="connsiteX2" fmla="*/ 734342 w 1352264"/>
              <a:gd name="connsiteY2" fmla="*/ 897919 h 1362937"/>
              <a:gd name="connsiteX3" fmla="*/ 205973 w 1352264"/>
              <a:gd name="connsiteY3" fmla="*/ 1159492 h 1362937"/>
              <a:gd name="connsiteX4" fmla="*/ 0 w 1352264"/>
              <a:gd name="connsiteY4" fmla="*/ 1362937 h 136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264" h="1362937" extrusionOk="0">
                <a:moveTo>
                  <a:pt x="1352264" y="40542"/>
                </a:moveTo>
                <a:cubicBezTo>
                  <a:pt x="1200280" y="34462"/>
                  <a:pt x="988616" y="-15237"/>
                  <a:pt x="886583" y="98670"/>
                </a:cubicBezTo>
                <a:cubicBezTo>
                  <a:pt x="767427" y="254975"/>
                  <a:pt x="843443" y="728972"/>
                  <a:pt x="734342" y="897919"/>
                </a:cubicBezTo>
                <a:cubicBezTo>
                  <a:pt x="588884" y="1102126"/>
                  <a:pt x="346149" y="1052807"/>
                  <a:pt x="205973" y="1159492"/>
                </a:cubicBezTo>
                <a:cubicBezTo>
                  <a:pt x="66786" y="1234843"/>
                  <a:pt x="45164" y="1316144"/>
                  <a:pt x="0" y="1362937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2335206">
            <a:off x="7157653" y="3775290"/>
            <a:ext cx="741761" cy="1590480"/>
          </a:xfrm>
          <a:custGeom>
            <a:avLst/>
            <a:gdLst>
              <a:gd name="connsiteX0" fmla="*/ 741761 w 741761"/>
              <a:gd name="connsiteY0" fmla="*/ 47311 h 1590480"/>
              <a:gd name="connsiteX1" fmla="*/ 486320 w 741761"/>
              <a:gd name="connsiteY1" fmla="*/ 115143 h 1590480"/>
              <a:gd name="connsiteX2" fmla="*/ 402810 w 741761"/>
              <a:gd name="connsiteY2" fmla="*/ 1047827 h 1590480"/>
              <a:gd name="connsiteX3" fmla="*/ 112983 w 741761"/>
              <a:gd name="connsiteY3" fmla="*/ 1353070 h 1590480"/>
              <a:gd name="connsiteX4" fmla="*/ 0 w 741761"/>
              <a:gd name="connsiteY4" fmla="*/ 1590480 h 159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761" h="1590480" extrusionOk="0">
                <a:moveTo>
                  <a:pt x="741761" y="47311"/>
                </a:moveTo>
                <a:cubicBezTo>
                  <a:pt x="646914" y="3572"/>
                  <a:pt x="542656" y="-46858"/>
                  <a:pt x="486320" y="115143"/>
                </a:cubicBezTo>
                <a:cubicBezTo>
                  <a:pt x="398924" y="307525"/>
                  <a:pt x="458586" y="853194"/>
                  <a:pt x="402810" y="1047827"/>
                </a:cubicBezTo>
                <a:cubicBezTo>
                  <a:pt x="338602" y="1255847"/>
                  <a:pt x="193672" y="1240387"/>
                  <a:pt x="112983" y="1353070"/>
                </a:cubicBezTo>
                <a:cubicBezTo>
                  <a:pt x="40337" y="1442806"/>
                  <a:pt x="24758" y="1525791"/>
                  <a:pt x="0" y="1590480"/>
                </a:cubicBezTo>
              </a:path>
            </a:pathLst>
          </a:custGeom>
          <a:noFill/>
          <a:ln w="38100">
            <a:solidFill>
              <a:srgbClr val="9933FF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35">
            <a:extLst>
              <a:ext uri="{FF2B5EF4-FFF2-40B4-BE49-F238E27FC236}">
                <a16:creationId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20992483" flipV="1">
            <a:off x="6734559" y="3419619"/>
            <a:ext cx="1355730" cy="1530392"/>
          </a:xfrm>
          <a:custGeom>
            <a:avLst/>
            <a:gdLst>
              <a:gd name="connsiteX0" fmla="*/ 1355730 w 1355730"/>
              <a:gd name="connsiteY0" fmla="*/ 45524 h 1530392"/>
              <a:gd name="connsiteX1" fmla="*/ 888855 w 1355730"/>
              <a:gd name="connsiteY1" fmla="*/ 110793 h 1530392"/>
              <a:gd name="connsiteX2" fmla="*/ 736223 w 1355730"/>
              <a:gd name="connsiteY2" fmla="*/ 1008240 h 1530392"/>
              <a:gd name="connsiteX3" fmla="*/ 206501 w 1355730"/>
              <a:gd name="connsiteY3" fmla="*/ 1301951 h 1530392"/>
              <a:gd name="connsiteX4" fmla="*/ 0 w 1355730"/>
              <a:gd name="connsiteY4" fmla="*/ 1530392 h 153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5730" h="1530392" extrusionOk="0">
                <a:moveTo>
                  <a:pt x="1355730" y="45524"/>
                </a:moveTo>
                <a:cubicBezTo>
                  <a:pt x="1207911" y="62537"/>
                  <a:pt x="989857" y="57904"/>
                  <a:pt x="888855" y="110793"/>
                </a:cubicBezTo>
                <a:cubicBezTo>
                  <a:pt x="708168" y="362873"/>
                  <a:pt x="822129" y="888837"/>
                  <a:pt x="736223" y="1008240"/>
                </a:cubicBezTo>
                <a:cubicBezTo>
                  <a:pt x="545838" y="1297724"/>
                  <a:pt x="384438" y="1097749"/>
                  <a:pt x="206501" y="1301951"/>
                </a:cubicBezTo>
                <a:cubicBezTo>
                  <a:pt x="40602" y="1381356"/>
                  <a:pt x="48285" y="1498499"/>
                  <a:pt x="0" y="153039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299</Words>
  <Application>Microsoft Office PowerPoint</Application>
  <PresentationFormat>شاشة عريضة</PresentationFormat>
  <Paragraphs>60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1155</cp:revision>
  <dcterms:created xsi:type="dcterms:W3CDTF">2020-10-10T04:32:51Z</dcterms:created>
  <dcterms:modified xsi:type="dcterms:W3CDTF">2021-01-28T12:45:44Z</dcterms:modified>
</cp:coreProperties>
</file>