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357" r:id="rId3"/>
    <p:sldId id="256" r:id="rId4"/>
    <p:sldId id="270" r:id="rId5"/>
    <p:sldId id="257" r:id="rId6"/>
    <p:sldId id="258" r:id="rId7"/>
    <p:sldId id="259" r:id="rId8"/>
    <p:sldId id="271" r:id="rId9"/>
    <p:sldId id="261" r:id="rId10"/>
    <p:sldId id="262" r:id="rId11"/>
    <p:sldId id="263" r:id="rId12"/>
    <p:sldId id="272" r:id="rId13"/>
    <p:sldId id="274" r:id="rId14"/>
    <p:sldId id="264" r:id="rId15"/>
    <p:sldId id="265" r:id="rId16"/>
    <p:sldId id="276" r:id="rId17"/>
    <p:sldId id="275" r:id="rId18"/>
    <p:sldId id="266" r:id="rId19"/>
    <p:sldId id="277" r:id="rId20"/>
    <p:sldId id="278" r:id="rId21"/>
    <p:sldId id="268" r:id="rId22"/>
    <p:sldId id="273" r:id="rId23"/>
    <p:sldId id="269" r:id="rId24"/>
  </p:sldIdLst>
  <p:sldSz cx="9144000" cy="6858000" type="screen4x3"/>
  <p:notesSz cx="6858000" cy="9144000"/>
  <p:defaultTextStyle>
    <a:defPPr>
      <a:defRPr lang="ar-E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517"/>
    <a:srgbClr val="0000FF"/>
    <a:srgbClr val="FFFFCC"/>
    <a:srgbClr val="CCCC0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النمط الفات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7CE84F3-28C3-443E-9E96-99CF82512B78}" styleName="نمط داكن 1 - تميي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نمط متوسط 4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534" y="7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F5D8F-E2D6-4926-8BB5-75EE1A3C766A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0B670-43C6-46A3-A319-EA4D2FAD009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1F25-C35F-479C-BA3E-5BDD0AAAB0C8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D87F-BFEA-477A-85A2-6076A195854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BD890-FCE6-4B2E-8DF1-7A6AB6B3F97F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B85C0-95F5-47F5-979C-31EA6180E46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E866-26AC-4F12-BF03-2E70F34D075A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A466-CA4A-422D-A76F-3317761EBE3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92385425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94843-CC8A-41C8-A3DD-10FFC7127990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CE5D-AA2A-4489-9DAD-F26A8D266C9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2140321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9F9C2-5A16-41F2-A023-744AB1A1A4B5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D736-4D60-400D-BCA5-B11C56250DD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33902086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EA80-E917-4C1F-995C-695159E9B649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DB7EE-C0F4-468A-98D7-060766B1F1E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19697900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275A-1676-4D50-B540-A945DE79C0F5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50566-74FB-42B6-8003-8333CF028EC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4032525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1074-DF8F-4E5F-8341-32EC60DB3194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8FE28-7C45-4C47-9F76-72AE885492D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91790555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B9D4A-65BC-4661-BF1D-09AD1A703850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4638-0E38-4250-BBC9-DFAEA733527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00305456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13251-B426-48F4-B234-3BDABCF21395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CDF1-E01B-45BD-B992-15BC9B3C850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52500395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8EC43-8D39-4AEA-AA98-C1C77E8D6971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A8519-1C6D-4B10-829D-E7309F11167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068E0-E45E-4382-BCBE-96EFA00447B9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C997-4E43-47C9-8F33-A5C4B962C13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05485921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4B94-5DEC-479B-AAF0-7AE6210095BA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6587-C184-4A8E-B602-A333206C7DC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7354212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5007A-3AC3-4950-B46D-F981AE3395B0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1CAA-73A9-4AB9-856D-EC673F166E2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68438496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943B8-FCAF-4602-8A07-B3AE077A7BF0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C49F4-E584-4766-ACCD-CB2FA5B42ED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956E6-99C7-4EB5-9A93-B0B8CF1F6380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ABD43-1B7F-40BA-9C9F-7F232C75B97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3FC17-AEE2-4DB8-9989-9CB2D1CB23A8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5AC6-32D1-48D1-A847-A98058ED90F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A5BBE-789D-4123-8DE8-646CF1512B25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EEA70-3477-48CC-98A7-DA98234D379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A8A6B-AFA4-434B-8CC9-71278D775026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5E80-F024-42F0-B7FC-2BD5F26F62A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3FD96-26F7-44E0-BB3E-C311B65C0A5A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22228-00D3-4064-A8A9-1690D90F9AE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562C7-708B-4703-8503-67ECA8A705D3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D2A8E-94B9-4BA8-AAF8-8A727AABE56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F97CA3-8E04-4BC4-8106-E8B948DE69BB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913E66-791D-4341-BA0D-7D1DAF8F34B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3" name="3.wav"/>
          </p:stSnd>
        </p:sndAc>
      </p:transition>
    </mc:Choice>
    <mc:Fallback xmlns="">
      <p:transition spd="slow">
        <p:fade/>
        <p:sndAc>
          <p:stSnd>
            <p:snd r:embed="rId15" name="3.wav"/>
          </p:stSnd>
        </p:sndAc>
      </p:transition>
    </mc:Fallback>
  </mc:AlternateConten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76D27B-B658-456C-BAF0-2AA9BE081498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993F4-F4B4-4FC3-8BC7-375D702B72F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9463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  <p:sndAc>
      <p:stSnd>
        <p:snd r:embed="rId13" name="voltage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5821928" y="155366"/>
            <a:ext cx="2897697" cy="1345275"/>
            <a:chOff x="5500694" y="357166"/>
            <a:chExt cx="3357586" cy="1428761"/>
          </a:xfrm>
        </p:grpSpPr>
        <p:grpSp>
          <p:nvGrpSpPr>
            <p:cNvPr id="13" name="Group 14"/>
            <p:cNvGrpSpPr/>
            <p:nvPr/>
          </p:nvGrpSpPr>
          <p:grpSpPr>
            <a:xfrm>
              <a:off x="5500694" y="357166"/>
              <a:ext cx="3357586" cy="1428761"/>
              <a:chOff x="5500694" y="357166"/>
              <a:chExt cx="3357586" cy="1428761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15" name="Moon 6"/>
              <p:cNvSpPr/>
              <p:nvPr/>
            </p:nvSpPr>
            <p:spPr>
              <a:xfrm rot="16200000">
                <a:off x="6572264" y="-500089"/>
                <a:ext cx="1214446" cy="3357586"/>
              </a:xfrm>
              <a:prstGeom prst="cloud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ar-EG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EG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Flowchart: Terminator 11"/>
              <p:cNvSpPr/>
              <p:nvPr/>
            </p:nvSpPr>
            <p:spPr>
              <a:xfrm>
                <a:off x="5500694" y="357166"/>
                <a:ext cx="3357586" cy="1214446"/>
              </a:xfrm>
              <a:prstGeom prst="cloud">
                <a:avLst/>
              </a:prstGeom>
              <a:solidFill>
                <a:schemeClr val="accent5"/>
              </a:solidFill>
              <a:ln>
                <a:solidFill>
                  <a:srgbClr val="0070C0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ar-EG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EG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8209346" y="512356"/>
              <a:ext cx="210871" cy="1033832"/>
            </a:xfrm>
            <a:prstGeom prst="cloud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ar-EG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54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9" name="Rectangle 1"/>
          <p:cNvSpPr/>
          <p:nvPr/>
        </p:nvSpPr>
        <p:spPr>
          <a:xfrm>
            <a:off x="6228184" y="332656"/>
            <a:ext cx="226721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EG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الوحدة الثالثة</a:t>
            </a: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755576" y="1196753"/>
            <a:ext cx="7372495" cy="3660201"/>
            <a:chOff x="-398199" y="-691104"/>
            <a:chExt cx="7899157" cy="2691344"/>
          </a:xfrm>
          <a:noFill/>
        </p:grpSpPr>
        <p:sp>
          <p:nvSpPr>
            <p:cNvPr id="21" name="Wave 15"/>
            <p:cNvSpPr/>
            <p:nvPr/>
          </p:nvSpPr>
          <p:spPr>
            <a:xfrm>
              <a:off x="1500166" y="285728"/>
              <a:ext cx="6000792" cy="1714512"/>
            </a:xfrm>
            <a:prstGeom prst="doubleWave">
              <a:avLst/>
            </a:prstGeom>
            <a:grp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EG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2400" b="1" i="0" u="none" strike="noStrike" kern="1200" cap="none" spc="0" normalizeH="0" baseline="0" noProof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ctangle 1"/>
            <p:cNvSpPr>
              <a:spLocks noChangeArrowheads="1"/>
            </p:cNvSpPr>
            <p:nvPr/>
          </p:nvSpPr>
          <p:spPr bwMode="auto">
            <a:xfrm>
              <a:off x="-398199" y="-691104"/>
              <a:ext cx="5620450" cy="1172818"/>
            </a:xfrm>
            <a:prstGeom prst="doubleWave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ar-EG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72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الوعي الصحي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57313" y="2022872"/>
            <a:ext cx="6429375" cy="16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1428750" y="2357438"/>
            <a:ext cx="5945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EG" sz="4800" b="1" dirty="0">
                <a:latin typeface="Calibri" pitchFamily="34" charset="0"/>
              </a:rPr>
              <a:t>كيفَ تُسْعِفُ مُصابًا بالْحريقِ؟ </a:t>
            </a:r>
            <a:endParaRPr lang="ar-EG" sz="48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4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90600" y="1556792"/>
            <a:ext cx="7162800" cy="3371136"/>
          </a:xfrm>
          <a:prstGeom prst="round2Diag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rtl="1">
              <a:defRPr/>
            </a:pPr>
            <a:r>
              <a:rPr lang="ar-EG" sz="3200" b="1" dirty="0">
                <a:cs typeface="Times New Roman" pitchFamily="18" charset="0"/>
              </a:rPr>
              <a:t>بلِّلِ الْمَكانَ الْمُحتَرِقَ بِالْماءِ أَوِ الفُوَطِ الْمُبَلَّلَةِ بالْماءِ – غَطِّ الْجِلْدَ المُصابَ بالضِمادِ النَّظيفِ الْمُبَلَّلِ بِالْماءِ الْبارِدِ – لإسعافِ مُصابٍ بحريقٍ اتَّبعِ الإِجراءاتِ الآتية: اتَّصلْ على عملياتِ الهلالِ الأحمرِ السُّعوديَّ لِطلبِ الْمُساعَدَةِ – لا تضَعْ أَيَّ معْجونٍ، أو مراهمَ، أو أيَّةَ موادَّ أُخرى على الْمَناطِقِ الْمحروقَةِ.</a:t>
            </a:r>
            <a:endParaRPr lang="ar-EG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1403350" y="2837190"/>
            <a:ext cx="6215063" cy="214312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EG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287761" y="3247032"/>
            <a:ext cx="44462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/>
            <a:r>
              <a:rPr lang="ar-EG" sz="4000" b="1" dirty="0">
                <a:solidFill>
                  <a:srgbClr val="002060"/>
                </a:solidFill>
                <a:cs typeface="Times New Roman" pitchFamily="18" charset="0"/>
              </a:rPr>
              <a:t>– لإسعافِ مُصابٍ بحريقٍ</a:t>
            </a:r>
          </a:p>
          <a:p>
            <a:pPr algn="r" rtl="1"/>
            <a:r>
              <a:rPr lang="ar-EG" sz="4000" b="1" dirty="0">
                <a:solidFill>
                  <a:srgbClr val="002060"/>
                </a:solidFill>
                <a:cs typeface="Times New Roman" pitchFamily="18" charset="0"/>
              </a:rPr>
              <a:t> اتَّبعِ الإِجراءاتِ التَّاليَةَ :</a:t>
            </a:r>
            <a:endParaRPr lang="ar-EG" sz="4400" dirty="0">
              <a:solidFill>
                <a:srgbClr val="002060"/>
              </a:solidFill>
            </a:endParaRP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1403350" y="1047750"/>
            <a:ext cx="5945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EG" sz="4800" b="1" dirty="0">
                <a:solidFill>
                  <a:srgbClr val="C00000"/>
                </a:solidFill>
                <a:latin typeface="Calibri" pitchFamily="34" charset="0"/>
              </a:rPr>
              <a:t>كيفَ تُسْعِفُ مُصابًا بالْحريقِ؟ </a:t>
            </a:r>
            <a:endParaRPr lang="ar-EG" sz="4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4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74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68313" y="610384"/>
            <a:ext cx="80641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EG" sz="2800" b="1" dirty="0">
                <a:solidFill>
                  <a:srgbClr val="9900FF"/>
                </a:solidFill>
                <a:cs typeface="Times New Roman" pitchFamily="18" charset="0"/>
              </a:rPr>
              <a:t> طَمْئِنِ المُصابَ وَانْقُلْهُ بَعيدًا عَنْ مَوقعِ الْحريقِ، واجْعلْهُ يستلْقي على الأَرضِ .</a:t>
            </a:r>
            <a:endParaRPr lang="ar-EG" sz="2800" dirty="0">
              <a:solidFill>
                <a:srgbClr val="9900FF"/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27583" y="1669349"/>
            <a:ext cx="7704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EG" sz="2800" b="1" dirty="0">
                <a:solidFill>
                  <a:srgbClr val="9900FF"/>
                </a:solidFill>
                <a:cs typeface="Times New Roman" pitchFamily="18" charset="0"/>
              </a:rPr>
              <a:t> لا تَفتحِ الفقاقيعَ الْموجودَةَ على جِلْدِ الْمُصاب.</a:t>
            </a:r>
            <a:endParaRPr lang="ar-EG" sz="2800" dirty="0">
              <a:solidFill>
                <a:srgbClr val="9900FF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827583" y="2276872"/>
            <a:ext cx="77048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EG" sz="2800" b="1" dirty="0">
                <a:solidFill>
                  <a:srgbClr val="9900FF"/>
                </a:solidFill>
                <a:cs typeface="Times New Roman" pitchFamily="18" charset="0"/>
              </a:rPr>
              <a:t> بلِّلِ الْمَكانَ الْمُحتَرِقَ بِالْماءِ أَوِ الفُوَطِ الْمُبَلَّلَةِ بالْماءِ.</a:t>
            </a:r>
            <a:endParaRPr lang="ar-EG" sz="2800" dirty="0">
              <a:solidFill>
                <a:srgbClr val="9900FF"/>
              </a:solidFill>
            </a:endParaRP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756022" y="2924175"/>
            <a:ext cx="77044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EG" sz="2800" b="1" dirty="0">
                <a:solidFill>
                  <a:srgbClr val="9900FF"/>
                </a:solidFill>
              </a:rPr>
              <a:t> اِرْتدِ الْقُفَّازاتِ الطِّبِّيَّةَ، ثُمَّ اخلَعْ عَنِ المُصابِ الخواتِمَ والْمَلابسَ الْمُحتَرِقَةَ، مَعَ عَدمِ نَزْعِ أِجزاءِ الْملابِسِ الْمُلْتَصِقَةِ.</a:t>
            </a:r>
            <a:endParaRPr lang="ar-EG" sz="2800" dirty="0">
              <a:solidFill>
                <a:srgbClr val="9900FF"/>
              </a:solidFill>
            </a:endParaRP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827583" y="4057908"/>
            <a:ext cx="7704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EG" sz="2800" b="1" dirty="0">
                <a:solidFill>
                  <a:srgbClr val="9900FF"/>
                </a:solidFill>
              </a:rPr>
              <a:t> غَطِّ الْجِلْدَ المُصابَ بالضِمادِ النَّظيفِ الْمُبَلَّلِ بِالْماءِ الْبارِد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95289" y="4714865"/>
            <a:ext cx="80641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EG" sz="2800" b="1" dirty="0">
                <a:solidFill>
                  <a:srgbClr val="9900FF"/>
                </a:solidFill>
                <a:cs typeface="Times New Roman" pitchFamily="18" charset="0"/>
              </a:rPr>
              <a:t> لا تضَعْ أَيَّ معْجونٍ، أو مراهمَ، أو أيَّةَ موادَّ أُخرى على الْمَناطِقِ الْمحروقَةِ.</a:t>
            </a:r>
            <a:endParaRPr lang="ar-EG" sz="2800" b="1" dirty="0">
              <a:solidFill>
                <a:srgbClr val="9900FF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83570" y="5661248"/>
            <a:ext cx="7775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EG" sz="2800" b="1" dirty="0">
                <a:solidFill>
                  <a:srgbClr val="9900FF"/>
                </a:solidFill>
                <a:cs typeface="Times New Roman" pitchFamily="18" charset="0"/>
              </a:rPr>
              <a:t> اتَّصلْ على عملياتِ الهلالِ الأحمرِ السُّعوديَّ لِطلبِ الْمُساعَدَةِ.</a:t>
            </a:r>
            <a:endParaRPr lang="ar-EG" sz="2800" dirty="0">
              <a:solidFill>
                <a:srgbClr val="99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170" grpId="0"/>
      <p:bldP spid="7171" grpId="0"/>
      <p:bldP spid="7" grpId="0"/>
      <p:bldP spid="8" grpId="0"/>
      <p:bldP spid="7172" grpId="0"/>
      <p:bldP spid="71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812008" y="3191094"/>
            <a:ext cx="5712320" cy="17543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EG" sz="3600" b="1" dirty="0">
                <a:solidFill>
                  <a:schemeClr val="bg1"/>
                </a:solidFill>
                <a:cs typeface="Times New Roman" pitchFamily="18" charset="0"/>
              </a:rPr>
              <a:t>أ- أَكْتُبُ مَجْموعَةً مِنَ الإِرْشاداتِ حولَ الشُّروطِ الَّتي يَجِبُ مُراعَاتُها عِنْدَ شِراءِ الأَطْعِمَةِ مِنْ مَحالِ بيعِ الأَغْذِيَةِ.</a:t>
            </a:r>
            <a:endParaRPr lang="ar-EG" sz="4000" dirty="0">
              <a:solidFill>
                <a:schemeClr val="bg1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806ADC8-CAB5-4A12-94B9-A9BB036EC118}"/>
              </a:ext>
            </a:extLst>
          </p:cNvPr>
          <p:cNvSpPr/>
          <p:nvPr/>
        </p:nvSpPr>
        <p:spPr>
          <a:xfrm>
            <a:off x="1259632" y="476672"/>
            <a:ext cx="6264696" cy="1272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4- أُنْجِزُ أَحَدَ الأَعمالِ الآتية:</a:t>
            </a:r>
            <a:endParaRPr kumimoji="0" lang="ar-EG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1600" y="2644170"/>
            <a:ext cx="66421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EG" sz="4800" b="1" dirty="0">
                <a:solidFill>
                  <a:srgbClr val="0000FF"/>
                </a:solidFill>
              </a:rPr>
              <a:t>عِنْدَ شِراءِ الأَطْعِمَةِ مِنْ مَحلِّ بيعِ الأَغْذِيَةِ اتبع الإجراءات الآتية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857251" y="1049883"/>
            <a:ext cx="7572374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 rtl="1"/>
            <a:r>
              <a:rPr lang="ar-EG" sz="4400" b="1" dirty="0">
                <a:solidFill>
                  <a:srgbClr val="FF0000"/>
                </a:solidFill>
              </a:rPr>
              <a:t>-  التَّأكُّدُ مِنْ أَنَّ فترة الصَّلاحِيَّةِ للْمُنْتَجِ لا تَزَالُ سَاريةَ الْمَفْعُولِ.</a:t>
            </a:r>
            <a:endParaRPr lang="en-US" sz="4400" dirty="0">
              <a:solidFill>
                <a:srgbClr val="FF0000"/>
              </a:solidFill>
            </a:endParaRPr>
          </a:p>
          <a:p>
            <a:pPr algn="justLow" rtl="1"/>
            <a:r>
              <a:rPr lang="ar-EG" sz="4400" b="1" dirty="0">
                <a:solidFill>
                  <a:srgbClr val="FF0000"/>
                </a:solidFill>
              </a:rPr>
              <a:t>-  تَجنُّبِ الْمُعَلَّباتِ الَّتي يَظْهَرُ عَلَيْهَا الاعْوِجاجُ أو الانتفاخ.</a:t>
            </a:r>
            <a:endParaRPr lang="en-US" sz="4400" dirty="0">
              <a:solidFill>
                <a:srgbClr val="FF0000"/>
              </a:solidFill>
            </a:endParaRPr>
          </a:p>
          <a:p>
            <a:pPr algn="justLow" rtl="1"/>
            <a:r>
              <a:rPr lang="ar-EG" sz="4400" b="1" dirty="0">
                <a:solidFill>
                  <a:srgbClr val="FF0000"/>
                </a:solidFill>
              </a:rPr>
              <a:t>-  الانْتِباهُ عِنْد شِراءِ الأغْذِيَةِ الَّتي تُرِكَتْ دُونَ تَبْريدٍ عَلَى رَغْمِ أَنَّهُ كُتِبَ عَلَيْهَا (تُحْفَظُ مُبَرَّدةً أوْ مُجمَّدَةً).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00125" y="4429125"/>
            <a:ext cx="7429500" cy="15700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EG" sz="3200" b="1" dirty="0">
                <a:solidFill>
                  <a:srgbClr val="FFFF00"/>
                </a:solidFill>
                <a:cs typeface="Times New Roman" pitchFamily="18" charset="0"/>
              </a:rPr>
              <a:t>ب- أكتبُ أَرْبَعَ إِرْشاداتٍ أُوَجِّهُها إلى صَفِّيْ، أَتناولُ فيها أُمورًا يَحْسُنُ مُراعاتُها في فناءِ الْمَدرسَةِ في أَثْناءِ الْفُسْحةِ.</a:t>
            </a:r>
            <a:endParaRPr lang="ar-EG" sz="36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866" y="514082"/>
            <a:ext cx="3411166" cy="334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4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علوية مقصوصة 3">
            <a:extLst>
              <a:ext uri="{FF2B5EF4-FFF2-40B4-BE49-F238E27FC236}">
                <a16:creationId xmlns:a16="http://schemas.microsoft.com/office/drawing/2014/main" id="{ECCB8CB3-A23D-4520-AFC8-270CE833B4D4}"/>
              </a:ext>
            </a:extLst>
          </p:cNvPr>
          <p:cNvSpPr/>
          <p:nvPr/>
        </p:nvSpPr>
        <p:spPr>
          <a:xfrm>
            <a:off x="1403648" y="1340768"/>
            <a:ext cx="6480720" cy="3672408"/>
          </a:xfrm>
          <a:prstGeom prst="snip2Same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زُمَلائِي الأعِزَاءُ لِكَي نَسْتَمْتِعُ بِوَقْتِ الْفُسْحَةِ فِي فِنَاءِ الْمَدْرَسَةِ يَنْبَغِي أنْ نَتّبِعَ الإرشَادَاتَ الآتية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6"/>
          <p:cNvSpPr/>
          <p:nvPr/>
        </p:nvSpPr>
        <p:spPr>
          <a:xfrm>
            <a:off x="395536" y="946181"/>
            <a:ext cx="7717607" cy="496563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571625" y="1351025"/>
            <a:ext cx="609671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 rtl="1">
              <a:buFont typeface="Arial" pitchFamily="34" charset="0"/>
              <a:buChar char="•"/>
            </a:pPr>
            <a:r>
              <a:rPr lang="ar-EG" sz="3600" b="1" dirty="0">
                <a:solidFill>
                  <a:srgbClr val="0000FF"/>
                </a:solidFill>
              </a:rPr>
              <a:t> فِنَاءُ الْمَدْرَسَةِ مِلْكٌ لِلجَمِيعِ، فَلْنُحَافِظُ عَلَى جَمَالِه ونَظَافَتِهِ.</a:t>
            </a:r>
            <a:endParaRPr lang="en-US" sz="3600" dirty="0">
              <a:solidFill>
                <a:srgbClr val="0000FF"/>
              </a:solidFill>
            </a:endParaRPr>
          </a:p>
          <a:p>
            <a:pPr algn="justLow" rtl="1">
              <a:buFont typeface="Arial" pitchFamily="34" charset="0"/>
              <a:buChar char="•"/>
            </a:pPr>
            <a:r>
              <a:rPr lang="ar-EG" sz="3600" b="1" dirty="0">
                <a:solidFill>
                  <a:srgbClr val="0000FF"/>
                </a:solidFill>
              </a:rPr>
              <a:t> عَلَيْنَا الانْتِظَام فِي الطّابُورِ عِنْدَ الشّرَاءِ مِنْ الْمِقْصَفِ.</a:t>
            </a:r>
            <a:endParaRPr lang="en-US" sz="3600" dirty="0">
              <a:solidFill>
                <a:srgbClr val="0000FF"/>
              </a:solidFill>
            </a:endParaRPr>
          </a:p>
          <a:p>
            <a:pPr algn="justLow" rtl="1">
              <a:buFont typeface="Arial" pitchFamily="34" charset="0"/>
              <a:buChar char="•"/>
            </a:pPr>
            <a:r>
              <a:rPr lang="ar-EG" sz="3600" b="1" dirty="0">
                <a:solidFill>
                  <a:srgbClr val="0000FF"/>
                </a:solidFill>
              </a:rPr>
              <a:t> لا نُتْلِف الأشْجَارِ، ولا نُلْقِي بِبَقَايَا الطّعَامِ.</a:t>
            </a:r>
            <a:endParaRPr lang="en-US" sz="3600" dirty="0">
              <a:solidFill>
                <a:srgbClr val="0000FF"/>
              </a:solidFill>
            </a:endParaRPr>
          </a:p>
          <a:p>
            <a:pPr algn="justLow" rtl="1">
              <a:buFont typeface="Arial" pitchFamily="34" charset="0"/>
              <a:buChar char="•"/>
            </a:pPr>
            <a:r>
              <a:rPr lang="ar-EG" sz="3600" b="1" dirty="0">
                <a:solidFill>
                  <a:srgbClr val="0000FF"/>
                </a:solidFill>
              </a:rPr>
              <a:t> فِنَاءُ الْمَدْرَسَةِ مَصْدَرُ لِلرَاحَةِ، فلا تَجْعَلَهُ مَصْدَرَ شَغَبٍ وتَعَبٍ.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7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C48AD0E-EC00-4CB3-B89D-3B6BE9D6E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1196752"/>
            <a:ext cx="7128792" cy="3810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788E9712-77A0-4676-A025-DDE1EA4A5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2132856"/>
            <a:ext cx="407650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7200" b="1" dirty="0">
                <a:solidFill>
                  <a:srgbClr val="0070C0"/>
                </a:solidFill>
                <a:latin typeface="Calibri" pitchFamily="34" charset="0"/>
              </a:rPr>
              <a:t>التواصل اللغوي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6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/>
          </p:cNvSpPr>
          <p:nvPr/>
        </p:nvSpPr>
        <p:spPr bwMode="auto">
          <a:xfrm>
            <a:off x="1005320" y="571500"/>
            <a:ext cx="6643734" cy="1214446"/>
          </a:xfrm>
          <a:prstGeom prst="accentBorderCallout2">
            <a:avLst>
              <a:gd name="adj1" fmla="val 8352"/>
              <a:gd name="adj2" fmla="val -1972"/>
              <a:gd name="adj3" fmla="val 8352"/>
              <a:gd name="adj4" fmla="val -2343"/>
              <a:gd name="adj5" fmla="val 24245"/>
              <a:gd name="adj6" fmla="val -2755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txBody>
          <a:bodyPr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00189" y="593148"/>
            <a:ext cx="59521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/>
            <a:r>
              <a:rPr lang="ar-EG" sz="3200" b="1" dirty="0">
                <a:solidFill>
                  <a:schemeClr val="bg1"/>
                </a:solidFill>
                <a:cs typeface="Times New Roman" pitchFamily="18" charset="0"/>
              </a:rPr>
              <a:t>ما الخُطَّةُ الَّتي أتَّبِعُها لإِنجازِ الْعَمَلِ الَّذي اِخْتَرْتُهُ؟</a:t>
            </a:r>
            <a:endParaRPr lang="ar-EG" sz="3600" dirty="0">
              <a:solidFill>
                <a:schemeClr val="bg1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042988" y="2565400"/>
            <a:ext cx="72866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rtl="1"/>
            <a:r>
              <a:rPr lang="ar-EG" sz="4000" b="1" dirty="0">
                <a:solidFill>
                  <a:srgbClr val="0000FF"/>
                </a:solidFill>
                <a:cs typeface="Times New Roman" pitchFamily="18" charset="0"/>
              </a:rPr>
              <a:t>أولًا: </a:t>
            </a:r>
            <a:r>
              <a:rPr lang="ar-EG" sz="4000" b="1" dirty="0">
                <a:cs typeface="Times New Roman" pitchFamily="18" charset="0"/>
              </a:rPr>
              <a:t>أُسَجِّلُ الإِرشاداتِ في قائِمَةٍ بأُسلوبِ الْعصفِ الذِّهني (كما تَرِدُ في ذهني).</a:t>
            </a:r>
            <a:endParaRPr lang="en-US" sz="1600" b="1" dirty="0"/>
          </a:p>
          <a:p>
            <a:pPr algn="justLow" rtl="1" eaLnBrk="0" hangingPunct="0"/>
            <a:r>
              <a:rPr lang="ar-EG" sz="4000" b="1" dirty="0">
                <a:solidFill>
                  <a:srgbClr val="0000FF"/>
                </a:solidFill>
                <a:cs typeface="Times New Roman" pitchFamily="18" charset="0"/>
              </a:rPr>
              <a:t>ثانيًا: </a:t>
            </a:r>
            <a:r>
              <a:rPr lang="ar-EG" sz="4000" b="1" dirty="0">
                <a:cs typeface="Times New Roman" pitchFamily="18" charset="0"/>
              </a:rPr>
              <a:t>أَصوغُ عُنوانًا مُناسِبًا يبدأُ بأداةِ الاسْتِفْهام: كيف.</a:t>
            </a:r>
            <a:endParaRPr lang="en-US" sz="1600" b="1" dirty="0"/>
          </a:p>
          <a:p>
            <a:pPr algn="justLow" rtl="1" eaLnBrk="0" hangingPunct="0"/>
            <a:r>
              <a:rPr lang="ar-EG" sz="4000" b="1" dirty="0">
                <a:solidFill>
                  <a:srgbClr val="0000FF"/>
                </a:solidFill>
                <a:cs typeface="Times New Roman" pitchFamily="18" charset="0"/>
              </a:rPr>
              <a:t>ثالثًا: </a:t>
            </a:r>
            <a:r>
              <a:rPr lang="ar-EG" sz="4000" b="1" dirty="0">
                <a:cs typeface="Times New Roman" pitchFamily="18" charset="0"/>
              </a:rPr>
              <a:t>أَكتبُ الْجُملَةَ الْمِحوريَّة للنَّصِّ.</a:t>
            </a:r>
            <a:endParaRPr lang="en-US" sz="1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625" grpId="0"/>
      <p:bldP spid="266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1500189" y="493601"/>
            <a:ext cx="6240164" cy="107721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/>
            <a:r>
              <a:rPr lang="ar-EG" sz="3200" b="1" dirty="0">
                <a:solidFill>
                  <a:srgbClr val="D9D9D9"/>
                </a:solidFill>
                <a:cs typeface="Times New Roman" pitchFamily="18" charset="0"/>
              </a:rPr>
              <a:t>ما الخُطَّةُ الَّتي أتَّبِعُها لإِنجازِ الْعَمَلِ الَّذي اِخْتَرْتُهُ؟</a:t>
            </a:r>
            <a:endParaRPr lang="ar-EG" sz="3600" dirty="0">
              <a:solidFill>
                <a:srgbClr val="D9D9D9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900114" y="1988936"/>
            <a:ext cx="684024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 rtl="1" eaLnBrk="0" hangingPunct="0">
              <a:defRPr/>
            </a:pPr>
            <a:r>
              <a:rPr lang="ar-EG" sz="3600" b="1" dirty="0">
                <a:solidFill>
                  <a:srgbClr val="0000FF"/>
                </a:solidFill>
                <a:cs typeface="Times New Roman" pitchFamily="18" charset="0"/>
              </a:rPr>
              <a:t>رابعًا: </a:t>
            </a:r>
            <a:r>
              <a:rPr lang="ar-EG" sz="3600" b="1" dirty="0">
                <a:cs typeface="Times New Roman" pitchFamily="18" charset="0"/>
              </a:rPr>
              <a:t>أُرَتِّبُ الإرْشاداتِ التي سَجَّلتُها سابقًا، وأسْبِقُ كلَّ إِرشادٍ </a:t>
            </a:r>
            <a:r>
              <a:rPr lang="ar-EG" sz="3600" b="1" dirty="0" err="1">
                <a:cs typeface="Times New Roman" pitchFamily="18" charset="0"/>
              </a:rPr>
              <a:t>بِشَرطَةٍ (-</a:t>
            </a:r>
            <a:r>
              <a:rPr lang="ar-EG" sz="3600" b="1" dirty="0">
                <a:cs typeface="Times New Roman" pitchFamily="18" charset="0"/>
              </a:rPr>
              <a:t>)، أو </a:t>
            </a:r>
            <a:r>
              <a:rPr lang="ar-EG" sz="3600" b="1" dirty="0" err="1">
                <a:cs typeface="Times New Roman" pitchFamily="18" charset="0"/>
              </a:rPr>
              <a:t>نَجمةٍ (*</a:t>
            </a:r>
            <a:r>
              <a:rPr lang="ar-EG" sz="3600" b="1" dirty="0">
                <a:cs typeface="Times New Roman" pitchFamily="18" charset="0"/>
              </a:rPr>
              <a:t>)، أو </a:t>
            </a:r>
            <a:r>
              <a:rPr lang="ar-EG" sz="3600" b="1" dirty="0" err="1">
                <a:cs typeface="Times New Roman" pitchFamily="18" charset="0"/>
              </a:rPr>
              <a:t>مربَّعٍ (   </a:t>
            </a:r>
            <a:r>
              <a:rPr lang="ar-EG" sz="3600" b="1" dirty="0">
                <a:cs typeface="Times New Roman" pitchFamily="18" charset="0"/>
              </a:rPr>
              <a:t>)، أو أيَّ رمزٍ أَختارُهُ.</a:t>
            </a:r>
            <a:endParaRPr lang="en-US" sz="3600" b="1" dirty="0">
              <a:cs typeface="Times New Roman" pitchFamily="18" charset="0"/>
            </a:endParaRPr>
          </a:p>
          <a:p>
            <a:pPr algn="justLow" rtl="1" eaLnBrk="0" hangingPunct="0">
              <a:defRPr/>
            </a:pPr>
            <a:r>
              <a:rPr lang="ar-EG" sz="3600" b="1" dirty="0">
                <a:solidFill>
                  <a:srgbClr val="0000FF"/>
                </a:solidFill>
                <a:cs typeface="Times New Roman" pitchFamily="18" charset="0"/>
              </a:rPr>
              <a:t>خامسًا: </a:t>
            </a:r>
            <a:r>
              <a:rPr lang="ar-EG" sz="3600" b="1" dirty="0">
                <a:cs typeface="Times New Roman" pitchFamily="18" charset="0"/>
              </a:rPr>
              <a:t>لمزيدٍ مِنَ الإيضاحِ والتَّأثيرِ أُصاحبُ الإِرشاداتِ بِصور أو رسومٍ مناسبَةٍ، وأَلْصِقُها في المكانِ الَّذي أَراهُ </a:t>
            </a:r>
            <a:r>
              <a:rPr lang="ar-EG" sz="3600" b="1" dirty="0" err="1">
                <a:cs typeface="Times New Roman" pitchFamily="18" charset="0"/>
              </a:rPr>
              <a:t>مناسِبًا </a:t>
            </a:r>
            <a:r>
              <a:rPr lang="ar-EG" sz="3600" b="1" dirty="0">
                <a:cs typeface="Times New Roman" pitchFamily="18" charset="0"/>
              </a:rPr>
              <a:t>(</a:t>
            </a:r>
            <a:r>
              <a:rPr lang="ar-EG" sz="36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عِنْدَ كِتابةِ النَّصِّ بِصورَتِهِ النَّهائِيَّةِ</a:t>
            </a:r>
            <a:r>
              <a:rPr lang="ar-EG" sz="3600" b="1" dirty="0" err="1">
                <a:cs typeface="Times New Roman" pitchFamily="18" charset="0"/>
              </a:rPr>
              <a:t>).</a:t>
            </a:r>
            <a:endParaRPr lang="ar-EG" sz="3600" b="1" dirty="0">
              <a:cs typeface="Times New Roman" pitchFamily="18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940152" y="3333964"/>
            <a:ext cx="215900" cy="265112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59706" y="2815352"/>
            <a:ext cx="61452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EG" sz="4000" b="1" dirty="0">
                <a:solidFill>
                  <a:srgbClr val="0000FF"/>
                </a:solidFill>
                <a:cs typeface="Times New Roman" pitchFamily="18" charset="0"/>
              </a:rPr>
              <a:t>سادسًا: </a:t>
            </a:r>
            <a:r>
              <a:rPr lang="ar-EG" sz="4000" b="1" dirty="0">
                <a:cs typeface="Times New Roman" pitchFamily="18" charset="0"/>
              </a:rPr>
              <a:t>أكتبُ النَّصَّ بِصورتهِ الأَوَّليَّةِ، ثُمَّ أَكتُبُهُ بِصورةٍ نِهائيَّةٍ (بعد الْمراجعةِ والتَّعديل) </a:t>
            </a:r>
            <a:r>
              <a:rPr lang="ar-SA" sz="1600" b="1" dirty="0">
                <a:cs typeface="Times New Roman" pitchFamily="18" charset="0"/>
              </a:rPr>
              <a:t> </a:t>
            </a:r>
            <a:r>
              <a:rPr lang="ar-EG" sz="4000" b="1" dirty="0">
                <a:cs typeface="Times New Roman" pitchFamily="18" charset="0"/>
              </a:rPr>
              <a:t>وأضمنه ملف تعلُّمي.</a:t>
            </a:r>
            <a:endParaRPr lang="ar-EG" sz="4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00188" y="571500"/>
            <a:ext cx="6416675" cy="5842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ar-EG" sz="3200" b="1" dirty="0">
                <a:solidFill>
                  <a:srgbClr val="C00000"/>
                </a:solidFill>
                <a:cs typeface="Times New Roman" pitchFamily="18" charset="0"/>
              </a:rPr>
              <a:t>ما الخُطَّةُ الَّتي أتَّبِعُها لإِنجازِ الْعَمَلِ الَّذي اِخْتَرْتُهُ؟</a:t>
            </a:r>
            <a:endParaRPr lang="ar-EG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سحابة 10"/>
          <p:cNvSpPr/>
          <p:nvPr/>
        </p:nvSpPr>
        <p:spPr>
          <a:xfrm>
            <a:off x="3571875" y="548680"/>
            <a:ext cx="4786346" cy="164307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4214829" y="985248"/>
            <a:ext cx="35004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4400" b="1" dirty="0">
                <a:solidFill>
                  <a:srgbClr val="C00000"/>
                </a:solidFill>
                <a:latin typeface="Calibri" pitchFamily="34" charset="0"/>
              </a:rPr>
              <a:t>التواصل الكتابي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A9764C6-7482-442D-8F48-56919A397A5F}"/>
              </a:ext>
            </a:extLst>
          </p:cNvPr>
          <p:cNvSpPr/>
          <p:nvPr/>
        </p:nvSpPr>
        <p:spPr>
          <a:xfrm>
            <a:off x="1403648" y="2780928"/>
            <a:ext cx="6480720" cy="2520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1- أَقْرَأُ النَّصَّ الإِرْشاديَّ الآتي، وَأَسْتَرْجِعُ خَصائِصَهُ ومُكَوِّناتِهِ الرَّئيسةَ:</a:t>
            </a:r>
            <a:endParaRPr kumimoji="0" lang="ar-EG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27584" y="1701511"/>
            <a:ext cx="25922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/>
              <a:t>كتابة نص إرشادي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12"/>
          <p:cNvSpPr/>
          <p:nvPr/>
        </p:nvSpPr>
        <p:spPr>
          <a:xfrm>
            <a:off x="1643042" y="928670"/>
            <a:ext cx="6624736" cy="1008112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3125" y="1071563"/>
            <a:ext cx="5286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EG" sz="4000" b="1" dirty="0">
                <a:solidFill>
                  <a:srgbClr val="FFFF00"/>
                </a:solidFill>
                <a:cs typeface="Times New Roman" pitchFamily="18" charset="0"/>
              </a:rPr>
              <a:t>كَيْفَ نسْعِفُ مُصابًا بِنَزيفٍ </a:t>
            </a:r>
            <a:r>
              <a:rPr lang="ar-EG" sz="4000" b="1" dirty="0" err="1">
                <a:solidFill>
                  <a:srgbClr val="FFFF00"/>
                </a:solidFill>
                <a:cs typeface="Times New Roman" pitchFamily="18" charset="0"/>
              </a:rPr>
              <a:t>حادٍّ؟</a:t>
            </a:r>
            <a:endParaRPr lang="ar-EG" sz="4400" dirty="0">
              <a:solidFill>
                <a:srgbClr val="FFFF00"/>
              </a:solidFill>
            </a:endParaRPr>
          </a:p>
        </p:txBody>
      </p:sp>
      <p:sp>
        <p:nvSpPr>
          <p:cNvPr id="5" name="Flowchart: Alternate Process 14"/>
          <p:cNvSpPr/>
          <p:nvPr/>
        </p:nvSpPr>
        <p:spPr>
          <a:xfrm>
            <a:off x="1472851" y="2492896"/>
            <a:ext cx="6626919" cy="237398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elaxed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763687" y="3660808"/>
            <a:ext cx="60776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/>
            <a:r>
              <a:rPr lang="ar-EG" sz="3600" b="1" dirty="0">
                <a:cs typeface="Times New Roman" pitchFamily="18" charset="0"/>
              </a:rPr>
              <a:t>لإسْعافِ مُصابٍ بِنَزفٍ حادٍّ أتَّبِعِ الآتي:</a:t>
            </a:r>
            <a:endParaRPr lang="ar-EG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337" grpId="0"/>
      <p:bldP spid="5" grpId="0" animBg="1"/>
      <p:bldP spid="143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655" y="473475"/>
            <a:ext cx="2834533" cy="247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25" y="548680"/>
            <a:ext cx="2771622" cy="240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1894A75-B215-4C4A-864E-95A5E5F5C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3140968"/>
            <a:ext cx="77157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EG" sz="2400" b="1" dirty="0"/>
              <a:t>أجعل المصاب يستلقي.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EG" sz="2400" b="1" dirty="0"/>
              <a:t>أضغط مباشرة على الجرح.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EG" sz="2400" b="1" dirty="0"/>
              <a:t>أرفع العضو المصاب بالنزيف إلى أعلى.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EG" sz="2400" b="1" dirty="0"/>
              <a:t>أضغط باليد الأخرى على الشريان الذي يحمل الدم إلى موضع الجرح.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EG" sz="2400" b="1" dirty="0"/>
              <a:t>أضع ضمادًا معقمًا أو قطعة قماش نظيفة على الجرح وأضغط عليه بشدة.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EG" sz="2400" b="1" dirty="0"/>
              <a:t>أضغط على الجرح بصفة مستديمة مدة تتراوح بين 10 و15 دقيقة.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EG" sz="2400" b="1" dirty="0"/>
              <a:t>اتصل على الرقم 997 </a:t>
            </a:r>
            <a:r>
              <a:rPr lang="ar-EG" sz="2400" b="1" dirty="0">
                <a:solidFill>
                  <a:srgbClr val="FF0000"/>
                </a:solidFill>
              </a:rPr>
              <a:t>هيئة الهلال الأحمر السعودي </a:t>
            </a:r>
            <a:r>
              <a:rPr lang="ar-EG" sz="2400" b="1" dirty="0"/>
              <a:t>لطلب المساعدة.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7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1289273" y="4882160"/>
            <a:ext cx="6421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EG" sz="4000" b="1" dirty="0"/>
              <a:t>تعْلِيمَاتُ الإسْعَافَاتِ السّرِيعةِ للمُصَابِين.</a:t>
            </a:r>
            <a:endParaRPr lang="en-US" sz="4000" dirty="0"/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E9A9FFC5-DEC6-4498-8589-501CF77BD27F}"/>
              </a:ext>
            </a:extLst>
          </p:cNvPr>
          <p:cNvSpPr/>
          <p:nvPr/>
        </p:nvSpPr>
        <p:spPr>
          <a:xfrm>
            <a:off x="1033466" y="476672"/>
            <a:ext cx="7200800" cy="118823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2- أرسِمُ ما يُناسِبُ الْفَقْرَةَ الإِرشاديَّةَ الآتية، وأَضَعُ لَها عُنوانًا مُناسبًا:</a:t>
            </a:r>
            <a:endParaRPr kumimoji="0" lang="ar-EG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941" y="2122707"/>
            <a:ext cx="3024027" cy="201051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72" y="2327866"/>
            <a:ext cx="2086964" cy="16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6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E02BBD8-6A7C-4967-83C7-DF5C50C85522}"/>
              </a:ext>
            </a:extLst>
          </p:cNvPr>
          <p:cNvSpPr/>
          <p:nvPr/>
        </p:nvSpPr>
        <p:spPr>
          <a:xfrm>
            <a:off x="1619672" y="1340768"/>
            <a:ext cx="6408712" cy="3600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  <a:sym typeface="Webdings" pitchFamily="18" charset="2"/>
              </a:rPr>
              <a:t>أ-  أ</a:t>
            </a:r>
            <a:r>
              <a:rPr kumimoji="0" lang="ar-EG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سْتَعْمِلِ الْمناديلَ الورقيَّةَ عِنْدَ السُّعالِ، أَوِ التَّمَخُّطِ، أَوِ الْبَصْقِ.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  <a:sym typeface="Webdings" pitchFamily="18" charset="2"/>
              </a:rPr>
              <a:t>ب- أ</a:t>
            </a:r>
            <a:r>
              <a:rPr kumimoji="0" lang="ar-EG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تَخَلَّصْ مِنْها بِطَريقَةٍ صِحِّيَّةٍ في الأَماكنِ الْمُخصَّصَةِ.</a:t>
            </a:r>
            <a:endParaRPr kumimoji="0" lang="ar-EG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2"/>
          <p:cNvSpPr/>
          <p:nvPr/>
        </p:nvSpPr>
        <p:spPr>
          <a:xfrm>
            <a:off x="1071538" y="428604"/>
            <a:ext cx="7019805" cy="1285884"/>
          </a:xfrm>
          <a:prstGeom prst="flowChartAlternateProcess">
            <a:avLst/>
          </a:prstGeom>
          <a:solidFill>
            <a:schemeClr val="accent5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357313" y="785813"/>
            <a:ext cx="6931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 algn="r" rtl="1">
              <a:tabLst>
                <a:tab pos="1143000" algn="l"/>
              </a:tabLst>
            </a:pPr>
            <a:r>
              <a:rPr lang="ar-EG" sz="3200" b="1" dirty="0">
                <a:solidFill>
                  <a:srgbClr val="7030A0"/>
                </a:solidFill>
                <a:cs typeface="Times New Roman" pitchFamily="18" charset="0"/>
              </a:rPr>
              <a:t>3- أَكْتُبُ الْجُمْلَةَ الْمِحوريَّةَ في الْمكانِ </a:t>
            </a:r>
            <a:r>
              <a:rPr lang="ar-EG" sz="3200" b="1" dirty="0" err="1">
                <a:solidFill>
                  <a:srgbClr val="7030A0"/>
                </a:solidFill>
                <a:cs typeface="Times New Roman" pitchFamily="18" charset="0"/>
              </a:rPr>
              <a:t>الْمُخَصَّصِ:</a:t>
            </a:r>
            <a:endParaRPr lang="ar-EG" sz="3600" dirty="0">
              <a:solidFill>
                <a:srgbClr val="7030A0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DC7442E-3534-47D8-A935-DD66C606EEB1}"/>
              </a:ext>
            </a:extLst>
          </p:cNvPr>
          <p:cNvSpPr/>
          <p:nvPr/>
        </p:nvSpPr>
        <p:spPr>
          <a:xfrm>
            <a:off x="1160319" y="2420888"/>
            <a:ext cx="6931025" cy="27363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  <a:sym typeface="Webdings" pitchFamily="18" charset="2"/>
              </a:rPr>
              <a:t>أ- </a:t>
            </a: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أَضَعُ العباراتِ الآتية في مَواضِعِها مِنْ بِنيَةِ النَّصِّ الإِرْشاديِّ.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  <a:sym typeface="Webdings" pitchFamily="18" charset="2"/>
              </a:rPr>
              <a:t>ب- </a:t>
            </a: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أرَتِّبُ الإِرْشاداتِ وَفْقَ التَّسَلْسُلِ الزَّمَني.</a:t>
            </a:r>
            <a:endParaRPr kumimoji="0" lang="ar-EG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3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529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V="1">
            <a:off x="899591" y="1484784"/>
            <a:ext cx="7344817" cy="41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714500" y="2457450"/>
            <a:ext cx="607218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3000" b="1" dirty="0">
                <a:latin typeface="Calibri" pitchFamily="34" charset="0"/>
              </a:rPr>
              <a:t>اِرْتدِ القفازين الطِّبِّيَّين، ثُمَّ اخلَعْ عَنِ المُصابِ الخواتِمَ والْمَلابسَ الْمُحتَرِقَةَ مَعَ عَدمِ نَزْعِ أِجزاءِ الْملابِسِ الْمُلْتَصِقَةِ – طَمْئِنِ المُصابَ وَانْقُلْهُ بَعيدًا عَنْ مَوقعِ الْحريقِ، واجْعلْهُ يستلْقي على الأَرضِ – لا تَفتحِ الفقاقيعَ الْموجودَةَ على جِلْدِ الْمُصاب -</a:t>
            </a:r>
            <a:endParaRPr lang="ar-EG" sz="30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3.wav"/>
          </p:stSnd>
        </p:sndAc>
      </p:transition>
    </mc:Choice>
    <mc:Fallback xmlns="">
      <p:transition spd="slow">
        <p:fade/>
        <p:sndAc>
          <p:stSnd>
            <p:snd r:embed="rId4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646</Words>
  <Application>Microsoft Office PowerPoint</Application>
  <PresentationFormat>عرض على الشاشة (4:3)</PresentationFormat>
  <Paragraphs>56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22</vt:i4>
      </vt:variant>
    </vt:vector>
  </HeadingPairs>
  <TitlesOfParts>
    <vt:vector size="26" baseType="lpstr">
      <vt:lpstr>Arial</vt:lpstr>
      <vt:lpstr>Calibri</vt:lpstr>
      <vt:lpstr>سمة Office</vt:lpstr>
      <vt:lpstr>3_Office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لغتي - الصف السادس الابتدائي - الفصل الدراسي الثاني</dc:title>
  <cp:lastModifiedBy>Eman Adel</cp:lastModifiedBy>
  <cp:revision>140</cp:revision>
  <dcterms:created xsi:type="dcterms:W3CDTF">2012-11-29T12:52:19Z</dcterms:created>
  <dcterms:modified xsi:type="dcterms:W3CDTF">2020-12-06T14:18:56Z</dcterms:modified>
</cp:coreProperties>
</file>