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533" r:id="rId3"/>
    <p:sldId id="543" r:id="rId4"/>
    <p:sldId id="335" r:id="rId5"/>
    <p:sldId id="544" r:id="rId6"/>
    <p:sldId id="545" r:id="rId7"/>
    <p:sldId id="546" r:id="rId8"/>
    <p:sldId id="256" r:id="rId9"/>
    <p:sldId id="547" r:id="rId10"/>
    <p:sldId id="548" r:id="rId11"/>
    <p:sldId id="550" r:id="rId12"/>
    <p:sldId id="486" r:id="rId13"/>
    <p:sldId id="551" r:id="rId14"/>
    <p:sldId id="552" r:id="rId15"/>
    <p:sldId id="269" r:id="rId16"/>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orient="horz">
          <p15:clr>
            <a:srgbClr val="A4A3A4"/>
          </p15:clr>
        </p15:guide>
        <p15:guide id="4" pos="39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1" autoAdjust="0"/>
    <p:restoredTop sz="94660"/>
  </p:normalViewPr>
  <p:slideViewPr>
    <p:cSldViewPr snapToGrid="0" showGuides="1">
      <p:cViewPr varScale="1">
        <p:scale>
          <a:sx n="114" d="100"/>
          <a:sy n="114" d="100"/>
        </p:scale>
        <p:origin x="300" y="126"/>
      </p:cViewPr>
      <p:guideLst>
        <p:guide orient="horz" pos="2160"/>
        <p:guide pos="3817"/>
        <p:guide orient="horz"/>
        <p:guide pos="39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sv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svg"/><Relationship Id="rId7"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8239920" cy="1265254"/>
            <a:chOff x="9198889" y="2670931"/>
            <a:chExt cx="8239920"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762316" y="3093688"/>
              <a:ext cx="5676493" cy="523220"/>
            </a:xfrm>
            <a:prstGeom prst="rect">
              <a:avLst/>
            </a:prstGeom>
            <a:noFill/>
          </p:spPr>
          <p:txBody>
            <a:bodyPr wrap="square" rtlCol="0">
              <a:spAutoFit/>
            </a:bodyPr>
            <a:lstStyle/>
            <a:p>
              <a:pPr algn="ctr"/>
              <a:r>
                <a:rPr lang="ar-SY" sz="2800" dirty="0">
                  <a:latin typeface="Cooper Black" panose="0208090404030B020404" pitchFamily="18" charset="0"/>
                </a:rPr>
                <a:t>الخريطة الطبوغرافية</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الاقتصاد الوطني:</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369332"/>
          </a:xfrm>
          <a:prstGeom prst="rect">
            <a:avLst/>
          </a:prstGeom>
          <a:noFill/>
        </p:spPr>
        <p:txBody>
          <a:bodyPr wrap="square" rtlCol="0">
            <a:spAutoFit/>
          </a:bodyPr>
          <a:lstStyle/>
          <a:p>
            <a:pPr algn="r"/>
            <a:r>
              <a:rPr lang="ar-SY" dirty="0">
                <a:latin typeface="Century Gothic" panose="020B0502020202020204" pitchFamily="34" charset="0"/>
              </a:rPr>
              <a:t>وهي ثلاثة، يشار إليها بأسهم خارج الخريطة:</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الخريطة الطبوغرافية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9" name="Freeform: Shape 9">
            <a:extLst>
              <a:ext uri="{FF2B5EF4-FFF2-40B4-BE49-F238E27FC236}">
                <a16:creationId xmlns:a16="http://schemas.microsoft.com/office/drawing/2014/main" id="{C9AD5E37-F9F2-492F-B08A-CC84905D603A}"/>
              </a:ext>
            </a:extLst>
          </p:cNvPr>
          <p:cNvSpPr/>
          <p:nvPr/>
        </p:nvSpPr>
        <p:spPr>
          <a:xfrm>
            <a:off x="2336918" y="2988727"/>
            <a:ext cx="1567543" cy="1103086"/>
          </a:xfrm>
          <a:custGeom>
            <a:avLst/>
            <a:gdLst>
              <a:gd name="connsiteX0" fmla="*/ 0 w 1567543"/>
              <a:gd name="connsiteY0" fmla="*/ 638629 h 1146629"/>
              <a:gd name="connsiteX1" fmla="*/ 957943 w 1567543"/>
              <a:gd name="connsiteY1" fmla="*/ 0 h 1146629"/>
              <a:gd name="connsiteX2" fmla="*/ 1567543 w 1567543"/>
              <a:gd name="connsiteY2" fmla="*/ 870857 h 1146629"/>
              <a:gd name="connsiteX3" fmla="*/ 986971 w 1567543"/>
              <a:gd name="connsiteY3" fmla="*/ 1146629 h 1146629"/>
              <a:gd name="connsiteX4" fmla="*/ 0 w 1567543"/>
              <a:gd name="connsiteY4" fmla="*/ 638629 h 1146629"/>
              <a:gd name="connsiteX0" fmla="*/ 0 w 1567543"/>
              <a:gd name="connsiteY0" fmla="*/ 638629 h 1103086"/>
              <a:gd name="connsiteX1" fmla="*/ 957943 w 1567543"/>
              <a:gd name="connsiteY1" fmla="*/ 0 h 1103086"/>
              <a:gd name="connsiteX2" fmla="*/ 1567543 w 1567543"/>
              <a:gd name="connsiteY2" fmla="*/ 870857 h 1103086"/>
              <a:gd name="connsiteX3" fmla="*/ 537028 w 1567543"/>
              <a:gd name="connsiteY3" fmla="*/ 1103086 h 1103086"/>
              <a:gd name="connsiteX4" fmla="*/ 0 w 1567543"/>
              <a:gd name="connsiteY4" fmla="*/ 638629 h 110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1103086">
                <a:moveTo>
                  <a:pt x="0" y="638629"/>
                </a:moveTo>
                <a:lnTo>
                  <a:pt x="957943" y="0"/>
                </a:lnTo>
                <a:lnTo>
                  <a:pt x="1567543" y="870857"/>
                </a:lnTo>
                <a:lnTo>
                  <a:pt x="537028" y="1103086"/>
                </a:lnTo>
                <a:lnTo>
                  <a:pt x="0" y="638629"/>
                </a:lnTo>
                <a:close/>
              </a:path>
            </a:pathLst>
          </a:custGeom>
          <a:gradFill flip="none" rotWithShape="1">
            <a:gsLst>
              <a:gs pos="6000">
                <a:schemeClr val="tx1"/>
              </a:gs>
              <a:gs pos="100000">
                <a:srgbClr val="676C91">
                  <a:alpha val="0"/>
                </a:srgb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5">
            <a:extLst>
              <a:ext uri="{FF2B5EF4-FFF2-40B4-BE49-F238E27FC236}">
                <a16:creationId xmlns:a16="http://schemas.microsoft.com/office/drawing/2014/main" id="{D01517BF-1412-4DA9-AAD1-6039F03770BD}"/>
              </a:ext>
            </a:extLst>
          </p:cNvPr>
          <p:cNvGrpSpPr/>
          <p:nvPr/>
        </p:nvGrpSpPr>
        <p:grpSpPr>
          <a:xfrm>
            <a:off x="2396427" y="2788455"/>
            <a:ext cx="899886" cy="1043868"/>
            <a:chOff x="1836928" y="1507512"/>
            <a:chExt cx="899886" cy="1043868"/>
          </a:xfrm>
        </p:grpSpPr>
        <p:sp>
          <p:nvSpPr>
            <p:cNvPr id="41" name="Hexagon 2">
              <a:extLst>
                <a:ext uri="{FF2B5EF4-FFF2-40B4-BE49-F238E27FC236}">
                  <a16:creationId xmlns:a16="http://schemas.microsoft.com/office/drawing/2014/main" id="{22EF7901-2CAD-487D-97D3-E2B402C324E2}"/>
                </a:ext>
              </a:extLst>
            </p:cNvPr>
            <p:cNvSpPr/>
            <p:nvPr/>
          </p:nvSpPr>
          <p:spPr>
            <a:xfrm rot="5400000">
              <a:off x="1764937" y="1579503"/>
              <a:ext cx="1043868" cy="899886"/>
            </a:xfrm>
            <a:prstGeom prst="hexagon">
              <a:avLst/>
            </a:prstGeom>
            <a:solidFill>
              <a:srgbClr val="FF99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5" descr="Presentation with bar chart">
              <a:extLst>
                <a:ext uri="{FF2B5EF4-FFF2-40B4-BE49-F238E27FC236}">
                  <a16:creationId xmlns:a16="http://schemas.microsoft.com/office/drawing/2014/main" id="{91A60F74-E73B-427D-BAB8-53406B42035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2551" y="1755125"/>
              <a:ext cx="548640" cy="548640"/>
            </a:xfrm>
            <a:prstGeom prst="rect">
              <a:avLst/>
            </a:prstGeom>
          </p:spPr>
        </p:pic>
      </p:grpSp>
      <p:sp>
        <p:nvSpPr>
          <p:cNvPr id="59" name="Freeform: Shape 10">
            <a:extLst>
              <a:ext uri="{FF2B5EF4-FFF2-40B4-BE49-F238E27FC236}">
                <a16:creationId xmlns:a16="http://schemas.microsoft.com/office/drawing/2014/main" id="{5980740D-F6DD-44D0-B453-75EEF1CFA7F1}"/>
              </a:ext>
            </a:extLst>
          </p:cNvPr>
          <p:cNvSpPr/>
          <p:nvPr/>
        </p:nvSpPr>
        <p:spPr>
          <a:xfrm>
            <a:off x="5527502" y="2988727"/>
            <a:ext cx="1567543" cy="1103086"/>
          </a:xfrm>
          <a:custGeom>
            <a:avLst/>
            <a:gdLst>
              <a:gd name="connsiteX0" fmla="*/ 0 w 1567543"/>
              <a:gd name="connsiteY0" fmla="*/ 638629 h 1146629"/>
              <a:gd name="connsiteX1" fmla="*/ 957943 w 1567543"/>
              <a:gd name="connsiteY1" fmla="*/ 0 h 1146629"/>
              <a:gd name="connsiteX2" fmla="*/ 1567543 w 1567543"/>
              <a:gd name="connsiteY2" fmla="*/ 870857 h 1146629"/>
              <a:gd name="connsiteX3" fmla="*/ 986971 w 1567543"/>
              <a:gd name="connsiteY3" fmla="*/ 1146629 h 1146629"/>
              <a:gd name="connsiteX4" fmla="*/ 0 w 1567543"/>
              <a:gd name="connsiteY4" fmla="*/ 638629 h 1146629"/>
              <a:gd name="connsiteX0" fmla="*/ 0 w 1567543"/>
              <a:gd name="connsiteY0" fmla="*/ 638629 h 1103086"/>
              <a:gd name="connsiteX1" fmla="*/ 957943 w 1567543"/>
              <a:gd name="connsiteY1" fmla="*/ 0 h 1103086"/>
              <a:gd name="connsiteX2" fmla="*/ 1567543 w 1567543"/>
              <a:gd name="connsiteY2" fmla="*/ 870857 h 1103086"/>
              <a:gd name="connsiteX3" fmla="*/ 537028 w 1567543"/>
              <a:gd name="connsiteY3" fmla="*/ 1103086 h 1103086"/>
              <a:gd name="connsiteX4" fmla="*/ 0 w 1567543"/>
              <a:gd name="connsiteY4" fmla="*/ 638629 h 110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1103086">
                <a:moveTo>
                  <a:pt x="0" y="638629"/>
                </a:moveTo>
                <a:lnTo>
                  <a:pt x="957943" y="0"/>
                </a:lnTo>
                <a:lnTo>
                  <a:pt x="1567543" y="870857"/>
                </a:lnTo>
                <a:lnTo>
                  <a:pt x="537028" y="1103086"/>
                </a:lnTo>
                <a:lnTo>
                  <a:pt x="0" y="638629"/>
                </a:lnTo>
                <a:close/>
              </a:path>
            </a:pathLst>
          </a:custGeom>
          <a:gradFill flip="none" rotWithShape="1">
            <a:gsLst>
              <a:gs pos="6000">
                <a:schemeClr val="tx1"/>
              </a:gs>
              <a:gs pos="100000">
                <a:srgbClr val="676C91">
                  <a:alpha val="0"/>
                </a:srgb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37">
            <a:extLst>
              <a:ext uri="{FF2B5EF4-FFF2-40B4-BE49-F238E27FC236}">
                <a16:creationId xmlns:a16="http://schemas.microsoft.com/office/drawing/2014/main" id="{25B70E98-FB09-4990-B731-3096BBAD9769}"/>
              </a:ext>
            </a:extLst>
          </p:cNvPr>
          <p:cNvGrpSpPr/>
          <p:nvPr/>
        </p:nvGrpSpPr>
        <p:grpSpPr>
          <a:xfrm>
            <a:off x="5587011" y="2798115"/>
            <a:ext cx="899886" cy="1043868"/>
            <a:chOff x="4274748" y="1497852"/>
            <a:chExt cx="899886" cy="1043868"/>
          </a:xfrm>
        </p:grpSpPr>
        <p:sp>
          <p:nvSpPr>
            <p:cNvPr id="61" name="Hexagon 11">
              <a:extLst>
                <a:ext uri="{FF2B5EF4-FFF2-40B4-BE49-F238E27FC236}">
                  <a16:creationId xmlns:a16="http://schemas.microsoft.com/office/drawing/2014/main" id="{24914E75-51F3-46DC-9A8C-5B11DB9709A5}"/>
                </a:ext>
              </a:extLst>
            </p:cNvPr>
            <p:cNvSpPr/>
            <p:nvPr/>
          </p:nvSpPr>
          <p:spPr>
            <a:xfrm rot="5400000">
              <a:off x="4202757" y="1569843"/>
              <a:ext cx="1043868" cy="899886"/>
            </a:xfrm>
            <a:prstGeom prst="hexagon">
              <a:avLst/>
            </a:prstGeom>
            <a:solidFill>
              <a:srgbClr val="99FF3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Graphic 12" descr="Venn diagram">
              <a:extLst>
                <a:ext uri="{FF2B5EF4-FFF2-40B4-BE49-F238E27FC236}">
                  <a16:creationId xmlns:a16="http://schemas.microsoft.com/office/drawing/2014/main" id="{B428236C-456F-48C9-BC9E-41ACD565E3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450371" y="1745465"/>
              <a:ext cx="548640" cy="548640"/>
            </a:xfrm>
            <a:prstGeom prst="rect">
              <a:avLst/>
            </a:prstGeom>
          </p:spPr>
        </p:pic>
      </p:grpSp>
      <p:sp>
        <p:nvSpPr>
          <p:cNvPr id="63" name="Freeform: Shape 16">
            <a:extLst>
              <a:ext uri="{FF2B5EF4-FFF2-40B4-BE49-F238E27FC236}">
                <a16:creationId xmlns:a16="http://schemas.microsoft.com/office/drawing/2014/main" id="{826C4F40-296B-4798-98FE-A6AE984C9F0D}"/>
              </a:ext>
            </a:extLst>
          </p:cNvPr>
          <p:cNvSpPr/>
          <p:nvPr/>
        </p:nvSpPr>
        <p:spPr>
          <a:xfrm>
            <a:off x="9084128" y="2979067"/>
            <a:ext cx="1567543" cy="1103086"/>
          </a:xfrm>
          <a:custGeom>
            <a:avLst/>
            <a:gdLst>
              <a:gd name="connsiteX0" fmla="*/ 0 w 1567543"/>
              <a:gd name="connsiteY0" fmla="*/ 638629 h 1146629"/>
              <a:gd name="connsiteX1" fmla="*/ 957943 w 1567543"/>
              <a:gd name="connsiteY1" fmla="*/ 0 h 1146629"/>
              <a:gd name="connsiteX2" fmla="*/ 1567543 w 1567543"/>
              <a:gd name="connsiteY2" fmla="*/ 870857 h 1146629"/>
              <a:gd name="connsiteX3" fmla="*/ 986971 w 1567543"/>
              <a:gd name="connsiteY3" fmla="*/ 1146629 h 1146629"/>
              <a:gd name="connsiteX4" fmla="*/ 0 w 1567543"/>
              <a:gd name="connsiteY4" fmla="*/ 638629 h 1146629"/>
              <a:gd name="connsiteX0" fmla="*/ 0 w 1567543"/>
              <a:gd name="connsiteY0" fmla="*/ 638629 h 1103086"/>
              <a:gd name="connsiteX1" fmla="*/ 957943 w 1567543"/>
              <a:gd name="connsiteY1" fmla="*/ 0 h 1103086"/>
              <a:gd name="connsiteX2" fmla="*/ 1567543 w 1567543"/>
              <a:gd name="connsiteY2" fmla="*/ 870857 h 1103086"/>
              <a:gd name="connsiteX3" fmla="*/ 537028 w 1567543"/>
              <a:gd name="connsiteY3" fmla="*/ 1103086 h 1103086"/>
              <a:gd name="connsiteX4" fmla="*/ 0 w 1567543"/>
              <a:gd name="connsiteY4" fmla="*/ 638629 h 110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1103086">
                <a:moveTo>
                  <a:pt x="0" y="638629"/>
                </a:moveTo>
                <a:lnTo>
                  <a:pt x="957943" y="0"/>
                </a:lnTo>
                <a:lnTo>
                  <a:pt x="1567543" y="870857"/>
                </a:lnTo>
                <a:lnTo>
                  <a:pt x="537028" y="1103086"/>
                </a:lnTo>
                <a:lnTo>
                  <a:pt x="0" y="638629"/>
                </a:lnTo>
                <a:close/>
              </a:path>
            </a:pathLst>
          </a:custGeom>
          <a:gradFill flip="none" rotWithShape="1">
            <a:gsLst>
              <a:gs pos="6000">
                <a:schemeClr val="tx1"/>
              </a:gs>
              <a:gs pos="100000">
                <a:srgbClr val="676C91">
                  <a:alpha val="0"/>
                </a:srgb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38">
            <a:extLst>
              <a:ext uri="{FF2B5EF4-FFF2-40B4-BE49-F238E27FC236}">
                <a16:creationId xmlns:a16="http://schemas.microsoft.com/office/drawing/2014/main" id="{4C86501E-E05C-4CC6-B23E-CEBEB5B61F24}"/>
              </a:ext>
            </a:extLst>
          </p:cNvPr>
          <p:cNvGrpSpPr/>
          <p:nvPr/>
        </p:nvGrpSpPr>
        <p:grpSpPr>
          <a:xfrm>
            <a:off x="9143637" y="2798115"/>
            <a:ext cx="899886" cy="1043868"/>
            <a:chOff x="6712568" y="1488192"/>
            <a:chExt cx="899886" cy="1043868"/>
          </a:xfrm>
        </p:grpSpPr>
        <p:sp>
          <p:nvSpPr>
            <p:cNvPr id="65" name="Hexagon 17">
              <a:extLst>
                <a:ext uri="{FF2B5EF4-FFF2-40B4-BE49-F238E27FC236}">
                  <a16:creationId xmlns:a16="http://schemas.microsoft.com/office/drawing/2014/main" id="{52A1634F-F3FD-4EBA-BCC8-47D03BB22928}"/>
                </a:ext>
              </a:extLst>
            </p:cNvPr>
            <p:cNvSpPr/>
            <p:nvPr/>
          </p:nvSpPr>
          <p:spPr>
            <a:xfrm rot="5400000">
              <a:off x="6640577" y="1560183"/>
              <a:ext cx="1043868" cy="899886"/>
            </a:xfrm>
            <a:prstGeom prst="hexagon">
              <a:avLst/>
            </a:prstGeom>
            <a:solidFill>
              <a:srgbClr val="FF66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6" name="Graphic 18" descr="Head with gears">
              <a:extLst>
                <a:ext uri="{FF2B5EF4-FFF2-40B4-BE49-F238E27FC236}">
                  <a16:creationId xmlns:a16="http://schemas.microsoft.com/office/drawing/2014/main" id="{35C17E2C-A333-486E-8266-C1B94C38971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888191" y="1735805"/>
              <a:ext cx="548640" cy="548640"/>
            </a:xfrm>
            <a:prstGeom prst="rect">
              <a:avLst/>
            </a:prstGeom>
          </p:spPr>
        </p:pic>
      </p:grpSp>
      <p:sp>
        <p:nvSpPr>
          <p:cNvPr id="71" name="Rectangle 1">
            <a:extLst>
              <a:ext uri="{FF2B5EF4-FFF2-40B4-BE49-F238E27FC236}">
                <a16:creationId xmlns:a16="http://schemas.microsoft.com/office/drawing/2014/main" id="{1EDE3782-397F-44CB-BFDD-3761606EC625}"/>
              </a:ext>
            </a:extLst>
          </p:cNvPr>
          <p:cNvSpPr/>
          <p:nvPr/>
        </p:nvSpPr>
        <p:spPr>
          <a:xfrm>
            <a:off x="0" y="4082153"/>
            <a:ext cx="12192000" cy="2779257"/>
          </a:xfrm>
          <a:prstGeom prst="rect">
            <a:avLst/>
          </a:prstGeom>
          <a:solidFill>
            <a:srgbClr val="676C91"/>
          </a:solidFill>
          <a:ln>
            <a:noFill/>
          </a:ln>
          <a:effectLst>
            <a:outerShdw blurRad="152400" dist="101600" dir="16200000"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2" name="Group 36">
            <a:extLst>
              <a:ext uri="{FF2B5EF4-FFF2-40B4-BE49-F238E27FC236}">
                <a16:creationId xmlns:a16="http://schemas.microsoft.com/office/drawing/2014/main" id="{CAD3F6DA-3D00-45CF-8857-CB0AD771B4C9}"/>
              </a:ext>
            </a:extLst>
          </p:cNvPr>
          <p:cNvGrpSpPr/>
          <p:nvPr/>
        </p:nvGrpSpPr>
        <p:grpSpPr>
          <a:xfrm>
            <a:off x="1295158" y="4264579"/>
            <a:ext cx="3273814" cy="2319555"/>
            <a:chOff x="699312" y="2973976"/>
            <a:chExt cx="3273814" cy="2319555"/>
          </a:xfrm>
        </p:grpSpPr>
        <p:sp>
          <p:nvSpPr>
            <p:cNvPr id="73" name="TextBox 6">
              <a:extLst>
                <a:ext uri="{FF2B5EF4-FFF2-40B4-BE49-F238E27FC236}">
                  <a16:creationId xmlns:a16="http://schemas.microsoft.com/office/drawing/2014/main" id="{B7C927E7-4E00-4B54-85F9-358F35EC5C37}"/>
                </a:ext>
              </a:extLst>
            </p:cNvPr>
            <p:cNvSpPr txBox="1"/>
            <p:nvPr/>
          </p:nvSpPr>
          <p:spPr>
            <a:xfrm>
              <a:off x="1189591" y="2973976"/>
              <a:ext cx="2293257" cy="1200329"/>
            </a:xfrm>
            <a:prstGeom prst="rect">
              <a:avLst/>
            </a:prstGeom>
            <a:noFill/>
          </p:spPr>
          <p:txBody>
            <a:bodyPr wrap="square" rtlCol="0">
              <a:spAutoFit/>
            </a:bodyPr>
            <a:lstStyle/>
            <a:p>
              <a:pPr algn="ctr"/>
              <a:r>
                <a:rPr lang="en-US" sz="7200" dirty="0">
                  <a:solidFill>
                    <a:schemeClr val="bg1"/>
                  </a:solidFill>
                  <a:latin typeface="Oswald" panose="02000503000000000000" pitchFamily="2" charset="0"/>
                </a:rPr>
                <a:t>1</a:t>
              </a:r>
            </a:p>
          </p:txBody>
        </p:sp>
        <p:sp>
          <p:nvSpPr>
            <p:cNvPr id="74" name="TextBox 7">
              <a:extLst>
                <a:ext uri="{FF2B5EF4-FFF2-40B4-BE49-F238E27FC236}">
                  <a16:creationId xmlns:a16="http://schemas.microsoft.com/office/drawing/2014/main" id="{BCF329B6-D426-40BA-8A48-D24170CAB65A}"/>
                </a:ext>
              </a:extLst>
            </p:cNvPr>
            <p:cNvSpPr txBox="1"/>
            <p:nvPr/>
          </p:nvSpPr>
          <p:spPr>
            <a:xfrm>
              <a:off x="699312" y="3846981"/>
              <a:ext cx="3273814" cy="1446550"/>
            </a:xfrm>
            <a:prstGeom prst="rect">
              <a:avLst/>
            </a:prstGeom>
            <a:noFill/>
          </p:spPr>
          <p:txBody>
            <a:bodyPr wrap="square" rtlCol="0">
              <a:spAutoFit/>
            </a:bodyPr>
            <a:lstStyle/>
            <a:p>
              <a:pPr algn="ctr"/>
              <a:r>
                <a:rPr lang="ar-SY" sz="2400" dirty="0">
                  <a:solidFill>
                    <a:srgbClr val="FF0000"/>
                  </a:solidFill>
                  <a:latin typeface="Oswald" panose="02000503000000000000" pitchFamily="2" charset="0"/>
                </a:rPr>
                <a:t>الشَّمال الجُغْرافي: (الشَّمال الفَلَكي):</a:t>
              </a:r>
            </a:p>
            <a:p>
              <a:pPr algn="ctr"/>
              <a:r>
                <a:rPr lang="ar-SY" sz="2000" dirty="0">
                  <a:latin typeface="Oswald" panose="02000503000000000000" pitchFamily="2" charset="0"/>
                </a:rPr>
                <a:t> يوازي اتجاهُه خطوطَ الطول، هو مطابق لنقطة القُطْب الشمالي.</a:t>
              </a:r>
              <a:endParaRPr lang="en-US" sz="2000" dirty="0">
                <a:latin typeface="Oswald" panose="02000503000000000000" pitchFamily="2" charset="0"/>
              </a:endParaRPr>
            </a:p>
          </p:txBody>
        </p:sp>
      </p:grpSp>
      <p:grpSp>
        <p:nvGrpSpPr>
          <p:cNvPr id="76" name="Group 40">
            <a:extLst>
              <a:ext uri="{FF2B5EF4-FFF2-40B4-BE49-F238E27FC236}">
                <a16:creationId xmlns:a16="http://schemas.microsoft.com/office/drawing/2014/main" id="{77431E98-2FF9-4A15-97C6-93A4326FF694}"/>
              </a:ext>
            </a:extLst>
          </p:cNvPr>
          <p:cNvGrpSpPr/>
          <p:nvPr/>
        </p:nvGrpSpPr>
        <p:grpSpPr>
          <a:xfrm>
            <a:off x="4893096" y="4264579"/>
            <a:ext cx="2836355" cy="2165666"/>
            <a:chOff x="3580833" y="2964316"/>
            <a:chExt cx="2836355" cy="2165666"/>
          </a:xfrm>
        </p:grpSpPr>
        <p:sp>
          <p:nvSpPr>
            <p:cNvPr id="77" name="TextBox 13">
              <a:extLst>
                <a:ext uri="{FF2B5EF4-FFF2-40B4-BE49-F238E27FC236}">
                  <a16:creationId xmlns:a16="http://schemas.microsoft.com/office/drawing/2014/main" id="{A032C2C7-858B-45E7-81F7-4E798ADDED9A}"/>
                </a:ext>
              </a:extLst>
            </p:cNvPr>
            <p:cNvSpPr txBox="1"/>
            <p:nvPr/>
          </p:nvSpPr>
          <p:spPr>
            <a:xfrm>
              <a:off x="3627411" y="2964316"/>
              <a:ext cx="2293257" cy="1200329"/>
            </a:xfrm>
            <a:prstGeom prst="rect">
              <a:avLst/>
            </a:prstGeom>
            <a:noFill/>
          </p:spPr>
          <p:txBody>
            <a:bodyPr wrap="square" rtlCol="0">
              <a:spAutoFit/>
            </a:bodyPr>
            <a:lstStyle/>
            <a:p>
              <a:pPr algn="ctr"/>
              <a:r>
                <a:rPr lang="en-US" sz="7200" dirty="0">
                  <a:solidFill>
                    <a:schemeClr val="bg1"/>
                  </a:solidFill>
                  <a:latin typeface="Oswald" panose="02000503000000000000" pitchFamily="2" charset="0"/>
                </a:rPr>
                <a:t>2</a:t>
              </a:r>
            </a:p>
          </p:txBody>
        </p:sp>
        <p:sp>
          <p:nvSpPr>
            <p:cNvPr id="78" name="TextBox 14">
              <a:extLst>
                <a:ext uri="{FF2B5EF4-FFF2-40B4-BE49-F238E27FC236}">
                  <a16:creationId xmlns:a16="http://schemas.microsoft.com/office/drawing/2014/main" id="{847E38E8-12EE-4F6B-9143-411DAEDCFDC4}"/>
                </a:ext>
              </a:extLst>
            </p:cNvPr>
            <p:cNvSpPr txBox="1"/>
            <p:nvPr/>
          </p:nvSpPr>
          <p:spPr>
            <a:xfrm>
              <a:off x="3580833" y="3744987"/>
              <a:ext cx="2836355" cy="1384995"/>
            </a:xfrm>
            <a:prstGeom prst="rect">
              <a:avLst/>
            </a:prstGeom>
            <a:noFill/>
          </p:spPr>
          <p:txBody>
            <a:bodyPr wrap="square" rtlCol="0">
              <a:spAutoFit/>
            </a:bodyPr>
            <a:lstStyle/>
            <a:p>
              <a:pPr algn="ctr"/>
              <a:r>
                <a:rPr lang="ar-SY" sz="2400" dirty="0">
                  <a:solidFill>
                    <a:srgbClr val="FF0000"/>
                  </a:solidFill>
                  <a:latin typeface="Oswald" panose="02000503000000000000" pitchFamily="2" charset="0"/>
                </a:rPr>
                <a:t>الشَّمال المغناطيسي: </a:t>
              </a:r>
            </a:p>
            <a:p>
              <a:pPr algn="ctr"/>
              <a:r>
                <a:rPr lang="ar-SY" sz="2000" dirty="0">
                  <a:latin typeface="Oswald" panose="02000503000000000000" pitchFamily="2" charset="0"/>
                </a:rPr>
                <a:t>يحدِّد اتجاه الشَّمال الذي تشير إليه البَوْصَلَة، وهو ينحرف</a:t>
              </a:r>
            </a:p>
            <a:p>
              <a:pPr algn="ctr"/>
              <a:r>
                <a:rPr lang="ar-SY" sz="2000" dirty="0">
                  <a:latin typeface="Oswald" panose="02000503000000000000" pitchFamily="2" charset="0"/>
                </a:rPr>
                <a:t>بمرور الزمن.</a:t>
              </a:r>
              <a:endParaRPr lang="en-US" sz="2000" dirty="0">
                <a:latin typeface="Oswald" panose="02000503000000000000" pitchFamily="2" charset="0"/>
              </a:endParaRPr>
            </a:p>
          </p:txBody>
        </p:sp>
      </p:grpSp>
      <p:grpSp>
        <p:nvGrpSpPr>
          <p:cNvPr id="80" name="Group 41">
            <a:extLst>
              <a:ext uri="{FF2B5EF4-FFF2-40B4-BE49-F238E27FC236}">
                <a16:creationId xmlns:a16="http://schemas.microsoft.com/office/drawing/2014/main" id="{12C5EFA3-A539-4A16-86D8-11FC4C0F89AB}"/>
              </a:ext>
            </a:extLst>
          </p:cNvPr>
          <p:cNvGrpSpPr/>
          <p:nvPr/>
        </p:nvGrpSpPr>
        <p:grpSpPr>
          <a:xfrm>
            <a:off x="8496300" y="4264579"/>
            <a:ext cx="2435105" cy="1950223"/>
            <a:chOff x="6065231" y="2954656"/>
            <a:chExt cx="2435105" cy="1950223"/>
          </a:xfrm>
        </p:grpSpPr>
        <p:sp>
          <p:nvSpPr>
            <p:cNvPr id="81" name="TextBox 19">
              <a:extLst>
                <a:ext uri="{FF2B5EF4-FFF2-40B4-BE49-F238E27FC236}">
                  <a16:creationId xmlns:a16="http://schemas.microsoft.com/office/drawing/2014/main" id="{6FE6174A-8C76-4927-934A-3BFA4ED9ADD7}"/>
                </a:ext>
              </a:extLst>
            </p:cNvPr>
            <p:cNvSpPr txBox="1"/>
            <p:nvPr/>
          </p:nvSpPr>
          <p:spPr>
            <a:xfrm>
              <a:off x="6065231" y="2954656"/>
              <a:ext cx="2293257" cy="1200329"/>
            </a:xfrm>
            <a:prstGeom prst="rect">
              <a:avLst/>
            </a:prstGeom>
            <a:noFill/>
          </p:spPr>
          <p:txBody>
            <a:bodyPr wrap="square" rtlCol="0">
              <a:spAutoFit/>
            </a:bodyPr>
            <a:lstStyle/>
            <a:p>
              <a:pPr algn="ctr"/>
              <a:r>
                <a:rPr lang="en-US" sz="7200" dirty="0">
                  <a:solidFill>
                    <a:schemeClr val="bg1"/>
                  </a:solidFill>
                  <a:latin typeface="Oswald" panose="02000503000000000000" pitchFamily="2" charset="0"/>
                </a:rPr>
                <a:t>3</a:t>
              </a:r>
            </a:p>
          </p:txBody>
        </p:sp>
        <p:sp>
          <p:nvSpPr>
            <p:cNvPr id="82" name="TextBox 20">
              <a:extLst>
                <a:ext uri="{FF2B5EF4-FFF2-40B4-BE49-F238E27FC236}">
                  <a16:creationId xmlns:a16="http://schemas.microsoft.com/office/drawing/2014/main" id="{C020994E-E9FE-4591-8224-9567EE45DF85}"/>
                </a:ext>
              </a:extLst>
            </p:cNvPr>
            <p:cNvSpPr txBox="1"/>
            <p:nvPr/>
          </p:nvSpPr>
          <p:spPr>
            <a:xfrm>
              <a:off x="6185307" y="3827661"/>
              <a:ext cx="2315029" cy="1077218"/>
            </a:xfrm>
            <a:prstGeom prst="rect">
              <a:avLst/>
            </a:prstGeom>
            <a:noFill/>
          </p:spPr>
          <p:txBody>
            <a:bodyPr wrap="square" rtlCol="0">
              <a:spAutoFit/>
            </a:bodyPr>
            <a:lstStyle/>
            <a:p>
              <a:pPr algn="ctr"/>
              <a:r>
                <a:rPr lang="ar-SY" sz="2400" dirty="0">
                  <a:solidFill>
                    <a:srgbClr val="FF0000"/>
                  </a:solidFill>
                  <a:latin typeface="Oswald" panose="02000503000000000000" pitchFamily="2" charset="0"/>
                </a:rPr>
                <a:t>الشَّمال الطبوغرافي:</a:t>
              </a:r>
            </a:p>
            <a:p>
              <a:pPr algn="ctr"/>
              <a:r>
                <a:rPr lang="ar-SY" sz="2000" dirty="0">
                  <a:latin typeface="Oswald" panose="02000503000000000000" pitchFamily="2" charset="0"/>
                </a:rPr>
                <a:t> يمثل اتجاه خطوط الإحداثيات الطبوغرافية</a:t>
              </a:r>
              <a:endParaRPr lang="en-US" sz="2000" dirty="0">
                <a:latin typeface="Oswald" panose="02000503000000000000" pitchFamily="2" charset="0"/>
              </a:endParaRPr>
            </a:p>
          </p:txBody>
        </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19545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14:presetBounceEnd="76000">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14:bounceEnd="76000">
                                          <p:cBhvr additive="base">
                                            <p:cTn id="38" dur="1000" fill="hold"/>
                                            <p:tgtEl>
                                              <p:spTgt spid="40"/>
                                            </p:tgtEl>
                                            <p:attrNameLst>
                                              <p:attrName>ppt_x</p:attrName>
                                            </p:attrNameLst>
                                          </p:cBhvr>
                                          <p:tavLst>
                                            <p:tav tm="0">
                                              <p:val>
                                                <p:strVal val="#ppt_x"/>
                                              </p:val>
                                            </p:tav>
                                            <p:tav tm="100000">
                                              <p:val>
                                                <p:strVal val="#ppt_x"/>
                                              </p:val>
                                            </p:tav>
                                          </p:tavLst>
                                        </p:anim>
                                        <p:anim calcmode="lin" valueType="num" p14:bounceEnd="76000">
                                          <p:cBhvr additive="base">
                                            <p:cTn id="39" dur="1000" fill="hold"/>
                                            <p:tgtEl>
                                              <p:spTgt spid="40"/>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2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childTnLst>
                                    </p:cTn>
                                  </p:par>
                                  <p:par>
                                    <p:cTn id="43" presetID="17" presetClass="entr" presetSubtype="4"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ppt_x</p:attrName>
                                            </p:attrNameLst>
                                          </p:cBhvr>
                                          <p:tavLst>
                                            <p:tav tm="0">
                                              <p:val>
                                                <p:strVal val="#ppt_x"/>
                                              </p:val>
                                            </p:tav>
                                            <p:tav tm="100000">
                                              <p:val>
                                                <p:strVal val="#ppt_x"/>
                                              </p:val>
                                            </p:tav>
                                          </p:tavLst>
                                        </p:anim>
                                        <p:anim calcmode="lin" valueType="num">
                                          <p:cBhvr>
                                            <p:cTn id="46" dur="500" fill="hold"/>
                                            <p:tgtEl>
                                              <p:spTgt spid="72"/>
                                            </p:tgtEl>
                                            <p:attrNameLst>
                                              <p:attrName>ppt_y</p:attrName>
                                            </p:attrNameLst>
                                          </p:cBhvr>
                                          <p:tavLst>
                                            <p:tav tm="0">
                                              <p:val>
                                                <p:strVal val="#ppt_y+#ppt_h/2"/>
                                              </p:val>
                                            </p:tav>
                                            <p:tav tm="100000">
                                              <p:val>
                                                <p:strVal val="#ppt_y"/>
                                              </p:val>
                                            </p:tav>
                                          </p:tavLst>
                                        </p:anim>
                                        <p:anim calcmode="lin" valueType="num">
                                          <p:cBhvr>
                                            <p:cTn id="47" dur="500" fill="hold"/>
                                            <p:tgtEl>
                                              <p:spTgt spid="72"/>
                                            </p:tgtEl>
                                            <p:attrNameLst>
                                              <p:attrName>ppt_w</p:attrName>
                                            </p:attrNameLst>
                                          </p:cBhvr>
                                          <p:tavLst>
                                            <p:tav tm="0">
                                              <p:val>
                                                <p:strVal val="#ppt_w"/>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14:presetBounceEnd="76000">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14:bounceEnd="76000">
                                          <p:cBhvr additive="base">
                                            <p:cTn id="53" dur="1000" fill="hold"/>
                                            <p:tgtEl>
                                              <p:spTgt spid="60"/>
                                            </p:tgtEl>
                                            <p:attrNameLst>
                                              <p:attrName>ppt_x</p:attrName>
                                            </p:attrNameLst>
                                          </p:cBhvr>
                                          <p:tavLst>
                                            <p:tav tm="0">
                                              <p:val>
                                                <p:strVal val="#ppt_x"/>
                                              </p:val>
                                            </p:tav>
                                            <p:tav tm="100000">
                                              <p:val>
                                                <p:strVal val="#ppt_x"/>
                                              </p:val>
                                            </p:tav>
                                          </p:tavLst>
                                        </p:anim>
                                        <p:anim calcmode="lin" valueType="num" p14:bounceEnd="76000">
                                          <p:cBhvr additive="base">
                                            <p:cTn id="54" dur="1000" fill="hold"/>
                                            <p:tgtEl>
                                              <p:spTgt spid="60"/>
                                            </p:tgtEl>
                                            <p:attrNameLst>
                                              <p:attrName>ppt_y</p:attrName>
                                            </p:attrNameLst>
                                          </p:cBhvr>
                                          <p:tavLst>
                                            <p:tav tm="0">
                                              <p:val>
                                                <p:strVal val="1+#ppt_h/2"/>
                                              </p:val>
                                            </p:tav>
                                            <p:tav tm="100000">
                                              <p:val>
                                                <p:strVal val="#ppt_y"/>
                                              </p:val>
                                            </p:tav>
                                          </p:tavLst>
                                        </p:anim>
                                      </p:childTnLst>
                                    </p:cTn>
                                  </p:par>
                                  <p:par>
                                    <p:cTn id="55" presetID="10" presetClass="entr" presetSubtype="0" fill="hold" grpId="0" nodeType="withEffect">
                                      <p:stCondLst>
                                        <p:cond delay="20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childTnLst>
                                    </p:cTn>
                                  </p:par>
                                  <p:par>
                                    <p:cTn id="58" presetID="17" presetClass="entr" presetSubtype="4" fill="hold"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p:cTn id="60" dur="500" fill="hold"/>
                                            <p:tgtEl>
                                              <p:spTgt spid="76"/>
                                            </p:tgtEl>
                                            <p:attrNameLst>
                                              <p:attrName>ppt_x</p:attrName>
                                            </p:attrNameLst>
                                          </p:cBhvr>
                                          <p:tavLst>
                                            <p:tav tm="0">
                                              <p:val>
                                                <p:strVal val="#ppt_x"/>
                                              </p:val>
                                            </p:tav>
                                            <p:tav tm="100000">
                                              <p:val>
                                                <p:strVal val="#ppt_x"/>
                                              </p:val>
                                            </p:tav>
                                          </p:tavLst>
                                        </p:anim>
                                        <p:anim calcmode="lin" valueType="num">
                                          <p:cBhvr>
                                            <p:cTn id="61" dur="500" fill="hold"/>
                                            <p:tgtEl>
                                              <p:spTgt spid="76"/>
                                            </p:tgtEl>
                                            <p:attrNameLst>
                                              <p:attrName>ppt_y</p:attrName>
                                            </p:attrNameLst>
                                          </p:cBhvr>
                                          <p:tavLst>
                                            <p:tav tm="0">
                                              <p:val>
                                                <p:strVal val="#ppt_y+#ppt_h/2"/>
                                              </p:val>
                                            </p:tav>
                                            <p:tav tm="100000">
                                              <p:val>
                                                <p:strVal val="#ppt_y"/>
                                              </p:val>
                                            </p:tav>
                                          </p:tavLst>
                                        </p:anim>
                                        <p:anim calcmode="lin" valueType="num">
                                          <p:cBhvr>
                                            <p:cTn id="62" dur="500" fill="hold"/>
                                            <p:tgtEl>
                                              <p:spTgt spid="76"/>
                                            </p:tgtEl>
                                            <p:attrNameLst>
                                              <p:attrName>ppt_w</p:attrName>
                                            </p:attrNameLst>
                                          </p:cBhvr>
                                          <p:tavLst>
                                            <p:tav tm="0">
                                              <p:val>
                                                <p:strVal val="#ppt_w"/>
                                              </p:val>
                                            </p:tav>
                                            <p:tav tm="100000">
                                              <p:val>
                                                <p:strVal val="#ppt_w"/>
                                              </p:val>
                                            </p:tav>
                                          </p:tavLst>
                                        </p:anim>
                                        <p:anim calcmode="lin" valueType="num">
                                          <p:cBhvr>
                                            <p:cTn id="63" dur="500" fill="hold"/>
                                            <p:tgtEl>
                                              <p:spTgt spid="76"/>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14:presetBounceEnd="76000">
                                      <p:stCondLst>
                                        <p:cond delay="0"/>
                                      </p:stCondLst>
                                      <p:childTnLst>
                                        <p:set>
                                          <p:cBhvr>
                                            <p:cTn id="67" dur="1" fill="hold">
                                              <p:stCondLst>
                                                <p:cond delay="0"/>
                                              </p:stCondLst>
                                            </p:cTn>
                                            <p:tgtEl>
                                              <p:spTgt spid="64"/>
                                            </p:tgtEl>
                                            <p:attrNameLst>
                                              <p:attrName>style.visibility</p:attrName>
                                            </p:attrNameLst>
                                          </p:cBhvr>
                                          <p:to>
                                            <p:strVal val="visible"/>
                                          </p:to>
                                        </p:set>
                                        <p:anim calcmode="lin" valueType="num" p14:bounceEnd="76000">
                                          <p:cBhvr additive="base">
                                            <p:cTn id="68" dur="1000" fill="hold"/>
                                            <p:tgtEl>
                                              <p:spTgt spid="64"/>
                                            </p:tgtEl>
                                            <p:attrNameLst>
                                              <p:attrName>ppt_x</p:attrName>
                                            </p:attrNameLst>
                                          </p:cBhvr>
                                          <p:tavLst>
                                            <p:tav tm="0">
                                              <p:val>
                                                <p:strVal val="#ppt_x"/>
                                              </p:val>
                                            </p:tav>
                                            <p:tav tm="100000">
                                              <p:val>
                                                <p:strVal val="#ppt_x"/>
                                              </p:val>
                                            </p:tav>
                                          </p:tavLst>
                                        </p:anim>
                                        <p:anim calcmode="lin" valueType="num" p14:bounceEnd="76000">
                                          <p:cBhvr additive="base">
                                            <p:cTn id="69" dur="1000" fill="hold"/>
                                            <p:tgtEl>
                                              <p:spTgt spid="64"/>
                                            </p:tgtEl>
                                            <p:attrNameLst>
                                              <p:attrName>ppt_y</p:attrName>
                                            </p:attrNameLst>
                                          </p:cBhvr>
                                          <p:tavLst>
                                            <p:tav tm="0">
                                              <p:val>
                                                <p:strVal val="1+#ppt_h/2"/>
                                              </p:val>
                                            </p:tav>
                                            <p:tav tm="100000">
                                              <p:val>
                                                <p:strVal val="#ppt_y"/>
                                              </p:val>
                                            </p:tav>
                                          </p:tavLst>
                                        </p:anim>
                                      </p:childTnLst>
                                    </p:cTn>
                                  </p:par>
                                  <p:par>
                                    <p:cTn id="70" presetID="10" presetClass="entr" presetSubtype="0" fill="hold" grpId="0" nodeType="withEffect">
                                      <p:stCondLst>
                                        <p:cond delay="20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1000"/>
                                            <p:tgtEl>
                                              <p:spTgt spid="63"/>
                                            </p:tgtEl>
                                          </p:cBhvr>
                                        </p:animEffect>
                                      </p:childTnLst>
                                    </p:cTn>
                                  </p:par>
                                  <p:par>
                                    <p:cTn id="73" presetID="17" presetClass="entr" presetSubtype="4" fill="hold" nodeType="withEffect">
                                      <p:stCondLst>
                                        <p:cond delay="0"/>
                                      </p:stCondLst>
                                      <p:childTnLst>
                                        <p:set>
                                          <p:cBhvr>
                                            <p:cTn id="74" dur="1" fill="hold">
                                              <p:stCondLst>
                                                <p:cond delay="0"/>
                                              </p:stCondLst>
                                            </p:cTn>
                                            <p:tgtEl>
                                              <p:spTgt spid="80"/>
                                            </p:tgtEl>
                                            <p:attrNameLst>
                                              <p:attrName>style.visibility</p:attrName>
                                            </p:attrNameLst>
                                          </p:cBhvr>
                                          <p:to>
                                            <p:strVal val="visible"/>
                                          </p:to>
                                        </p:set>
                                        <p:anim calcmode="lin" valueType="num">
                                          <p:cBhvr>
                                            <p:cTn id="75" dur="500" fill="hold"/>
                                            <p:tgtEl>
                                              <p:spTgt spid="80"/>
                                            </p:tgtEl>
                                            <p:attrNameLst>
                                              <p:attrName>ppt_x</p:attrName>
                                            </p:attrNameLst>
                                          </p:cBhvr>
                                          <p:tavLst>
                                            <p:tav tm="0">
                                              <p:val>
                                                <p:strVal val="#ppt_x"/>
                                              </p:val>
                                            </p:tav>
                                            <p:tav tm="100000">
                                              <p:val>
                                                <p:strVal val="#ppt_x"/>
                                              </p:val>
                                            </p:tav>
                                          </p:tavLst>
                                        </p:anim>
                                        <p:anim calcmode="lin" valueType="num">
                                          <p:cBhvr>
                                            <p:cTn id="76" dur="500" fill="hold"/>
                                            <p:tgtEl>
                                              <p:spTgt spid="80"/>
                                            </p:tgtEl>
                                            <p:attrNameLst>
                                              <p:attrName>ppt_y</p:attrName>
                                            </p:attrNameLst>
                                          </p:cBhvr>
                                          <p:tavLst>
                                            <p:tav tm="0">
                                              <p:val>
                                                <p:strVal val="#ppt_y+#ppt_h/2"/>
                                              </p:val>
                                            </p:tav>
                                            <p:tav tm="100000">
                                              <p:val>
                                                <p:strVal val="#ppt_y"/>
                                              </p:val>
                                            </p:tav>
                                          </p:tavLst>
                                        </p:anim>
                                        <p:anim calcmode="lin" valueType="num">
                                          <p:cBhvr>
                                            <p:cTn id="77" dur="500" fill="hold"/>
                                            <p:tgtEl>
                                              <p:spTgt spid="80"/>
                                            </p:tgtEl>
                                            <p:attrNameLst>
                                              <p:attrName>ppt_w</p:attrName>
                                            </p:attrNameLst>
                                          </p:cBhvr>
                                          <p:tavLst>
                                            <p:tav tm="0">
                                              <p:val>
                                                <p:strVal val="#ppt_w"/>
                                              </p:val>
                                            </p:tav>
                                            <p:tav tm="100000">
                                              <p:val>
                                                <p:strVal val="#ppt_w"/>
                                              </p:val>
                                            </p:tav>
                                          </p:tavLst>
                                        </p:anim>
                                        <p:anim calcmode="lin" valueType="num">
                                          <p:cBhvr>
                                            <p:cTn id="78" dur="500" fill="hold"/>
                                            <p:tgtEl>
                                              <p:spTgt spid="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9" grpId="0" animBg="1"/>
          <p:bldP spid="59" grpId="0" animBg="1"/>
          <p:bldP spid="6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ppt_x"/>
                                              </p:val>
                                            </p:tav>
                                            <p:tav tm="100000">
                                              <p:val>
                                                <p:strVal val="#ppt_x"/>
                                              </p:val>
                                            </p:tav>
                                          </p:tavLst>
                                        </p:anim>
                                        <p:anim calcmode="lin" valueType="num">
                                          <p:cBhvr additive="base">
                                            <p:cTn id="39" dur="1000" fill="hold"/>
                                            <p:tgtEl>
                                              <p:spTgt spid="40"/>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2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childTnLst>
                                    </p:cTn>
                                  </p:par>
                                  <p:par>
                                    <p:cTn id="43" presetID="17" presetClass="entr" presetSubtype="4"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ppt_x</p:attrName>
                                            </p:attrNameLst>
                                          </p:cBhvr>
                                          <p:tavLst>
                                            <p:tav tm="0">
                                              <p:val>
                                                <p:strVal val="#ppt_x"/>
                                              </p:val>
                                            </p:tav>
                                            <p:tav tm="100000">
                                              <p:val>
                                                <p:strVal val="#ppt_x"/>
                                              </p:val>
                                            </p:tav>
                                          </p:tavLst>
                                        </p:anim>
                                        <p:anim calcmode="lin" valueType="num">
                                          <p:cBhvr>
                                            <p:cTn id="46" dur="500" fill="hold"/>
                                            <p:tgtEl>
                                              <p:spTgt spid="72"/>
                                            </p:tgtEl>
                                            <p:attrNameLst>
                                              <p:attrName>ppt_y</p:attrName>
                                            </p:attrNameLst>
                                          </p:cBhvr>
                                          <p:tavLst>
                                            <p:tav tm="0">
                                              <p:val>
                                                <p:strVal val="#ppt_y+#ppt_h/2"/>
                                              </p:val>
                                            </p:tav>
                                            <p:tav tm="100000">
                                              <p:val>
                                                <p:strVal val="#ppt_y"/>
                                              </p:val>
                                            </p:tav>
                                          </p:tavLst>
                                        </p:anim>
                                        <p:anim calcmode="lin" valueType="num">
                                          <p:cBhvr>
                                            <p:cTn id="47" dur="500" fill="hold"/>
                                            <p:tgtEl>
                                              <p:spTgt spid="72"/>
                                            </p:tgtEl>
                                            <p:attrNameLst>
                                              <p:attrName>ppt_w</p:attrName>
                                            </p:attrNameLst>
                                          </p:cBhvr>
                                          <p:tavLst>
                                            <p:tav tm="0">
                                              <p:val>
                                                <p:strVal val="#ppt_w"/>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1000" fill="hold"/>
                                            <p:tgtEl>
                                              <p:spTgt spid="60"/>
                                            </p:tgtEl>
                                            <p:attrNameLst>
                                              <p:attrName>ppt_x</p:attrName>
                                            </p:attrNameLst>
                                          </p:cBhvr>
                                          <p:tavLst>
                                            <p:tav tm="0">
                                              <p:val>
                                                <p:strVal val="#ppt_x"/>
                                              </p:val>
                                            </p:tav>
                                            <p:tav tm="100000">
                                              <p:val>
                                                <p:strVal val="#ppt_x"/>
                                              </p:val>
                                            </p:tav>
                                          </p:tavLst>
                                        </p:anim>
                                        <p:anim calcmode="lin" valueType="num">
                                          <p:cBhvr additive="base">
                                            <p:cTn id="54" dur="1000" fill="hold"/>
                                            <p:tgtEl>
                                              <p:spTgt spid="60"/>
                                            </p:tgtEl>
                                            <p:attrNameLst>
                                              <p:attrName>ppt_y</p:attrName>
                                            </p:attrNameLst>
                                          </p:cBhvr>
                                          <p:tavLst>
                                            <p:tav tm="0">
                                              <p:val>
                                                <p:strVal val="1+#ppt_h/2"/>
                                              </p:val>
                                            </p:tav>
                                            <p:tav tm="100000">
                                              <p:val>
                                                <p:strVal val="#ppt_y"/>
                                              </p:val>
                                            </p:tav>
                                          </p:tavLst>
                                        </p:anim>
                                      </p:childTnLst>
                                    </p:cTn>
                                  </p:par>
                                  <p:par>
                                    <p:cTn id="55" presetID="10" presetClass="entr" presetSubtype="0" fill="hold" grpId="0" nodeType="withEffect">
                                      <p:stCondLst>
                                        <p:cond delay="20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childTnLst>
                                    </p:cTn>
                                  </p:par>
                                  <p:par>
                                    <p:cTn id="58" presetID="17" presetClass="entr" presetSubtype="4" fill="hold"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p:cTn id="60" dur="500" fill="hold"/>
                                            <p:tgtEl>
                                              <p:spTgt spid="76"/>
                                            </p:tgtEl>
                                            <p:attrNameLst>
                                              <p:attrName>ppt_x</p:attrName>
                                            </p:attrNameLst>
                                          </p:cBhvr>
                                          <p:tavLst>
                                            <p:tav tm="0">
                                              <p:val>
                                                <p:strVal val="#ppt_x"/>
                                              </p:val>
                                            </p:tav>
                                            <p:tav tm="100000">
                                              <p:val>
                                                <p:strVal val="#ppt_x"/>
                                              </p:val>
                                            </p:tav>
                                          </p:tavLst>
                                        </p:anim>
                                        <p:anim calcmode="lin" valueType="num">
                                          <p:cBhvr>
                                            <p:cTn id="61" dur="500" fill="hold"/>
                                            <p:tgtEl>
                                              <p:spTgt spid="76"/>
                                            </p:tgtEl>
                                            <p:attrNameLst>
                                              <p:attrName>ppt_y</p:attrName>
                                            </p:attrNameLst>
                                          </p:cBhvr>
                                          <p:tavLst>
                                            <p:tav tm="0">
                                              <p:val>
                                                <p:strVal val="#ppt_y+#ppt_h/2"/>
                                              </p:val>
                                            </p:tav>
                                            <p:tav tm="100000">
                                              <p:val>
                                                <p:strVal val="#ppt_y"/>
                                              </p:val>
                                            </p:tav>
                                          </p:tavLst>
                                        </p:anim>
                                        <p:anim calcmode="lin" valueType="num">
                                          <p:cBhvr>
                                            <p:cTn id="62" dur="500" fill="hold"/>
                                            <p:tgtEl>
                                              <p:spTgt spid="76"/>
                                            </p:tgtEl>
                                            <p:attrNameLst>
                                              <p:attrName>ppt_w</p:attrName>
                                            </p:attrNameLst>
                                          </p:cBhvr>
                                          <p:tavLst>
                                            <p:tav tm="0">
                                              <p:val>
                                                <p:strVal val="#ppt_w"/>
                                              </p:val>
                                            </p:tav>
                                            <p:tav tm="100000">
                                              <p:val>
                                                <p:strVal val="#ppt_w"/>
                                              </p:val>
                                            </p:tav>
                                          </p:tavLst>
                                        </p:anim>
                                        <p:anim calcmode="lin" valueType="num">
                                          <p:cBhvr>
                                            <p:cTn id="63" dur="500" fill="hold"/>
                                            <p:tgtEl>
                                              <p:spTgt spid="76"/>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64"/>
                                            </p:tgtEl>
                                            <p:attrNameLst>
                                              <p:attrName>style.visibility</p:attrName>
                                            </p:attrNameLst>
                                          </p:cBhvr>
                                          <p:to>
                                            <p:strVal val="visible"/>
                                          </p:to>
                                        </p:set>
                                        <p:anim calcmode="lin" valueType="num">
                                          <p:cBhvr additive="base">
                                            <p:cTn id="68" dur="1000" fill="hold"/>
                                            <p:tgtEl>
                                              <p:spTgt spid="64"/>
                                            </p:tgtEl>
                                            <p:attrNameLst>
                                              <p:attrName>ppt_x</p:attrName>
                                            </p:attrNameLst>
                                          </p:cBhvr>
                                          <p:tavLst>
                                            <p:tav tm="0">
                                              <p:val>
                                                <p:strVal val="#ppt_x"/>
                                              </p:val>
                                            </p:tav>
                                            <p:tav tm="100000">
                                              <p:val>
                                                <p:strVal val="#ppt_x"/>
                                              </p:val>
                                            </p:tav>
                                          </p:tavLst>
                                        </p:anim>
                                        <p:anim calcmode="lin" valueType="num">
                                          <p:cBhvr additive="base">
                                            <p:cTn id="69" dur="1000" fill="hold"/>
                                            <p:tgtEl>
                                              <p:spTgt spid="64"/>
                                            </p:tgtEl>
                                            <p:attrNameLst>
                                              <p:attrName>ppt_y</p:attrName>
                                            </p:attrNameLst>
                                          </p:cBhvr>
                                          <p:tavLst>
                                            <p:tav tm="0">
                                              <p:val>
                                                <p:strVal val="1+#ppt_h/2"/>
                                              </p:val>
                                            </p:tav>
                                            <p:tav tm="100000">
                                              <p:val>
                                                <p:strVal val="#ppt_y"/>
                                              </p:val>
                                            </p:tav>
                                          </p:tavLst>
                                        </p:anim>
                                      </p:childTnLst>
                                    </p:cTn>
                                  </p:par>
                                  <p:par>
                                    <p:cTn id="70" presetID="10" presetClass="entr" presetSubtype="0" fill="hold" grpId="0" nodeType="withEffect">
                                      <p:stCondLst>
                                        <p:cond delay="20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1000"/>
                                            <p:tgtEl>
                                              <p:spTgt spid="63"/>
                                            </p:tgtEl>
                                          </p:cBhvr>
                                        </p:animEffect>
                                      </p:childTnLst>
                                    </p:cTn>
                                  </p:par>
                                  <p:par>
                                    <p:cTn id="73" presetID="17" presetClass="entr" presetSubtype="4" fill="hold" nodeType="withEffect">
                                      <p:stCondLst>
                                        <p:cond delay="0"/>
                                      </p:stCondLst>
                                      <p:childTnLst>
                                        <p:set>
                                          <p:cBhvr>
                                            <p:cTn id="74" dur="1" fill="hold">
                                              <p:stCondLst>
                                                <p:cond delay="0"/>
                                              </p:stCondLst>
                                            </p:cTn>
                                            <p:tgtEl>
                                              <p:spTgt spid="80"/>
                                            </p:tgtEl>
                                            <p:attrNameLst>
                                              <p:attrName>style.visibility</p:attrName>
                                            </p:attrNameLst>
                                          </p:cBhvr>
                                          <p:to>
                                            <p:strVal val="visible"/>
                                          </p:to>
                                        </p:set>
                                        <p:anim calcmode="lin" valueType="num">
                                          <p:cBhvr>
                                            <p:cTn id="75" dur="500" fill="hold"/>
                                            <p:tgtEl>
                                              <p:spTgt spid="80"/>
                                            </p:tgtEl>
                                            <p:attrNameLst>
                                              <p:attrName>ppt_x</p:attrName>
                                            </p:attrNameLst>
                                          </p:cBhvr>
                                          <p:tavLst>
                                            <p:tav tm="0">
                                              <p:val>
                                                <p:strVal val="#ppt_x"/>
                                              </p:val>
                                            </p:tav>
                                            <p:tav tm="100000">
                                              <p:val>
                                                <p:strVal val="#ppt_x"/>
                                              </p:val>
                                            </p:tav>
                                          </p:tavLst>
                                        </p:anim>
                                        <p:anim calcmode="lin" valueType="num">
                                          <p:cBhvr>
                                            <p:cTn id="76" dur="500" fill="hold"/>
                                            <p:tgtEl>
                                              <p:spTgt spid="80"/>
                                            </p:tgtEl>
                                            <p:attrNameLst>
                                              <p:attrName>ppt_y</p:attrName>
                                            </p:attrNameLst>
                                          </p:cBhvr>
                                          <p:tavLst>
                                            <p:tav tm="0">
                                              <p:val>
                                                <p:strVal val="#ppt_y+#ppt_h/2"/>
                                              </p:val>
                                            </p:tav>
                                            <p:tav tm="100000">
                                              <p:val>
                                                <p:strVal val="#ppt_y"/>
                                              </p:val>
                                            </p:tav>
                                          </p:tavLst>
                                        </p:anim>
                                        <p:anim calcmode="lin" valueType="num">
                                          <p:cBhvr>
                                            <p:cTn id="77" dur="500" fill="hold"/>
                                            <p:tgtEl>
                                              <p:spTgt spid="80"/>
                                            </p:tgtEl>
                                            <p:attrNameLst>
                                              <p:attrName>ppt_w</p:attrName>
                                            </p:attrNameLst>
                                          </p:cBhvr>
                                          <p:tavLst>
                                            <p:tav tm="0">
                                              <p:val>
                                                <p:strVal val="#ppt_w"/>
                                              </p:val>
                                            </p:tav>
                                            <p:tav tm="100000">
                                              <p:val>
                                                <p:strVal val="#ppt_w"/>
                                              </p:val>
                                            </p:tav>
                                          </p:tavLst>
                                        </p:anim>
                                        <p:anim calcmode="lin" valueType="num">
                                          <p:cBhvr>
                                            <p:cTn id="78" dur="500" fill="hold"/>
                                            <p:tgtEl>
                                              <p:spTgt spid="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9" grpId="0" animBg="1"/>
          <p:bldP spid="59" grpId="0" animBg="1"/>
          <p:bldP spid="63"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A454BA-06EE-4741-BF79-6F0D08432470}"/>
              </a:ext>
            </a:extLst>
          </p:cNvPr>
          <p:cNvSpPr/>
          <p:nvPr/>
        </p:nvSpPr>
        <p:spPr>
          <a:xfrm>
            <a:off x="0" y="1758458"/>
            <a:ext cx="12192000" cy="14067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F375D7C3-32CD-4887-AFF5-A212C4033D40}"/>
              </a:ext>
            </a:extLst>
          </p:cNvPr>
          <p:cNvGrpSpPr/>
          <p:nvPr/>
        </p:nvGrpSpPr>
        <p:grpSpPr>
          <a:xfrm>
            <a:off x="1724506" y="1510432"/>
            <a:ext cx="1745127" cy="5347567"/>
            <a:chOff x="1240034" y="953137"/>
            <a:chExt cx="1820243" cy="5347567"/>
          </a:xfrm>
        </p:grpSpPr>
        <p:sp>
          <p:nvSpPr>
            <p:cNvPr id="22" name="Rectangle: Top Corners Rounded 21">
              <a:extLst>
                <a:ext uri="{FF2B5EF4-FFF2-40B4-BE49-F238E27FC236}">
                  <a16:creationId xmlns:a16="http://schemas.microsoft.com/office/drawing/2014/main" id="{AC9E0D31-46B2-44CD-AAD0-BB50FF87840C}"/>
                </a:ext>
              </a:extLst>
            </p:cNvPr>
            <p:cNvSpPr/>
            <p:nvPr/>
          </p:nvSpPr>
          <p:spPr>
            <a:xfrm>
              <a:off x="1283610" y="2925334"/>
              <a:ext cx="1776667" cy="3375370"/>
            </a:xfrm>
            <a:prstGeom prst="round2SameRect">
              <a:avLst>
                <a:gd name="adj1" fmla="val 0"/>
                <a:gd name="adj2" fmla="val 1557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18203399-9B86-485F-9D5C-248E532FDA48}"/>
                </a:ext>
              </a:extLst>
            </p:cNvPr>
            <p:cNvSpPr/>
            <p:nvPr/>
          </p:nvSpPr>
          <p:spPr>
            <a:xfrm>
              <a:off x="1283610" y="953137"/>
              <a:ext cx="1776667" cy="2855296"/>
            </a:xfrm>
            <a:custGeom>
              <a:avLst/>
              <a:gdLst>
                <a:gd name="connsiteX0" fmla="*/ 888331 w 1776667"/>
                <a:gd name="connsiteY0" fmla="*/ 0 h 2855296"/>
                <a:gd name="connsiteX1" fmla="*/ 1252911 w 1776667"/>
                <a:gd name="connsiteY1" fmla="*/ 180390 h 2855296"/>
                <a:gd name="connsiteX2" fmla="*/ 1288895 w 1776667"/>
                <a:gd name="connsiteY2" fmla="*/ 242616 h 2855296"/>
                <a:gd name="connsiteX3" fmla="*/ 1132060 w 1776667"/>
                <a:gd name="connsiteY3" fmla="*/ 242616 h 2855296"/>
                <a:gd name="connsiteX4" fmla="*/ 1108185 w 1776667"/>
                <a:gd name="connsiteY4" fmla="*/ 213679 h 2855296"/>
                <a:gd name="connsiteX5" fmla="*/ 888334 w 1776667"/>
                <a:gd name="connsiteY5" fmla="*/ 122614 h 2855296"/>
                <a:gd name="connsiteX6" fmla="*/ 577417 w 1776667"/>
                <a:gd name="connsiteY6" fmla="*/ 433531 h 2855296"/>
                <a:gd name="connsiteX7" fmla="*/ 888334 w 1776667"/>
                <a:gd name="connsiteY7" fmla="*/ 744447 h 2855296"/>
                <a:gd name="connsiteX8" fmla="*/ 1199251 w 1776667"/>
                <a:gd name="connsiteY8" fmla="*/ 433531 h 2855296"/>
                <a:gd name="connsiteX9" fmla="*/ 1189108 w 1776667"/>
                <a:gd name="connsiteY9" fmla="*/ 383293 h 2855296"/>
                <a:gd name="connsiteX10" fmla="*/ 1349060 w 1776667"/>
                <a:gd name="connsiteY10" fmla="*/ 383293 h 2855296"/>
                <a:gd name="connsiteX11" fmla="*/ 1702435 w 1776667"/>
                <a:gd name="connsiteY11" fmla="*/ 1613034 h 2855296"/>
                <a:gd name="connsiteX12" fmla="*/ 1706858 w 1776667"/>
                <a:gd name="connsiteY12" fmla="*/ 1621184 h 2855296"/>
                <a:gd name="connsiteX13" fmla="*/ 1776667 w 1776667"/>
                <a:gd name="connsiteY13" fmla="*/ 1966963 h 2855296"/>
                <a:gd name="connsiteX14" fmla="*/ 888334 w 1776667"/>
                <a:gd name="connsiteY14" fmla="*/ 2855296 h 2855296"/>
                <a:gd name="connsiteX15" fmla="*/ 0 w 1776667"/>
                <a:gd name="connsiteY15" fmla="*/ 1966963 h 2855296"/>
                <a:gd name="connsiteX16" fmla="*/ 69811 w 1776667"/>
                <a:gd name="connsiteY16" fmla="*/ 1621184 h 2855296"/>
                <a:gd name="connsiteX17" fmla="*/ 78532 w 1776667"/>
                <a:gd name="connsiteY17" fmla="*/ 1605113 h 2855296"/>
                <a:gd name="connsiteX18" fmla="*/ 444167 w 1776667"/>
                <a:gd name="connsiteY18" fmla="*/ 325663 h 2855296"/>
                <a:gd name="connsiteX19" fmla="*/ 446214 w 1776667"/>
                <a:gd name="connsiteY19" fmla="*/ 325663 h 2855296"/>
                <a:gd name="connsiteX20" fmla="*/ 452993 w 1776667"/>
                <a:gd name="connsiteY20" fmla="*/ 302754 h 2855296"/>
                <a:gd name="connsiteX21" fmla="*/ 888331 w 1776667"/>
                <a:gd name="connsiteY21" fmla="*/ 0 h 28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6667" h="2855296">
                  <a:moveTo>
                    <a:pt x="888331" y="0"/>
                  </a:moveTo>
                  <a:cubicBezTo>
                    <a:pt x="1035109" y="0"/>
                    <a:pt x="1166253" y="70221"/>
                    <a:pt x="1252911" y="180390"/>
                  </a:cubicBezTo>
                  <a:lnTo>
                    <a:pt x="1288895" y="242616"/>
                  </a:lnTo>
                  <a:lnTo>
                    <a:pt x="1132060" y="242616"/>
                  </a:lnTo>
                  <a:lnTo>
                    <a:pt x="1108185" y="213679"/>
                  </a:lnTo>
                  <a:cubicBezTo>
                    <a:pt x="1051920" y="157414"/>
                    <a:pt x="974191" y="122614"/>
                    <a:pt x="888334" y="122614"/>
                  </a:cubicBezTo>
                  <a:cubicBezTo>
                    <a:pt x="716620" y="122614"/>
                    <a:pt x="577417" y="261816"/>
                    <a:pt x="577417" y="433531"/>
                  </a:cubicBezTo>
                  <a:cubicBezTo>
                    <a:pt x="577417" y="605245"/>
                    <a:pt x="716620" y="744447"/>
                    <a:pt x="888334" y="744447"/>
                  </a:cubicBezTo>
                  <a:cubicBezTo>
                    <a:pt x="1060048" y="744447"/>
                    <a:pt x="1199251" y="605245"/>
                    <a:pt x="1199251" y="433531"/>
                  </a:cubicBezTo>
                  <a:lnTo>
                    <a:pt x="1189108" y="383293"/>
                  </a:lnTo>
                  <a:lnTo>
                    <a:pt x="1349060" y="383293"/>
                  </a:lnTo>
                  <a:lnTo>
                    <a:pt x="1702435" y="1613034"/>
                  </a:lnTo>
                  <a:lnTo>
                    <a:pt x="1706858" y="1621184"/>
                  </a:lnTo>
                  <a:cubicBezTo>
                    <a:pt x="1751810" y="1727462"/>
                    <a:pt x="1776667" y="1844309"/>
                    <a:pt x="1776667" y="1966963"/>
                  </a:cubicBezTo>
                  <a:cubicBezTo>
                    <a:pt x="1776667" y="2457575"/>
                    <a:pt x="1378947" y="2855296"/>
                    <a:pt x="888334" y="2855296"/>
                  </a:cubicBezTo>
                  <a:cubicBezTo>
                    <a:pt x="397721" y="2855296"/>
                    <a:pt x="0" y="2457575"/>
                    <a:pt x="0" y="1966963"/>
                  </a:cubicBezTo>
                  <a:cubicBezTo>
                    <a:pt x="0" y="1844309"/>
                    <a:pt x="24858" y="1727462"/>
                    <a:pt x="69811" y="1621184"/>
                  </a:cubicBezTo>
                  <a:lnTo>
                    <a:pt x="78532" y="1605113"/>
                  </a:lnTo>
                  <a:lnTo>
                    <a:pt x="444167" y="325663"/>
                  </a:lnTo>
                  <a:lnTo>
                    <a:pt x="446214" y="325663"/>
                  </a:lnTo>
                  <a:lnTo>
                    <a:pt x="452993" y="302754"/>
                  </a:lnTo>
                  <a:cubicBezTo>
                    <a:pt x="524717" y="124838"/>
                    <a:pt x="692630" y="0"/>
                    <a:pt x="888331" y="0"/>
                  </a:cubicBez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1125D2D-AEBA-4747-9523-28A43D19E047}"/>
                </a:ext>
              </a:extLst>
            </p:cNvPr>
            <p:cNvSpPr/>
            <p:nvPr/>
          </p:nvSpPr>
          <p:spPr>
            <a:xfrm>
              <a:off x="1546300" y="2290790"/>
              <a:ext cx="1269089" cy="1269089"/>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descr="Bullseye">
              <a:extLst>
                <a:ext uri="{FF2B5EF4-FFF2-40B4-BE49-F238E27FC236}">
                  <a16:creationId xmlns:a16="http://schemas.microsoft.com/office/drawing/2014/main" id="{9F3671F6-6CDC-43A9-9E0E-A9FB8E2B23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6524" y="2651014"/>
              <a:ext cx="548640" cy="548640"/>
            </a:xfrm>
            <a:prstGeom prst="rect">
              <a:avLst/>
            </a:prstGeom>
          </p:spPr>
        </p:pic>
        <p:sp>
          <p:nvSpPr>
            <p:cNvPr id="26" name="TextBox 25">
              <a:extLst>
                <a:ext uri="{FF2B5EF4-FFF2-40B4-BE49-F238E27FC236}">
                  <a16:creationId xmlns:a16="http://schemas.microsoft.com/office/drawing/2014/main" id="{E85AFA60-A771-470D-8A10-4B23694C6DF6}"/>
                </a:ext>
              </a:extLst>
            </p:cNvPr>
            <p:cNvSpPr txBox="1"/>
            <p:nvPr/>
          </p:nvSpPr>
          <p:spPr>
            <a:xfrm>
              <a:off x="1240034" y="3784680"/>
              <a:ext cx="1820243" cy="584775"/>
            </a:xfrm>
            <a:prstGeom prst="rect">
              <a:avLst/>
            </a:prstGeom>
            <a:noFill/>
          </p:spPr>
          <p:txBody>
            <a:bodyPr wrap="square" rtlCol="0">
              <a:spAutoFit/>
            </a:bodyPr>
            <a:lstStyle/>
            <a:p>
              <a:pPr algn="r"/>
              <a:r>
                <a:rPr lang="ar-SY" sz="1600" b="1" dirty="0">
                  <a:latin typeface="Century Gothic" panose="020B0502020202020204" pitchFamily="34" charset="0"/>
                </a:rPr>
                <a:t>المســطحات والمجــاري المائيــة: </a:t>
              </a:r>
              <a:endParaRPr lang="en-US" sz="1600" b="1" dirty="0">
                <a:latin typeface="Century Gothic" panose="020B0502020202020204" pitchFamily="34" charset="0"/>
              </a:endParaRPr>
            </a:p>
          </p:txBody>
        </p:sp>
        <p:sp>
          <p:nvSpPr>
            <p:cNvPr id="27" name="TextBox 26">
              <a:extLst>
                <a:ext uri="{FF2B5EF4-FFF2-40B4-BE49-F238E27FC236}">
                  <a16:creationId xmlns:a16="http://schemas.microsoft.com/office/drawing/2014/main" id="{FB1D2E97-0F5C-4520-8D67-95D77DCAD211}"/>
                </a:ext>
              </a:extLst>
            </p:cNvPr>
            <p:cNvSpPr txBox="1"/>
            <p:nvPr/>
          </p:nvSpPr>
          <p:spPr>
            <a:xfrm>
              <a:off x="1401601" y="4442977"/>
              <a:ext cx="1628235" cy="1569660"/>
            </a:xfrm>
            <a:prstGeom prst="rect">
              <a:avLst/>
            </a:prstGeom>
            <a:noFill/>
          </p:spPr>
          <p:txBody>
            <a:bodyPr wrap="square" rtlCol="0">
              <a:spAutoFit/>
            </a:bodyPr>
            <a:lstStyle/>
            <a:p>
              <a:pPr algn="r"/>
              <a:r>
                <a:rPr lang="ar-SY" sz="1600" dirty="0"/>
                <a:t>مثـــل البحـــار والبحيـــرات والأنهـــار والوديـــان والســـباخ والقنوات، وتُرســـم باللـــون الأزرق.</a:t>
              </a:r>
              <a:endParaRPr lang="en-US" sz="1600" dirty="0"/>
            </a:p>
          </p:txBody>
        </p:sp>
      </p:grpSp>
      <p:grpSp>
        <p:nvGrpSpPr>
          <p:cNvPr id="29" name="Group 28">
            <a:extLst>
              <a:ext uri="{FF2B5EF4-FFF2-40B4-BE49-F238E27FC236}">
                <a16:creationId xmlns:a16="http://schemas.microsoft.com/office/drawing/2014/main" id="{361E2A8D-6600-4C70-B2D7-4213D49D2410}"/>
              </a:ext>
            </a:extLst>
          </p:cNvPr>
          <p:cNvGrpSpPr/>
          <p:nvPr/>
        </p:nvGrpSpPr>
        <p:grpSpPr>
          <a:xfrm>
            <a:off x="3495236" y="1510432"/>
            <a:ext cx="1703349" cy="5347565"/>
            <a:chOff x="1283610" y="953137"/>
            <a:chExt cx="1776667" cy="5347565"/>
          </a:xfrm>
        </p:grpSpPr>
        <p:sp>
          <p:nvSpPr>
            <p:cNvPr id="30" name="Rectangle: Top Corners Rounded 29">
              <a:extLst>
                <a:ext uri="{FF2B5EF4-FFF2-40B4-BE49-F238E27FC236}">
                  <a16:creationId xmlns:a16="http://schemas.microsoft.com/office/drawing/2014/main" id="{79F8DB6D-3272-4A0E-8BAE-88911D96225A}"/>
                </a:ext>
              </a:extLst>
            </p:cNvPr>
            <p:cNvSpPr/>
            <p:nvPr/>
          </p:nvSpPr>
          <p:spPr>
            <a:xfrm>
              <a:off x="1283610" y="2925333"/>
              <a:ext cx="1776667" cy="3375369"/>
            </a:xfrm>
            <a:prstGeom prst="round2SameRect">
              <a:avLst>
                <a:gd name="adj1" fmla="val 0"/>
                <a:gd name="adj2" fmla="val 1557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DB87BE8E-2153-49EE-881A-B1CA0FD8FD90}"/>
                </a:ext>
              </a:extLst>
            </p:cNvPr>
            <p:cNvSpPr/>
            <p:nvPr/>
          </p:nvSpPr>
          <p:spPr>
            <a:xfrm>
              <a:off x="1283610" y="953137"/>
              <a:ext cx="1776667" cy="2855296"/>
            </a:xfrm>
            <a:custGeom>
              <a:avLst/>
              <a:gdLst>
                <a:gd name="connsiteX0" fmla="*/ 888331 w 1776667"/>
                <a:gd name="connsiteY0" fmla="*/ 0 h 2855296"/>
                <a:gd name="connsiteX1" fmla="*/ 1252911 w 1776667"/>
                <a:gd name="connsiteY1" fmla="*/ 180390 h 2855296"/>
                <a:gd name="connsiteX2" fmla="*/ 1288895 w 1776667"/>
                <a:gd name="connsiteY2" fmla="*/ 242616 h 2855296"/>
                <a:gd name="connsiteX3" fmla="*/ 1132060 w 1776667"/>
                <a:gd name="connsiteY3" fmla="*/ 242616 h 2855296"/>
                <a:gd name="connsiteX4" fmla="*/ 1108185 w 1776667"/>
                <a:gd name="connsiteY4" fmla="*/ 213679 h 2855296"/>
                <a:gd name="connsiteX5" fmla="*/ 888334 w 1776667"/>
                <a:gd name="connsiteY5" fmla="*/ 122614 h 2855296"/>
                <a:gd name="connsiteX6" fmla="*/ 577417 w 1776667"/>
                <a:gd name="connsiteY6" fmla="*/ 433531 h 2855296"/>
                <a:gd name="connsiteX7" fmla="*/ 888334 w 1776667"/>
                <a:gd name="connsiteY7" fmla="*/ 744447 h 2855296"/>
                <a:gd name="connsiteX8" fmla="*/ 1199251 w 1776667"/>
                <a:gd name="connsiteY8" fmla="*/ 433531 h 2855296"/>
                <a:gd name="connsiteX9" fmla="*/ 1189108 w 1776667"/>
                <a:gd name="connsiteY9" fmla="*/ 383293 h 2855296"/>
                <a:gd name="connsiteX10" fmla="*/ 1349060 w 1776667"/>
                <a:gd name="connsiteY10" fmla="*/ 383293 h 2855296"/>
                <a:gd name="connsiteX11" fmla="*/ 1702435 w 1776667"/>
                <a:gd name="connsiteY11" fmla="*/ 1613034 h 2855296"/>
                <a:gd name="connsiteX12" fmla="*/ 1706858 w 1776667"/>
                <a:gd name="connsiteY12" fmla="*/ 1621184 h 2855296"/>
                <a:gd name="connsiteX13" fmla="*/ 1776667 w 1776667"/>
                <a:gd name="connsiteY13" fmla="*/ 1966963 h 2855296"/>
                <a:gd name="connsiteX14" fmla="*/ 888334 w 1776667"/>
                <a:gd name="connsiteY14" fmla="*/ 2855296 h 2855296"/>
                <a:gd name="connsiteX15" fmla="*/ 0 w 1776667"/>
                <a:gd name="connsiteY15" fmla="*/ 1966963 h 2855296"/>
                <a:gd name="connsiteX16" fmla="*/ 69811 w 1776667"/>
                <a:gd name="connsiteY16" fmla="*/ 1621184 h 2855296"/>
                <a:gd name="connsiteX17" fmla="*/ 78532 w 1776667"/>
                <a:gd name="connsiteY17" fmla="*/ 1605113 h 2855296"/>
                <a:gd name="connsiteX18" fmla="*/ 444167 w 1776667"/>
                <a:gd name="connsiteY18" fmla="*/ 325663 h 2855296"/>
                <a:gd name="connsiteX19" fmla="*/ 446214 w 1776667"/>
                <a:gd name="connsiteY19" fmla="*/ 325663 h 2855296"/>
                <a:gd name="connsiteX20" fmla="*/ 452993 w 1776667"/>
                <a:gd name="connsiteY20" fmla="*/ 302754 h 2855296"/>
                <a:gd name="connsiteX21" fmla="*/ 888331 w 1776667"/>
                <a:gd name="connsiteY21" fmla="*/ 0 h 28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6667" h="2855296">
                  <a:moveTo>
                    <a:pt x="888331" y="0"/>
                  </a:moveTo>
                  <a:cubicBezTo>
                    <a:pt x="1035109" y="0"/>
                    <a:pt x="1166253" y="70221"/>
                    <a:pt x="1252911" y="180390"/>
                  </a:cubicBezTo>
                  <a:lnTo>
                    <a:pt x="1288895" y="242616"/>
                  </a:lnTo>
                  <a:lnTo>
                    <a:pt x="1132060" y="242616"/>
                  </a:lnTo>
                  <a:lnTo>
                    <a:pt x="1108185" y="213679"/>
                  </a:lnTo>
                  <a:cubicBezTo>
                    <a:pt x="1051920" y="157414"/>
                    <a:pt x="974191" y="122614"/>
                    <a:pt x="888334" y="122614"/>
                  </a:cubicBezTo>
                  <a:cubicBezTo>
                    <a:pt x="716620" y="122614"/>
                    <a:pt x="577417" y="261816"/>
                    <a:pt x="577417" y="433531"/>
                  </a:cubicBezTo>
                  <a:cubicBezTo>
                    <a:pt x="577417" y="605245"/>
                    <a:pt x="716620" y="744447"/>
                    <a:pt x="888334" y="744447"/>
                  </a:cubicBezTo>
                  <a:cubicBezTo>
                    <a:pt x="1060048" y="744447"/>
                    <a:pt x="1199251" y="605245"/>
                    <a:pt x="1199251" y="433531"/>
                  </a:cubicBezTo>
                  <a:lnTo>
                    <a:pt x="1189108" y="383293"/>
                  </a:lnTo>
                  <a:lnTo>
                    <a:pt x="1349060" y="383293"/>
                  </a:lnTo>
                  <a:lnTo>
                    <a:pt x="1702435" y="1613034"/>
                  </a:lnTo>
                  <a:lnTo>
                    <a:pt x="1706858" y="1621184"/>
                  </a:lnTo>
                  <a:cubicBezTo>
                    <a:pt x="1751810" y="1727462"/>
                    <a:pt x="1776667" y="1844309"/>
                    <a:pt x="1776667" y="1966963"/>
                  </a:cubicBezTo>
                  <a:cubicBezTo>
                    <a:pt x="1776667" y="2457575"/>
                    <a:pt x="1378947" y="2855296"/>
                    <a:pt x="888334" y="2855296"/>
                  </a:cubicBezTo>
                  <a:cubicBezTo>
                    <a:pt x="397721" y="2855296"/>
                    <a:pt x="0" y="2457575"/>
                    <a:pt x="0" y="1966963"/>
                  </a:cubicBezTo>
                  <a:cubicBezTo>
                    <a:pt x="0" y="1844309"/>
                    <a:pt x="24858" y="1727462"/>
                    <a:pt x="69811" y="1621184"/>
                  </a:cubicBezTo>
                  <a:lnTo>
                    <a:pt x="78532" y="1605113"/>
                  </a:lnTo>
                  <a:lnTo>
                    <a:pt x="444167" y="325663"/>
                  </a:lnTo>
                  <a:lnTo>
                    <a:pt x="446214" y="325663"/>
                  </a:lnTo>
                  <a:lnTo>
                    <a:pt x="452993" y="302754"/>
                  </a:lnTo>
                  <a:cubicBezTo>
                    <a:pt x="524717" y="124838"/>
                    <a:pt x="692630" y="0"/>
                    <a:pt x="888331"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562F82-B22F-4283-9854-B4A7ED8D30BA}"/>
                </a:ext>
              </a:extLst>
            </p:cNvPr>
            <p:cNvSpPr/>
            <p:nvPr/>
          </p:nvSpPr>
          <p:spPr>
            <a:xfrm>
              <a:off x="1546300" y="2290790"/>
              <a:ext cx="1269089" cy="1269089"/>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descr="Bullseye">
              <a:extLst>
                <a:ext uri="{FF2B5EF4-FFF2-40B4-BE49-F238E27FC236}">
                  <a16:creationId xmlns:a16="http://schemas.microsoft.com/office/drawing/2014/main" id="{1A8B4DA0-39A4-4F01-8BC6-7DB8A3E24C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6524" y="2651014"/>
              <a:ext cx="548640" cy="548640"/>
            </a:xfrm>
            <a:prstGeom prst="rect">
              <a:avLst/>
            </a:prstGeom>
          </p:spPr>
        </p:pic>
        <p:sp>
          <p:nvSpPr>
            <p:cNvPr id="34" name="TextBox 33">
              <a:extLst>
                <a:ext uri="{FF2B5EF4-FFF2-40B4-BE49-F238E27FC236}">
                  <a16:creationId xmlns:a16="http://schemas.microsoft.com/office/drawing/2014/main" id="{878FF493-9D10-40FB-B3E4-2626BA77B9F9}"/>
                </a:ext>
              </a:extLst>
            </p:cNvPr>
            <p:cNvSpPr txBox="1"/>
            <p:nvPr/>
          </p:nvSpPr>
          <p:spPr>
            <a:xfrm>
              <a:off x="1374728" y="3860880"/>
              <a:ext cx="1612231" cy="338554"/>
            </a:xfrm>
            <a:prstGeom prst="rect">
              <a:avLst/>
            </a:prstGeom>
            <a:noFill/>
          </p:spPr>
          <p:txBody>
            <a:bodyPr wrap="square" rtlCol="0">
              <a:spAutoFit/>
            </a:bodyPr>
            <a:lstStyle/>
            <a:p>
              <a:pPr algn="ctr"/>
              <a:r>
                <a:rPr lang="ar-SY" sz="1600" b="1" dirty="0">
                  <a:latin typeface="Century Gothic" panose="020B0502020202020204" pitchFamily="34" charset="0"/>
                </a:rPr>
                <a:t>المزارع والنباتات: </a:t>
              </a:r>
              <a:endParaRPr lang="en-US" sz="1600" b="1" dirty="0">
                <a:latin typeface="Century Gothic" panose="020B0502020202020204" pitchFamily="34" charset="0"/>
              </a:endParaRPr>
            </a:p>
          </p:txBody>
        </p:sp>
        <p:sp>
          <p:nvSpPr>
            <p:cNvPr id="35" name="TextBox 34">
              <a:extLst>
                <a:ext uri="{FF2B5EF4-FFF2-40B4-BE49-F238E27FC236}">
                  <a16:creationId xmlns:a16="http://schemas.microsoft.com/office/drawing/2014/main" id="{6EB2A5BA-49A0-4395-8CB2-29EB9F44B2E9}"/>
                </a:ext>
              </a:extLst>
            </p:cNvPr>
            <p:cNvSpPr txBox="1"/>
            <p:nvPr/>
          </p:nvSpPr>
          <p:spPr>
            <a:xfrm>
              <a:off x="1546300" y="4290518"/>
              <a:ext cx="1440659" cy="1323439"/>
            </a:xfrm>
            <a:prstGeom prst="rect">
              <a:avLst/>
            </a:prstGeom>
            <a:noFill/>
          </p:spPr>
          <p:txBody>
            <a:bodyPr wrap="square" rtlCol="0">
              <a:spAutoFit/>
            </a:bodyPr>
            <a:lstStyle/>
            <a:p>
              <a:pPr algn="r"/>
              <a:r>
                <a:rPr lang="ar-SY" sz="1600" dirty="0"/>
                <a:t>مثل المــزارع والبسـاتين والحقول والغابات، وترسم باللون الأخضر.</a:t>
              </a:r>
              <a:endParaRPr lang="en-US" sz="1600" dirty="0"/>
            </a:p>
          </p:txBody>
        </p:sp>
      </p:grpSp>
      <p:grpSp>
        <p:nvGrpSpPr>
          <p:cNvPr id="37" name="Group 36">
            <a:extLst>
              <a:ext uri="{FF2B5EF4-FFF2-40B4-BE49-F238E27FC236}">
                <a16:creationId xmlns:a16="http://schemas.microsoft.com/office/drawing/2014/main" id="{13EF82BD-E035-4605-9902-15924B6AF364}"/>
              </a:ext>
            </a:extLst>
          </p:cNvPr>
          <p:cNvGrpSpPr/>
          <p:nvPr/>
        </p:nvGrpSpPr>
        <p:grpSpPr>
          <a:xfrm>
            <a:off x="4963803" y="1510432"/>
            <a:ext cx="2040339" cy="5407722"/>
            <a:chOff x="987563" y="953137"/>
            <a:chExt cx="2128162" cy="5407722"/>
          </a:xfrm>
        </p:grpSpPr>
        <p:sp>
          <p:nvSpPr>
            <p:cNvPr id="38" name="Rectangle: Top Corners Rounded 37">
              <a:extLst>
                <a:ext uri="{FF2B5EF4-FFF2-40B4-BE49-F238E27FC236}">
                  <a16:creationId xmlns:a16="http://schemas.microsoft.com/office/drawing/2014/main" id="{0B7C5A4F-EE82-4EA2-91A6-A60D5E9BA6B1}"/>
                </a:ext>
              </a:extLst>
            </p:cNvPr>
            <p:cNvSpPr/>
            <p:nvPr/>
          </p:nvSpPr>
          <p:spPr>
            <a:xfrm>
              <a:off x="1283610" y="2925333"/>
              <a:ext cx="1776667" cy="3375371"/>
            </a:xfrm>
            <a:prstGeom prst="round2SameRect">
              <a:avLst>
                <a:gd name="adj1" fmla="val 0"/>
                <a:gd name="adj2" fmla="val 1557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7EBEC452-E0FE-4B1D-B9A1-73DB78AF55E0}"/>
                </a:ext>
              </a:extLst>
            </p:cNvPr>
            <p:cNvSpPr/>
            <p:nvPr/>
          </p:nvSpPr>
          <p:spPr>
            <a:xfrm>
              <a:off x="1283610" y="953137"/>
              <a:ext cx="1776667" cy="2855296"/>
            </a:xfrm>
            <a:custGeom>
              <a:avLst/>
              <a:gdLst>
                <a:gd name="connsiteX0" fmla="*/ 888331 w 1776667"/>
                <a:gd name="connsiteY0" fmla="*/ 0 h 2855296"/>
                <a:gd name="connsiteX1" fmla="*/ 1252911 w 1776667"/>
                <a:gd name="connsiteY1" fmla="*/ 180390 h 2855296"/>
                <a:gd name="connsiteX2" fmla="*/ 1288895 w 1776667"/>
                <a:gd name="connsiteY2" fmla="*/ 242616 h 2855296"/>
                <a:gd name="connsiteX3" fmla="*/ 1132060 w 1776667"/>
                <a:gd name="connsiteY3" fmla="*/ 242616 h 2855296"/>
                <a:gd name="connsiteX4" fmla="*/ 1108185 w 1776667"/>
                <a:gd name="connsiteY4" fmla="*/ 213679 h 2855296"/>
                <a:gd name="connsiteX5" fmla="*/ 888334 w 1776667"/>
                <a:gd name="connsiteY5" fmla="*/ 122614 h 2855296"/>
                <a:gd name="connsiteX6" fmla="*/ 577417 w 1776667"/>
                <a:gd name="connsiteY6" fmla="*/ 433531 h 2855296"/>
                <a:gd name="connsiteX7" fmla="*/ 888334 w 1776667"/>
                <a:gd name="connsiteY7" fmla="*/ 744447 h 2855296"/>
                <a:gd name="connsiteX8" fmla="*/ 1199251 w 1776667"/>
                <a:gd name="connsiteY8" fmla="*/ 433531 h 2855296"/>
                <a:gd name="connsiteX9" fmla="*/ 1189108 w 1776667"/>
                <a:gd name="connsiteY9" fmla="*/ 383293 h 2855296"/>
                <a:gd name="connsiteX10" fmla="*/ 1349060 w 1776667"/>
                <a:gd name="connsiteY10" fmla="*/ 383293 h 2855296"/>
                <a:gd name="connsiteX11" fmla="*/ 1702435 w 1776667"/>
                <a:gd name="connsiteY11" fmla="*/ 1613034 h 2855296"/>
                <a:gd name="connsiteX12" fmla="*/ 1706858 w 1776667"/>
                <a:gd name="connsiteY12" fmla="*/ 1621184 h 2855296"/>
                <a:gd name="connsiteX13" fmla="*/ 1776667 w 1776667"/>
                <a:gd name="connsiteY13" fmla="*/ 1966963 h 2855296"/>
                <a:gd name="connsiteX14" fmla="*/ 888334 w 1776667"/>
                <a:gd name="connsiteY14" fmla="*/ 2855296 h 2855296"/>
                <a:gd name="connsiteX15" fmla="*/ 0 w 1776667"/>
                <a:gd name="connsiteY15" fmla="*/ 1966963 h 2855296"/>
                <a:gd name="connsiteX16" fmla="*/ 69811 w 1776667"/>
                <a:gd name="connsiteY16" fmla="*/ 1621184 h 2855296"/>
                <a:gd name="connsiteX17" fmla="*/ 78532 w 1776667"/>
                <a:gd name="connsiteY17" fmla="*/ 1605113 h 2855296"/>
                <a:gd name="connsiteX18" fmla="*/ 444167 w 1776667"/>
                <a:gd name="connsiteY18" fmla="*/ 325663 h 2855296"/>
                <a:gd name="connsiteX19" fmla="*/ 446214 w 1776667"/>
                <a:gd name="connsiteY19" fmla="*/ 325663 h 2855296"/>
                <a:gd name="connsiteX20" fmla="*/ 452993 w 1776667"/>
                <a:gd name="connsiteY20" fmla="*/ 302754 h 2855296"/>
                <a:gd name="connsiteX21" fmla="*/ 888331 w 1776667"/>
                <a:gd name="connsiteY21" fmla="*/ 0 h 28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6667" h="2855296">
                  <a:moveTo>
                    <a:pt x="888331" y="0"/>
                  </a:moveTo>
                  <a:cubicBezTo>
                    <a:pt x="1035109" y="0"/>
                    <a:pt x="1166253" y="70221"/>
                    <a:pt x="1252911" y="180390"/>
                  </a:cubicBezTo>
                  <a:lnTo>
                    <a:pt x="1288895" y="242616"/>
                  </a:lnTo>
                  <a:lnTo>
                    <a:pt x="1132060" y="242616"/>
                  </a:lnTo>
                  <a:lnTo>
                    <a:pt x="1108185" y="213679"/>
                  </a:lnTo>
                  <a:cubicBezTo>
                    <a:pt x="1051920" y="157414"/>
                    <a:pt x="974191" y="122614"/>
                    <a:pt x="888334" y="122614"/>
                  </a:cubicBezTo>
                  <a:cubicBezTo>
                    <a:pt x="716620" y="122614"/>
                    <a:pt x="577417" y="261816"/>
                    <a:pt x="577417" y="433531"/>
                  </a:cubicBezTo>
                  <a:cubicBezTo>
                    <a:pt x="577417" y="605245"/>
                    <a:pt x="716620" y="744447"/>
                    <a:pt x="888334" y="744447"/>
                  </a:cubicBezTo>
                  <a:cubicBezTo>
                    <a:pt x="1060048" y="744447"/>
                    <a:pt x="1199251" y="605245"/>
                    <a:pt x="1199251" y="433531"/>
                  </a:cubicBezTo>
                  <a:lnTo>
                    <a:pt x="1189108" y="383293"/>
                  </a:lnTo>
                  <a:lnTo>
                    <a:pt x="1349060" y="383293"/>
                  </a:lnTo>
                  <a:lnTo>
                    <a:pt x="1702435" y="1613034"/>
                  </a:lnTo>
                  <a:lnTo>
                    <a:pt x="1706858" y="1621184"/>
                  </a:lnTo>
                  <a:cubicBezTo>
                    <a:pt x="1751810" y="1727462"/>
                    <a:pt x="1776667" y="1844309"/>
                    <a:pt x="1776667" y="1966963"/>
                  </a:cubicBezTo>
                  <a:cubicBezTo>
                    <a:pt x="1776667" y="2457575"/>
                    <a:pt x="1378947" y="2855296"/>
                    <a:pt x="888334" y="2855296"/>
                  </a:cubicBezTo>
                  <a:cubicBezTo>
                    <a:pt x="397721" y="2855296"/>
                    <a:pt x="0" y="2457575"/>
                    <a:pt x="0" y="1966963"/>
                  </a:cubicBezTo>
                  <a:cubicBezTo>
                    <a:pt x="0" y="1844309"/>
                    <a:pt x="24858" y="1727462"/>
                    <a:pt x="69811" y="1621184"/>
                  </a:cubicBezTo>
                  <a:lnTo>
                    <a:pt x="78532" y="1605113"/>
                  </a:lnTo>
                  <a:lnTo>
                    <a:pt x="444167" y="325663"/>
                  </a:lnTo>
                  <a:lnTo>
                    <a:pt x="446214" y="325663"/>
                  </a:lnTo>
                  <a:lnTo>
                    <a:pt x="452993" y="302754"/>
                  </a:lnTo>
                  <a:cubicBezTo>
                    <a:pt x="524717" y="124838"/>
                    <a:pt x="692630" y="0"/>
                    <a:pt x="888331" y="0"/>
                  </a:cubicBez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10A711E9-E881-4D93-B6AE-17238A844FEA}"/>
                </a:ext>
              </a:extLst>
            </p:cNvPr>
            <p:cNvSpPr/>
            <p:nvPr/>
          </p:nvSpPr>
          <p:spPr>
            <a:xfrm>
              <a:off x="1546300" y="2290790"/>
              <a:ext cx="1269089" cy="1269089"/>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Graphic 40" descr="Bullseye">
              <a:extLst>
                <a:ext uri="{FF2B5EF4-FFF2-40B4-BE49-F238E27FC236}">
                  <a16:creationId xmlns:a16="http://schemas.microsoft.com/office/drawing/2014/main" id="{0A80EDC9-7949-479F-9545-02B275EC5C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6524" y="2651014"/>
              <a:ext cx="548640" cy="548640"/>
            </a:xfrm>
            <a:prstGeom prst="rect">
              <a:avLst/>
            </a:prstGeom>
          </p:spPr>
        </p:pic>
        <p:sp>
          <p:nvSpPr>
            <p:cNvPr id="42" name="TextBox 41">
              <a:extLst>
                <a:ext uri="{FF2B5EF4-FFF2-40B4-BE49-F238E27FC236}">
                  <a16:creationId xmlns:a16="http://schemas.microsoft.com/office/drawing/2014/main" id="{DE2B5DB6-468A-4A6B-8F4B-05FD0BAC1058}"/>
                </a:ext>
              </a:extLst>
            </p:cNvPr>
            <p:cNvSpPr txBox="1"/>
            <p:nvPr/>
          </p:nvSpPr>
          <p:spPr>
            <a:xfrm>
              <a:off x="1468211" y="3840447"/>
              <a:ext cx="1612231" cy="338554"/>
            </a:xfrm>
            <a:prstGeom prst="rect">
              <a:avLst/>
            </a:prstGeom>
            <a:noFill/>
          </p:spPr>
          <p:txBody>
            <a:bodyPr wrap="square" rtlCol="0">
              <a:spAutoFit/>
            </a:bodyPr>
            <a:lstStyle/>
            <a:p>
              <a:pPr algn="ctr"/>
              <a:r>
                <a:rPr lang="ar-SY" sz="1600" b="1" dirty="0">
                  <a:latin typeface="Century Gothic" panose="020B0502020202020204" pitchFamily="34" charset="0"/>
                </a:rPr>
                <a:t> المعالــم الحضريــة</a:t>
              </a:r>
              <a:endParaRPr lang="en-US" sz="1600" b="1" dirty="0">
                <a:latin typeface="Century Gothic" panose="020B0502020202020204" pitchFamily="34" charset="0"/>
              </a:endParaRPr>
            </a:p>
          </p:txBody>
        </p:sp>
        <p:sp>
          <p:nvSpPr>
            <p:cNvPr id="43" name="TextBox 42">
              <a:extLst>
                <a:ext uri="{FF2B5EF4-FFF2-40B4-BE49-F238E27FC236}">
                  <a16:creationId xmlns:a16="http://schemas.microsoft.com/office/drawing/2014/main" id="{D57E1EFA-7A55-4E43-A3C6-658BD58D3068}"/>
                </a:ext>
              </a:extLst>
            </p:cNvPr>
            <p:cNvSpPr txBox="1"/>
            <p:nvPr/>
          </p:nvSpPr>
          <p:spPr>
            <a:xfrm>
              <a:off x="987563" y="4052535"/>
              <a:ext cx="2128162" cy="2308324"/>
            </a:xfrm>
            <a:prstGeom prst="rect">
              <a:avLst/>
            </a:prstGeom>
            <a:noFill/>
          </p:spPr>
          <p:txBody>
            <a:bodyPr wrap="square" rtlCol="0">
              <a:spAutoFit/>
            </a:bodyPr>
            <a:lstStyle/>
            <a:p>
              <a:pPr algn="r"/>
              <a:r>
                <a:rPr lang="ar-SY" sz="1600" dirty="0"/>
                <a:t>هي ما صنعه الإنســــان</a:t>
              </a:r>
            </a:p>
            <a:p>
              <a:pPr algn="r"/>
              <a:r>
                <a:rPr lang="ar-SY" sz="1600" dirty="0"/>
                <a:t>مثل مراكــــز العْمـــــران، والمـــدن، والقرى،</a:t>
              </a:r>
            </a:p>
            <a:p>
              <a:pPr algn="r"/>
              <a:r>
                <a:rPr lang="ar-SY" sz="1600" dirty="0"/>
                <a:t>والمبانـــي، والطــــرق، والموانـــئ وتُعرف هـــذه المظاهر بالمظاهـــر (الطبوغرافية البشـــرية) وهي المظاهـــر التـــي يتمثـــل فيها جهد الإنســـان</a:t>
              </a:r>
              <a:endParaRPr lang="en-US" sz="1600" dirty="0"/>
            </a:p>
          </p:txBody>
        </p:sp>
      </p:grpSp>
      <p:grpSp>
        <p:nvGrpSpPr>
          <p:cNvPr id="45" name="Group 44">
            <a:extLst>
              <a:ext uri="{FF2B5EF4-FFF2-40B4-BE49-F238E27FC236}">
                <a16:creationId xmlns:a16="http://schemas.microsoft.com/office/drawing/2014/main" id="{D7F675F8-CAB5-4869-8911-53818DAA0DFE}"/>
              </a:ext>
            </a:extLst>
          </p:cNvPr>
          <p:cNvGrpSpPr/>
          <p:nvPr/>
        </p:nvGrpSpPr>
        <p:grpSpPr>
          <a:xfrm>
            <a:off x="6950984" y="1510432"/>
            <a:ext cx="1775844" cy="5347565"/>
            <a:chOff x="1207996" y="953137"/>
            <a:chExt cx="1852282" cy="5347565"/>
          </a:xfrm>
        </p:grpSpPr>
        <p:sp>
          <p:nvSpPr>
            <p:cNvPr id="46" name="Rectangle: Top Corners Rounded 45">
              <a:extLst>
                <a:ext uri="{FF2B5EF4-FFF2-40B4-BE49-F238E27FC236}">
                  <a16:creationId xmlns:a16="http://schemas.microsoft.com/office/drawing/2014/main" id="{2065808D-06FF-4416-A003-ED7A6AAFC662}"/>
                </a:ext>
              </a:extLst>
            </p:cNvPr>
            <p:cNvSpPr/>
            <p:nvPr/>
          </p:nvSpPr>
          <p:spPr>
            <a:xfrm>
              <a:off x="1283610" y="2925334"/>
              <a:ext cx="1776667" cy="3375368"/>
            </a:xfrm>
            <a:prstGeom prst="round2SameRect">
              <a:avLst>
                <a:gd name="adj1" fmla="val 0"/>
                <a:gd name="adj2" fmla="val 1557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B1D8213-D06E-442A-8C2F-D5FED424FBC6}"/>
                </a:ext>
              </a:extLst>
            </p:cNvPr>
            <p:cNvSpPr/>
            <p:nvPr/>
          </p:nvSpPr>
          <p:spPr>
            <a:xfrm>
              <a:off x="1283610" y="953137"/>
              <a:ext cx="1776667" cy="2855296"/>
            </a:xfrm>
            <a:custGeom>
              <a:avLst/>
              <a:gdLst>
                <a:gd name="connsiteX0" fmla="*/ 888331 w 1776667"/>
                <a:gd name="connsiteY0" fmla="*/ 0 h 2855296"/>
                <a:gd name="connsiteX1" fmla="*/ 1252911 w 1776667"/>
                <a:gd name="connsiteY1" fmla="*/ 180390 h 2855296"/>
                <a:gd name="connsiteX2" fmla="*/ 1288895 w 1776667"/>
                <a:gd name="connsiteY2" fmla="*/ 242616 h 2855296"/>
                <a:gd name="connsiteX3" fmla="*/ 1132060 w 1776667"/>
                <a:gd name="connsiteY3" fmla="*/ 242616 h 2855296"/>
                <a:gd name="connsiteX4" fmla="*/ 1108185 w 1776667"/>
                <a:gd name="connsiteY4" fmla="*/ 213679 h 2855296"/>
                <a:gd name="connsiteX5" fmla="*/ 888334 w 1776667"/>
                <a:gd name="connsiteY5" fmla="*/ 122614 h 2855296"/>
                <a:gd name="connsiteX6" fmla="*/ 577417 w 1776667"/>
                <a:gd name="connsiteY6" fmla="*/ 433531 h 2855296"/>
                <a:gd name="connsiteX7" fmla="*/ 888334 w 1776667"/>
                <a:gd name="connsiteY7" fmla="*/ 744447 h 2855296"/>
                <a:gd name="connsiteX8" fmla="*/ 1199251 w 1776667"/>
                <a:gd name="connsiteY8" fmla="*/ 433531 h 2855296"/>
                <a:gd name="connsiteX9" fmla="*/ 1189108 w 1776667"/>
                <a:gd name="connsiteY9" fmla="*/ 383293 h 2855296"/>
                <a:gd name="connsiteX10" fmla="*/ 1349060 w 1776667"/>
                <a:gd name="connsiteY10" fmla="*/ 383293 h 2855296"/>
                <a:gd name="connsiteX11" fmla="*/ 1702435 w 1776667"/>
                <a:gd name="connsiteY11" fmla="*/ 1613034 h 2855296"/>
                <a:gd name="connsiteX12" fmla="*/ 1706858 w 1776667"/>
                <a:gd name="connsiteY12" fmla="*/ 1621184 h 2855296"/>
                <a:gd name="connsiteX13" fmla="*/ 1776667 w 1776667"/>
                <a:gd name="connsiteY13" fmla="*/ 1966963 h 2855296"/>
                <a:gd name="connsiteX14" fmla="*/ 888334 w 1776667"/>
                <a:gd name="connsiteY14" fmla="*/ 2855296 h 2855296"/>
                <a:gd name="connsiteX15" fmla="*/ 0 w 1776667"/>
                <a:gd name="connsiteY15" fmla="*/ 1966963 h 2855296"/>
                <a:gd name="connsiteX16" fmla="*/ 69811 w 1776667"/>
                <a:gd name="connsiteY16" fmla="*/ 1621184 h 2855296"/>
                <a:gd name="connsiteX17" fmla="*/ 78532 w 1776667"/>
                <a:gd name="connsiteY17" fmla="*/ 1605113 h 2855296"/>
                <a:gd name="connsiteX18" fmla="*/ 444167 w 1776667"/>
                <a:gd name="connsiteY18" fmla="*/ 325663 h 2855296"/>
                <a:gd name="connsiteX19" fmla="*/ 446214 w 1776667"/>
                <a:gd name="connsiteY19" fmla="*/ 325663 h 2855296"/>
                <a:gd name="connsiteX20" fmla="*/ 452993 w 1776667"/>
                <a:gd name="connsiteY20" fmla="*/ 302754 h 2855296"/>
                <a:gd name="connsiteX21" fmla="*/ 888331 w 1776667"/>
                <a:gd name="connsiteY21" fmla="*/ 0 h 28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6667" h="2855296">
                  <a:moveTo>
                    <a:pt x="888331" y="0"/>
                  </a:moveTo>
                  <a:cubicBezTo>
                    <a:pt x="1035109" y="0"/>
                    <a:pt x="1166253" y="70221"/>
                    <a:pt x="1252911" y="180390"/>
                  </a:cubicBezTo>
                  <a:lnTo>
                    <a:pt x="1288895" y="242616"/>
                  </a:lnTo>
                  <a:lnTo>
                    <a:pt x="1132060" y="242616"/>
                  </a:lnTo>
                  <a:lnTo>
                    <a:pt x="1108185" y="213679"/>
                  </a:lnTo>
                  <a:cubicBezTo>
                    <a:pt x="1051920" y="157414"/>
                    <a:pt x="974191" y="122614"/>
                    <a:pt x="888334" y="122614"/>
                  </a:cubicBezTo>
                  <a:cubicBezTo>
                    <a:pt x="716620" y="122614"/>
                    <a:pt x="577417" y="261816"/>
                    <a:pt x="577417" y="433531"/>
                  </a:cubicBezTo>
                  <a:cubicBezTo>
                    <a:pt x="577417" y="605245"/>
                    <a:pt x="716620" y="744447"/>
                    <a:pt x="888334" y="744447"/>
                  </a:cubicBezTo>
                  <a:cubicBezTo>
                    <a:pt x="1060048" y="744447"/>
                    <a:pt x="1199251" y="605245"/>
                    <a:pt x="1199251" y="433531"/>
                  </a:cubicBezTo>
                  <a:lnTo>
                    <a:pt x="1189108" y="383293"/>
                  </a:lnTo>
                  <a:lnTo>
                    <a:pt x="1349060" y="383293"/>
                  </a:lnTo>
                  <a:lnTo>
                    <a:pt x="1702435" y="1613034"/>
                  </a:lnTo>
                  <a:lnTo>
                    <a:pt x="1706858" y="1621184"/>
                  </a:lnTo>
                  <a:cubicBezTo>
                    <a:pt x="1751810" y="1727462"/>
                    <a:pt x="1776667" y="1844309"/>
                    <a:pt x="1776667" y="1966963"/>
                  </a:cubicBezTo>
                  <a:cubicBezTo>
                    <a:pt x="1776667" y="2457575"/>
                    <a:pt x="1378947" y="2855296"/>
                    <a:pt x="888334" y="2855296"/>
                  </a:cubicBezTo>
                  <a:cubicBezTo>
                    <a:pt x="397721" y="2855296"/>
                    <a:pt x="0" y="2457575"/>
                    <a:pt x="0" y="1966963"/>
                  </a:cubicBezTo>
                  <a:cubicBezTo>
                    <a:pt x="0" y="1844309"/>
                    <a:pt x="24858" y="1727462"/>
                    <a:pt x="69811" y="1621184"/>
                  </a:cubicBezTo>
                  <a:lnTo>
                    <a:pt x="78532" y="1605113"/>
                  </a:lnTo>
                  <a:lnTo>
                    <a:pt x="444167" y="325663"/>
                  </a:lnTo>
                  <a:lnTo>
                    <a:pt x="446214" y="325663"/>
                  </a:lnTo>
                  <a:lnTo>
                    <a:pt x="452993" y="302754"/>
                  </a:lnTo>
                  <a:cubicBezTo>
                    <a:pt x="524717" y="124838"/>
                    <a:pt x="692630" y="0"/>
                    <a:pt x="888331" y="0"/>
                  </a:cubicBez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A850E083-4780-4CD7-A1B8-A19A5B3B01C0}"/>
                </a:ext>
              </a:extLst>
            </p:cNvPr>
            <p:cNvSpPr/>
            <p:nvPr/>
          </p:nvSpPr>
          <p:spPr>
            <a:xfrm>
              <a:off x="1546300" y="2290790"/>
              <a:ext cx="1269089" cy="1269089"/>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Bullseye">
              <a:extLst>
                <a:ext uri="{FF2B5EF4-FFF2-40B4-BE49-F238E27FC236}">
                  <a16:creationId xmlns:a16="http://schemas.microsoft.com/office/drawing/2014/main" id="{C6E2D307-E73E-4E3C-B380-B751B2546A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6524" y="2651014"/>
              <a:ext cx="548640" cy="548640"/>
            </a:xfrm>
            <a:prstGeom prst="rect">
              <a:avLst/>
            </a:prstGeom>
          </p:spPr>
        </p:pic>
        <p:sp>
          <p:nvSpPr>
            <p:cNvPr id="50" name="TextBox 49">
              <a:extLst>
                <a:ext uri="{FF2B5EF4-FFF2-40B4-BE49-F238E27FC236}">
                  <a16:creationId xmlns:a16="http://schemas.microsoft.com/office/drawing/2014/main" id="{96F4EB3D-6872-4A21-BA9C-309D4761A967}"/>
                </a:ext>
              </a:extLst>
            </p:cNvPr>
            <p:cNvSpPr txBox="1"/>
            <p:nvPr/>
          </p:nvSpPr>
          <p:spPr>
            <a:xfrm>
              <a:off x="1374727" y="3860880"/>
              <a:ext cx="1612231" cy="338554"/>
            </a:xfrm>
            <a:prstGeom prst="rect">
              <a:avLst/>
            </a:prstGeom>
            <a:noFill/>
          </p:spPr>
          <p:txBody>
            <a:bodyPr wrap="square" rtlCol="0">
              <a:spAutoFit/>
            </a:bodyPr>
            <a:lstStyle/>
            <a:p>
              <a:pPr algn="ctr"/>
              <a:r>
                <a:rPr lang="ar-SY" sz="1600" b="1" dirty="0">
                  <a:latin typeface="Century Gothic" panose="020B0502020202020204" pitchFamily="34" charset="0"/>
                </a:rPr>
                <a:t>الحــدود</a:t>
              </a:r>
              <a:endParaRPr lang="en-US" sz="1600" b="1" dirty="0">
                <a:latin typeface="Century Gothic" panose="020B0502020202020204" pitchFamily="34" charset="0"/>
              </a:endParaRPr>
            </a:p>
          </p:txBody>
        </p:sp>
        <p:sp>
          <p:nvSpPr>
            <p:cNvPr id="51" name="TextBox 50">
              <a:extLst>
                <a:ext uri="{FF2B5EF4-FFF2-40B4-BE49-F238E27FC236}">
                  <a16:creationId xmlns:a16="http://schemas.microsoft.com/office/drawing/2014/main" id="{78546F48-6B7D-486C-907E-09F170350A84}"/>
                </a:ext>
              </a:extLst>
            </p:cNvPr>
            <p:cNvSpPr txBox="1"/>
            <p:nvPr/>
          </p:nvSpPr>
          <p:spPr>
            <a:xfrm>
              <a:off x="1207996" y="4290518"/>
              <a:ext cx="1852282" cy="1569660"/>
            </a:xfrm>
            <a:prstGeom prst="rect">
              <a:avLst/>
            </a:prstGeom>
            <a:noFill/>
          </p:spPr>
          <p:txBody>
            <a:bodyPr wrap="square" rtlCol="0">
              <a:spAutoFit/>
            </a:bodyPr>
            <a:lstStyle/>
            <a:p>
              <a:pPr algn="r"/>
              <a:r>
                <a:rPr lang="ar-SY" sz="1600" dirty="0"/>
                <a:t> مثـــل الحـــدود الإداريـــة بيـــن المراكـــز أو المحافظــــات أو المناطـــق، والحـــدود</a:t>
              </a:r>
            </a:p>
            <a:p>
              <a:pPr algn="r"/>
              <a:r>
                <a:rPr lang="ar-SY" sz="1600" dirty="0"/>
                <a:t>السـياســــية بيـــن الدول.</a:t>
              </a:r>
              <a:endParaRPr lang="en-US" sz="1600" dirty="0"/>
            </a:p>
          </p:txBody>
        </p:sp>
      </p:grpSp>
      <p:grpSp>
        <p:nvGrpSpPr>
          <p:cNvPr id="53" name="Group 44">
            <a:extLst>
              <a:ext uri="{FF2B5EF4-FFF2-40B4-BE49-F238E27FC236}">
                <a16:creationId xmlns:a16="http://schemas.microsoft.com/office/drawing/2014/main" id="{D7F675F8-CAB5-4869-8911-53818DAA0DFE}"/>
              </a:ext>
            </a:extLst>
          </p:cNvPr>
          <p:cNvGrpSpPr/>
          <p:nvPr/>
        </p:nvGrpSpPr>
        <p:grpSpPr>
          <a:xfrm>
            <a:off x="8789477" y="1499636"/>
            <a:ext cx="1742016" cy="5358363"/>
            <a:chOff x="1283610" y="953137"/>
            <a:chExt cx="1816998" cy="5358363"/>
          </a:xfrm>
        </p:grpSpPr>
        <p:sp>
          <p:nvSpPr>
            <p:cNvPr id="54" name="Rectangle: Top Corners Rounded 45">
              <a:extLst>
                <a:ext uri="{FF2B5EF4-FFF2-40B4-BE49-F238E27FC236}">
                  <a16:creationId xmlns:a16="http://schemas.microsoft.com/office/drawing/2014/main" id="{2065808D-06FF-4416-A003-ED7A6AAFC662}"/>
                </a:ext>
              </a:extLst>
            </p:cNvPr>
            <p:cNvSpPr/>
            <p:nvPr/>
          </p:nvSpPr>
          <p:spPr>
            <a:xfrm>
              <a:off x="1283610" y="2925333"/>
              <a:ext cx="1776667" cy="3386167"/>
            </a:xfrm>
            <a:prstGeom prst="round2SameRect">
              <a:avLst>
                <a:gd name="adj1" fmla="val 0"/>
                <a:gd name="adj2" fmla="val 1557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46">
              <a:extLst>
                <a:ext uri="{FF2B5EF4-FFF2-40B4-BE49-F238E27FC236}">
                  <a16:creationId xmlns:a16="http://schemas.microsoft.com/office/drawing/2014/main" id="{AB1D8213-D06E-442A-8C2F-D5FED424FBC6}"/>
                </a:ext>
              </a:extLst>
            </p:cNvPr>
            <p:cNvSpPr/>
            <p:nvPr/>
          </p:nvSpPr>
          <p:spPr>
            <a:xfrm>
              <a:off x="1283610" y="953137"/>
              <a:ext cx="1776667" cy="2855296"/>
            </a:xfrm>
            <a:custGeom>
              <a:avLst/>
              <a:gdLst>
                <a:gd name="connsiteX0" fmla="*/ 888331 w 1776667"/>
                <a:gd name="connsiteY0" fmla="*/ 0 h 2855296"/>
                <a:gd name="connsiteX1" fmla="*/ 1252911 w 1776667"/>
                <a:gd name="connsiteY1" fmla="*/ 180390 h 2855296"/>
                <a:gd name="connsiteX2" fmla="*/ 1288895 w 1776667"/>
                <a:gd name="connsiteY2" fmla="*/ 242616 h 2855296"/>
                <a:gd name="connsiteX3" fmla="*/ 1132060 w 1776667"/>
                <a:gd name="connsiteY3" fmla="*/ 242616 h 2855296"/>
                <a:gd name="connsiteX4" fmla="*/ 1108185 w 1776667"/>
                <a:gd name="connsiteY4" fmla="*/ 213679 h 2855296"/>
                <a:gd name="connsiteX5" fmla="*/ 888334 w 1776667"/>
                <a:gd name="connsiteY5" fmla="*/ 122614 h 2855296"/>
                <a:gd name="connsiteX6" fmla="*/ 577417 w 1776667"/>
                <a:gd name="connsiteY6" fmla="*/ 433531 h 2855296"/>
                <a:gd name="connsiteX7" fmla="*/ 888334 w 1776667"/>
                <a:gd name="connsiteY7" fmla="*/ 744447 h 2855296"/>
                <a:gd name="connsiteX8" fmla="*/ 1199251 w 1776667"/>
                <a:gd name="connsiteY8" fmla="*/ 433531 h 2855296"/>
                <a:gd name="connsiteX9" fmla="*/ 1189108 w 1776667"/>
                <a:gd name="connsiteY9" fmla="*/ 383293 h 2855296"/>
                <a:gd name="connsiteX10" fmla="*/ 1349060 w 1776667"/>
                <a:gd name="connsiteY10" fmla="*/ 383293 h 2855296"/>
                <a:gd name="connsiteX11" fmla="*/ 1702435 w 1776667"/>
                <a:gd name="connsiteY11" fmla="*/ 1613034 h 2855296"/>
                <a:gd name="connsiteX12" fmla="*/ 1706858 w 1776667"/>
                <a:gd name="connsiteY12" fmla="*/ 1621184 h 2855296"/>
                <a:gd name="connsiteX13" fmla="*/ 1776667 w 1776667"/>
                <a:gd name="connsiteY13" fmla="*/ 1966963 h 2855296"/>
                <a:gd name="connsiteX14" fmla="*/ 888334 w 1776667"/>
                <a:gd name="connsiteY14" fmla="*/ 2855296 h 2855296"/>
                <a:gd name="connsiteX15" fmla="*/ 0 w 1776667"/>
                <a:gd name="connsiteY15" fmla="*/ 1966963 h 2855296"/>
                <a:gd name="connsiteX16" fmla="*/ 69811 w 1776667"/>
                <a:gd name="connsiteY16" fmla="*/ 1621184 h 2855296"/>
                <a:gd name="connsiteX17" fmla="*/ 78532 w 1776667"/>
                <a:gd name="connsiteY17" fmla="*/ 1605113 h 2855296"/>
                <a:gd name="connsiteX18" fmla="*/ 444167 w 1776667"/>
                <a:gd name="connsiteY18" fmla="*/ 325663 h 2855296"/>
                <a:gd name="connsiteX19" fmla="*/ 446214 w 1776667"/>
                <a:gd name="connsiteY19" fmla="*/ 325663 h 2855296"/>
                <a:gd name="connsiteX20" fmla="*/ 452993 w 1776667"/>
                <a:gd name="connsiteY20" fmla="*/ 302754 h 2855296"/>
                <a:gd name="connsiteX21" fmla="*/ 888331 w 1776667"/>
                <a:gd name="connsiteY21" fmla="*/ 0 h 28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6667" h="2855296">
                  <a:moveTo>
                    <a:pt x="888331" y="0"/>
                  </a:moveTo>
                  <a:cubicBezTo>
                    <a:pt x="1035109" y="0"/>
                    <a:pt x="1166253" y="70221"/>
                    <a:pt x="1252911" y="180390"/>
                  </a:cubicBezTo>
                  <a:lnTo>
                    <a:pt x="1288895" y="242616"/>
                  </a:lnTo>
                  <a:lnTo>
                    <a:pt x="1132060" y="242616"/>
                  </a:lnTo>
                  <a:lnTo>
                    <a:pt x="1108185" y="213679"/>
                  </a:lnTo>
                  <a:cubicBezTo>
                    <a:pt x="1051920" y="157414"/>
                    <a:pt x="974191" y="122614"/>
                    <a:pt x="888334" y="122614"/>
                  </a:cubicBezTo>
                  <a:cubicBezTo>
                    <a:pt x="716620" y="122614"/>
                    <a:pt x="577417" y="261816"/>
                    <a:pt x="577417" y="433531"/>
                  </a:cubicBezTo>
                  <a:cubicBezTo>
                    <a:pt x="577417" y="605245"/>
                    <a:pt x="716620" y="744447"/>
                    <a:pt x="888334" y="744447"/>
                  </a:cubicBezTo>
                  <a:cubicBezTo>
                    <a:pt x="1060048" y="744447"/>
                    <a:pt x="1199251" y="605245"/>
                    <a:pt x="1199251" y="433531"/>
                  </a:cubicBezTo>
                  <a:lnTo>
                    <a:pt x="1189108" y="383293"/>
                  </a:lnTo>
                  <a:lnTo>
                    <a:pt x="1349060" y="383293"/>
                  </a:lnTo>
                  <a:lnTo>
                    <a:pt x="1702435" y="1613034"/>
                  </a:lnTo>
                  <a:lnTo>
                    <a:pt x="1706858" y="1621184"/>
                  </a:lnTo>
                  <a:cubicBezTo>
                    <a:pt x="1751810" y="1727462"/>
                    <a:pt x="1776667" y="1844309"/>
                    <a:pt x="1776667" y="1966963"/>
                  </a:cubicBezTo>
                  <a:cubicBezTo>
                    <a:pt x="1776667" y="2457575"/>
                    <a:pt x="1378947" y="2855296"/>
                    <a:pt x="888334" y="2855296"/>
                  </a:cubicBezTo>
                  <a:cubicBezTo>
                    <a:pt x="397721" y="2855296"/>
                    <a:pt x="0" y="2457575"/>
                    <a:pt x="0" y="1966963"/>
                  </a:cubicBezTo>
                  <a:cubicBezTo>
                    <a:pt x="0" y="1844309"/>
                    <a:pt x="24858" y="1727462"/>
                    <a:pt x="69811" y="1621184"/>
                  </a:cubicBezTo>
                  <a:lnTo>
                    <a:pt x="78532" y="1605113"/>
                  </a:lnTo>
                  <a:lnTo>
                    <a:pt x="444167" y="325663"/>
                  </a:lnTo>
                  <a:lnTo>
                    <a:pt x="446214" y="325663"/>
                  </a:lnTo>
                  <a:lnTo>
                    <a:pt x="452993" y="302754"/>
                  </a:lnTo>
                  <a:cubicBezTo>
                    <a:pt x="524717" y="124838"/>
                    <a:pt x="692630" y="0"/>
                    <a:pt x="888331" y="0"/>
                  </a:cubicBez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47">
              <a:extLst>
                <a:ext uri="{FF2B5EF4-FFF2-40B4-BE49-F238E27FC236}">
                  <a16:creationId xmlns:a16="http://schemas.microsoft.com/office/drawing/2014/main" id="{A850E083-4780-4CD7-A1B8-A19A5B3B01C0}"/>
                </a:ext>
              </a:extLst>
            </p:cNvPr>
            <p:cNvSpPr/>
            <p:nvPr/>
          </p:nvSpPr>
          <p:spPr>
            <a:xfrm>
              <a:off x="1546300" y="2290790"/>
              <a:ext cx="1269089" cy="1269089"/>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Graphic 48" descr="Bullseye">
              <a:extLst>
                <a:ext uri="{FF2B5EF4-FFF2-40B4-BE49-F238E27FC236}">
                  <a16:creationId xmlns:a16="http://schemas.microsoft.com/office/drawing/2014/main" id="{C6E2D307-E73E-4E3C-B380-B751B2546A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6524" y="2651014"/>
              <a:ext cx="548640" cy="548640"/>
            </a:xfrm>
            <a:prstGeom prst="rect">
              <a:avLst/>
            </a:prstGeom>
          </p:spPr>
        </p:pic>
        <p:sp>
          <p:nvSpPr>
            <p:cNvPr id="58" name="TextBox 49">
              <a:extLst>
                <a:ext uri="{FF2B5EF4-FFF2-40B4-BE49-F238E27FC236}">
                  <a16:creationId xmlns:a16="http://schemas.microsoft.com/office/drawing/2014/main" id="{96F4EB3D-6872-4A21-BA9C-309D4761A967}"/>
                </a:ext>
              </a:extLst>
            </p:cNvPr>
            <p:cNvSpPr txBox="1"/>
            <p:nvPr/>
          </p:nvSpPr>
          <p:spPr>
            <a:xfrm>
              <a:off x="1374728" y="3860880"/>
              <a:ext cx="1612231" cy="369332"/>
            </a:xfrm>
            <a:prstGeom prst="rect">
              <a:avLst/>
            </a:prstGeom>
            <a:noFill/>
          </p:spPr>
          <p:txBody>
            <a:bodyPr wrap="square" rtlCol="0">
              <a:spAutoFit/>
            </a:bodyPr>
            <a:lstStyle/>
            <a:p>
              <a:pPr algn="ctr"/>
              <a:r>
                <a:rPr lang="ar-SY" b="1" dirty="0">
                  <a:latin typeface="Century Gothic" panose="020B0502020202020204" pitchFamily="34" charset="0"/>
                </a:rPr>
                <a:t>نقط الارتفاع</a:t>
              </a:r>
              <a:endParaRPr lang="en-US" b="1" dirty="0">
                <a:latin typeface="Century Gothic" panose="020B0502020202020204" pitchFamily="34" charset="0"/>
              </a:endParaRPr>
            </a:p>
          </p:txBody>
        </p:sp>
        <p:sp>
          <p:nvSpPr>
            <p:cNvPr id="59" name="TextBox 50">
              <a:extLst>
                <a:ext uri="{FF2B5EF4-FFF2-40B4-BE49-F238E27FC236}">
                  <a16:creationId xmlns:a16="http://schemas.microsoft.com/office/drawing/2014/main" id="{78546F48-6B7D-486C-907E-09F170350A84}"/>
                </a:ext>
              </a:extLst>
            </p:cNvPr>
            <p:cNvSpPr txBox="1"/>
            <p:nvPr/>
          </p:nvSpPr>
          <p:spPr>
            <a:xfrm>
              <a:off x="1323941" y="4290518"/>
              <a:ext cx="1776667" cy="830997"/>
            </a:xfrm>
            <a:prstGeom prst="rect">
              <a:avLst/>
            </a:prstGeom>
            <a:noFill/>
          </p:spPr>
          <p:txBody>
            <a:bodyPr wrap="square" rtlCol="0">
              <a:spAutoFit/>
            </a:bodyPr>
            <a:lstStyle/>
            <a:p>
              <a:pPr algn="r"/>
              <a:r>
                <a:rPr lang="ar-SY" sz="1600" dirty="0"/>
                <a:t> هي مجموعة من النقط التي تحدد الارتفاع المطلق لمنطقة معينة.</a:t>
              </a:r>
              <a:endParaRPr lang="en-US" sz="1600" dirty="0"/>
            </a:p>
          </p:txBody>
        </p:sp>
      </p:grpSp>
      <p:grpSp>
        <p:nvGrpSpPr>
          <p:cNvPr id="61" name="Group 44">
            <a:extLst>
              <a:ext uri="{FF2B5EF4-FFF2-40B4-BE49-F238E27FC236}">
                <a16:creationId xmlns:a16="http://schemas.microsoft.com/office/drawing/2014/main" id="{D7F675F8-CAB5-4869-8911-53818DAA0DFE}"/>
              </a:ext>
            </a:extLst>
          </p:cNvPr>
          <p:cNvGrpSpPr/>
          <p:nvPr/>
        </p:nvGrpSpPr>
        <p:grpSpPr>
          <a:xfrm>
            <a:off x="10464674" y="1499636"/>
            <a:ext cx="1773566" cy="5358361"/>
            <a:chOff x="1213915" y="953137"/>
            <a:chExt cx="1849907" cy="5358361"/>
          </a:xfrm>
        </p:grpSpPr>
        <p:sp>
          <p:nvSpPr>
            <p:cNvPr id="62" name="Rectangle: Top Corners Rounded 45">
              <a:extLst>
                <a:ext uri="{FF2B5EF4-FFF2-40B4-BE49-F238E27FC236}">
                  <a16:creationId xmlns:a16="http://schemas.microsoft.com/office/drawing/2014/main" id="{2065808D-06FF-4416-A003-ED7A6AAFC662}"/>
                </a:ext>
              </a:extLst>
            </p:cNvPr>
            <p:cNvSpPr/>
            <p:nvPr/>
          </p:nvSpPr>
          <p:spPr>
            <a:xfrm>
              <a:off x="1283610" y="2925334"/>
              <a:ext cx="1776667" cy="3386164"/>
            </a:xfrm>
            <a:prstGeom prst="round2SameRect">
              <a:avLst>
                <a:gd name="adj1" fmla="val 0"/>
                <a:gd name="adj2" fmla="val 1557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46">
              <a:extLst>
                <a:ext uri="{FF2B5EF4-FFF2-40B4-BE49-F238E27FC236}">
                  <a16:creationId xmlns:a16="http://schemas.microsoft.com/office/drawing/2014/main" id="{AB1D8213-D06E-442A-8C2F-D5FED424FBC6}"/>
                </a:ext>
              </a:extLst>
            </p:cNvPr>
            <p:cNvSpPr/>
            <p:nvPr/>
          </p:nvSpPr>
          <p:spPr>
            <a:xfrm>
              <a:off x="1283610" y="953137"/>
              <a:ext cx="1776667" cy="2855296"/>
            </a:xfrm>
            <a:custGeom>
              <a:avLst/>
              <a:gdLst>
                <a:gd name="connsiteX0" fmla="*/ 888331 w 1776667"/>
                <a:gd name="connsiteY0" fmla="*/ 0 h 2855296"/>
                <a:gd name="connsiteX1" fmla="*/ 1252911 w 1776667"/>
                <a:gd name="connsiteY1" fmla="*/ 180390 h 2855296"/>
                <a:gd name="connsiteX2" fmla="*/ 1288895 w 1776667"/>
                <a:gd name="connsiteY2" fmla="*/ 242616 h 2855296"/>
                <a:gd name="connsiteX3" fmla="*/ 1132060 w 1776667"/>
                <a:gd name="connsiteY3" fmla="*/ 242616 h 2855296"/>
                <a:gd name="connsiteX4" fmla="*/ 1108185 w 1776667"/>
                <a:gd name="connsiteY4" fmla="*/ 213679 h 2855296"/>
                <a:gd name="connsiteX5" fmla="*/ 888334 w 1776667"/>
                <a:gd name="connsiteY5" fmla="*/ 122614 h 2855296"/>
                <a:gd name="connsiteX6" fmla="*/ 577417 w 1776667"/>
                <a:gd name="connsiteY6" fmla="*/ 433531 h 2855296"/>
                <a:gd name="connsiteX7" fmla="*/ 888334 w 1776667"/>
                <a:gd name="connsiteY7" fmla="*/ 744447 h 2855296"/>
                <a:gd name="connsiteX8" fmla="*/ 1199251 w 1776667"/>
                <a:gd name="connsiteY8" fmla="*/ 433531 h 2855296"/>
                <a:gd name="connsiteX9" fmla="*/ 1189108 w 1776667"/>
                <a:gd name="connsiteY9" fmla="*/ 383293 h 2855296"/>
                <a:gd name="connsiteX10" fmla="*/ 1349060 w 1776667"/>
                <a:gd name="connsiteY10" fmla="*/ 383293 h 2855296"/>
                <a:gd name="connsiteX11" fmla="*/ 1702435 w 1776667"/>
                <a:gd name="connsiteY11" fmla="*/ 1613034 h 2855296"/>
                <a:gd name="connsiteX12" fmla="*/ 1706858 w 1776667"/>
                <a:gd name="connsiteY12" fmla="*/ 1621184 h 2855296"/>
                <a:gd name="connsiteX13" fmla="*/ 1776667 w 1776667"/>
                <a:gd name="connsiteY13" fmla="*/ 1966963 h 2855296"/>
                <a:gd name="connsiteX14" fmla="*/ 888334 w 1776667"/>
                <a:gd name="connsiteY14" fmla="*/ 2855296 h 2855296"/>
                <a:gd name="connsiteX15" fmla="*/ 0 w 1776667"/>
                <a:gd name="connsiteY15" fmla="*/ 1966963 h 2855296"/>
                <a:gd name="connsiteX16" fmla="*/ 69811 w 1776667"/>
                <a:gd name="connsiteY16" fmla="*/ 1621184 h 2855296"/>
                <a:gd name="connsiteX17" fmla="*/ 78532 w 1776667"/>
                <a:gd name="connsiteY17" fmla="*/ 1605113 h 2855296"/>
                <a:gd name="connsiteX18" fmla="*/ 444167 w 1776667"/>
                <a:gd name="connsiteY18" fmla="*/ 325663 h 2855296"/>
                <a:gd name="connsiteX19" fmla="*/ 446214 w 1776667"/>
                <a:gd name="connsiteY19" fmla="*/ 325663 h 2855296"/>
                <a:gd name="connsiteX20" fmla="*/ 452993 w 1776667"/>
                <a:gd name="connsiteY20" fmla="*/ 302754 h 2855296"/>
                <a:gd name="connsiteX21" fmla="*/ 888331 w 1776667"/>
                <a:gd name="connsiteY21" fmla="*/ 0 h 28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6667" h="2855296">
                  <a:moveTo>
                    <a:pt x="888331" y="0"/>
                  </a:moveTo>
                  <a:cubicBezTo>
                    <a:pt x="1035109" y="0"/>
                    <a:pt x="1166253" y="70221"/>
                    <a:pt x="1252911" y="180390"/>
                  </a:cubicBezTo>
                  <a:lnTo>
                    <a:pt x="1288895" y="242616"/>
                  </a:lnTo>
                  <a:lnTo>
                    <a:pt x="1132060" y="242616"/>
                  </a:lnTo>
                  <a:lnTo>
                    <a:pt x="1108185" y="213679"/>
                  </a:lnTo>
                  <a:cubicBezTo>
                    <a:pt x="1051920" y="157414"/>
                    <a:pt x="974191" y="122614"/>
                    <a:pt x="888334" y="122614"/>
                  </a:cubicBezTo>
                  <a:cubicBezTo>
                    <a:pt x="716620" y="122614"/>
                    <a:pt x="577417" y="261816"/>
                    <a:pt x="577417" y="433531"/>
                  </a:cubicBezTo>
                  <a:cubicBezTo>
                    <a:pt x="577417" y="605245"/>
                    <a:pt x="716620" y="744447"/>
                    <a:pt x="888334" y="744447"/>
                  </a:cubicBezTo>
                  <a:cubicBezTo>
                    <a:pt x="1060048" y="744447"/>
                    <a:pt x="1199251" y="605245"/>
                    <a:pt x="1199251" y="433531"/>
                  </a:cubicBezTo>
                  <a:lnTo>
                    <a:pt x="1189108" y="383293"/>
                  </a:lnTo>
                  <a:lnTo>
                    <a:pt x="1349060" y="383293"/>
                  </a:lnTo>
                  <a:lnTo>
                    <a:pt x="1702435" y="1613034"/>
                  </a:lnTo>
                  <a:lnTo>
                    <a:pt x="1706858" y="1621184"/>
                  </a:lnTo>
                  <a:cubicBezTo>
                    <a:pt x="1751810" y="1727462"/>
                    <a:pt x="1776667" y="1844309"/>
                    <a:pt x="1776667" y="1966963"/>
                  </a:cubicBezTo>
                  <a:cubicBezTo>
                    <a:pt x="1776667" y="2457575"/>
                    <a:pt x="1378947" y="2855296"/>
                    <a:pt x="888334" y="2855296"/>
                  </a:cubicBezTo>
                  <a:cubicBezTo>
                    <a:pt x="397721" y="2855296"/>
                    <a:pt x="0" y="2457575"/>
                    <a:pt x="0" y="1966963"/>
                  </a:cubicBezTo>
                  <a:cubicBezTo>
                    <a:pt x="0" y="1844309"/>
                    <a:pt x="24858" y="1727462"/>
                    <a:pt x="69811" y="1621184"/>
                  </a:cubicBezTo>
                  <a:lnTo>
                    <a:pt x="78532" y="1605113"/>
                  </a:lnTo>
                  <a:lnTo>
                    <a:pt x="444167" y="325663"/>
                  </a:lnTo>
                  <a:lnTo>
                    <a:pt x="446214" y="325663"/>
                  </a:lnTo>
                  <a:lnTo>
                    <a:pt x="452993" y="302754"/>
                  </a:lnTo>
                  <a:cubicBezTo>
                    <a:pt x="524717" y="124838"/>
                    <a:pt x="692630" y="0"/>
                    <a:pt x="888331" y="0"/>
                  </a:cubicBez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47">
              <a:extLst>
                <a:ext uri="{FF2B5EF4-FFF2-40B4-BE49-F238E27FC236}">
                  <a16:creationId xmlns:a16="http://schemas.microsoft.com/office/drawing/2014/main" id="{A850E083-4780-4CD7-A1B8-A19A5B3B01C0}"/>
                </a:ext>
              </a:extLst>
            </p:cNvPr>
            <p:cNvSpPr/>
            <p:nvPr/>
          </p:nvSpPr>
          <p:spPr>
            <a:xfrm>
              <a:off x="1546300" y="2290790"/>
              <a:ext cx="1269089" cy="1269089"/>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48" descr="Bullseye">
              <a:extLst>
                <a:ext uri="{FF2B5EF4-FFF2-40B4-BE49-F238E27FC236}">
                  <a16:creationId xmlns:a16="http://schemas.microsoft.com/office/drawing/2014/main" id="{C6E2D307-E73E-4E3C-B380-B751B2546A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6524" y="2651014"/>
              <a:ext cx="548640" cy="548640"/>
            </a:xfrm>
            <a:prstGeom prst="rect">
              <a:avLst/>
            </a:prstGeom>
          </p:spPr>
        </p:pic>
        <p:sp>
          <p:nvSpPr>
            <p:cNvPr id="66" name="TextBox 49">
              <a:extLst>
                <a:ext uri="{FF2B5EF4-FFF2-40B4-BE49-F238E27FC236}">
                  <a16:creationId xmlns:a16="http://schemas.microsoft.com/office/drawing/2014/main" id="{96F4EB3D-6872-4A21-BA9C-309D4761A967}"/>
                </a:ext>
              </a:extLst>
            </p:cNvPr>
            <p:cNvSpPr txBox="1"/>
            <p:nvPr/>
          </p:nvSpPr>
          <p:spPr>
            <a:xfrm>
              <a:off x="1374728" y="3860880"/>
              <a:ext cx="1612231" cy="338554"/>
            </a:xfrm>
            <a:prstGeom prst="rect">
              <a:avLst/>
            </a:prstGeom>
            <a:noFill/>
          </p:spPr>
          <p:txBody>
            <a:bodyPr wrap="square" rtlCol="0">
              <a:spAutoFit/>
            </a:bodyPr>
            <a:lstStyle/>
            <a:p>
              <a:pPr algn="ctr"/>
              <a:r>
                <a:rPr lang="ar-SY" sz="1600" b="1" dirty="0">
                  <a:latin typeface="Century Gothic" panose="020B0502020202020204" pitchFamily="34" charset="0"/>
                </a:rPr>
                <a:t>التظليــل</a:t>
              </a:r>
              <a:endParaRPr lang="en-US" sz="1600" b="1" dirty="0">
                <a:latin typeface="Century Gothic" panose="020B0502020202020204" pitchFamily="34" charset="0"/>
              </a:endParaRPr>
            </a:p>
          </p:txBody>
        </p:sp>
        <p:sp>
          <p:nvSpPr>
            <p:cNvPr id="67" name="TextBox 50">
              <a:extLst>
                <a:ext uri="{FF2B5EF4-FFF2-40B4-BE49-F238E27FC236}">
                  <a16:creationId xmlns:a16="http://schemas.microsoft.com/office/drawing/2014/main" id="{78546F48-6B7D-486C-907E-09F170350A84}"/>
                </a:ext>
              </a:extLst>
            </p:cNvPr>
            <p:cNvSpPr txBox="1"/>
            <p:nvPr/>
          </p:nvSpPr>
          <p:spPr>
            <a:xfrm>
              <a:off x="1213915" y="4142577"/>
              <a:ext cx="1849907" cy="2062103"/>
            </a:xfrm>
            <a:prstGeom prst="rect">
              <a:avLst/>
            </a:prstGeom>
            <a:noFill/>
          </p:spPr>
          <p:txBody>
            <a:bodyPr wrap="square" rtlCol="0">
              <a:spAutoFit/>
            </a:bodyPr>
            <a:lstStyle/>
            <a:p>
              <a:pPr algn="r"/>
              <a:r>
                <a:rPr lang="ar-SY" sz="1600" dirty="0"/>
                <a:t>وســـيلة مســـتعملة لتوضيـــح التضاريـــس وتســـهيل قراءتها في الخريطـــة، وذلك</a:t>
              </a:r>
            </a:p>
            <a:p>
              <a:pPr algn="r"/>
              <a:r>
                <a:rPr lang="ar-SY" sz="1600" dirty="0"/>
                <a:t>بإحـــداث تبايـــن بيـــن الســـفوح المتقابلة للتمكـــن من التمييـــز بينه</a:t>
              </a:r>
              <a:endParaRPr lang="en-US" sz="1600" dirty="0"/>
            </a:p>
          </p:txBody>
        </p:sp>
      </p:grpSp>
      <p:sp>
        <p:nvSpPr>
          <p:cNvPr id="69" name="Rectangle 4">
            <a:extLst>
              <a:ext uri="{FF2B5EF4-FFF2-40B4-BE49-F238E27FC236}">
                <a16:creationId xmlns:a16="http://schemas.microsoft.com/office/drawing/2014/main" id="{6277BEB7-E42A-486B-AEA2-75B725F091DD}"/>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مجموعة 43">
            <a:extLst>
              <a:ext uri="{FF2B5EF4-FFF2-40B4-BE49-F238E27FC236}">
                <a16:creationId xmlns:a16="http://schemas.microsoft.com/office/drawing/2014/main" id="{801EE62D-54AC-452B-BBA9-1521EC6105D5}"/>
              </a:ext>
            </a:extLst>
          </p:cNvPr>
          <p:cNvGrpSpPr/>
          <p:nvPr/>
        </p:nvGrpSpPr>
        <p:grpSpPr>
          <a:xfrm>
            <a:off x="338813" y="22303"/>
            <a:ext cx="8201466" cy="1128959"/>
            <a:chOff x="338813" y="22303"/>
            <a:chExt cx="8201466" cy="1128959"/>
          </a:xfrm>
        </p:grpSpPr>
        <p:grpSp>
          <p:nvGrpSpPr>
            <p:cNvPr id="71" name="مجموعة 44">
              <a:extLst>
                <a:ext uri="{FF2B5EF4-FFF2-40B4-BE49-F238E27FC236}">
                  <a16:creationId xmlns:a16="http://schemas.microsoft.com/office/drawing/2014/main" id="{FA966DC7-631D-4D59-95D3-DC15A5A25E00}"/>
                </a:ext>
              </a:extLst>
            </p:cNvPr>
            <p:cNvGrpSpPr/>
            <p:nvPr/>
          </p:nvGrpSpPr>
          <p:grpSpPr>
            <a:xfrm>
              <a:off x="338813" y="22303"/>
              <a:ext cx="1704537" cy="1128957"/>
              <a:chOff x="338813" y="22303"/>
              <a:chExt cx="1704537" cy="1128957"/>
            </a:xfrm>
          </p:grpSpPr>
          <p:sp>
            <p:nvSpPr>
              <p:cNvPr id="82" name="Rectangle: Top Corners Rounded 29">
                <a:extLst>
                  <a:ext uri="{FF2B5EF4-FFF2-40B4-BE49-F238E27FC236}">
                    <a16:creationId xmlns:a16="http://schemas.microsoft.com/office/drawing/2014/main" id="{8DA69594-9182-40DB-920A-A5B4494F88A8}"/>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37">
                <a:extLst>
                  <a:ext uri="{FF2B5EF4-FFF2-40B4-BE49-F238E27FC236}">
                    <a16:creationId xmlns:a16="http://schemas.microsoft.com/office/drawing/2014/main" id="{AB693727-407E-4FC7-BE8D-C45F46034D73}"/>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72" name="مجموعة 45">
              <a:extLst>
                <a:ext uri="{FF2B5EF4-FFF2-40B4-BE49-F238E27FC236}">
                  <a16:creationId xmlns:a16="http://schemas.microsoft.com/office/drawing/2014/main" id="{031D7060-0ED4-45B1-ABB9-D0F47B88A532}"/>
                </a:ext>
              </a:extLst>
            </p:cNvPr>
            <p:cNvGrpSpPr/>
            <p:nvPr/>
          </p:nvGrpSpPr>
          <p:grpSpPr>
            <a:xfrm>
              <a:off x="2350491" y="22303"/>
              <a:ext cx="6189788" cy="1128959"/>
              <a:chOff x="2350491" y="22303"/>
              <a:chExt cx="6189788" cy="1128959"/>
            </a:xfrm>
          </p:grpSpPr>
          <p:sp>
            <p:nvSpPr>
              <p:cNvPr id="77" name="Rectangle: Top Corners Rounded 30">
                <a:extLst>
                  <a:ext uri="{FF2B5EF4-FFF2-40B4-BE49-F238E27FC236}">
                    <a16:creationId xmlns:a16="http://schemas.microsoft.com/office/drawing/2014/main" id="{CA5752BB-D9D5-40C8-B84A-CCF43F6978EF}"/>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8" name="Graphic 2" descr="Thought bubble">
                <a:extLst>
                  <a:ext uri="{FF2B5EF4-FFF2-40B4-BE49-F238E27FC236}">
                    <a16:creationId xmlns:a16="http://schemas.microsoft.com/office/drawing/2014/main" id="{550CE1C2-24CE-4459-BCD1-A971CAB377E7}"/>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79" name="Group 78">
                <a:extLst>
                  <a:ext uri="{FF2B5EF4-FFF2-40B4-BE49-F238E27FC236}">
                    <a16:creationId xmlns:a16="http://schemas.microsoft.com/office/drawing/2014/main" id="{7BAF09C4-73C0-4AEE-93BB-A692B608BC77}"/>
                  </a:ext>
                </a:extLst>
              </p:cNvPr>
              <p:cNvGrpSpPr/>
              <p:nvPr/>
            </p:nvGrpSpPr>
            <p:grpSpPr>
              <a:xfrm>
                <a:off x="3380210" y="165530"/>
                <a:ext cx="5116090" cy="850557"/>
                <a:chOff x="5162561" y="1484950"/>
                <a:chExt cx="5116090" cy="850557"/>
              </a:xfrm>
            </p:grpSpPr>
            <p:sp>
              <p:nvSpPr>
                <p:cNvPr id="80" name="TextBox 79">
                  <a:extLst>
                    <a:ext uri="{FF2B5EF4-FFF2-40B4-BE49-F238E27FC236}">
                      <a16:creationId xmlns:a16="http://schemas.microsoft.com/office/drawing/2014/main" id="{DD93A7A6-FA0D-4FDB-8AC9-B8C1FE1A34A6}"/>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a:t>
                  </a:r>
                  <a:endParaRPr lang="en-US" b="1" dirty="0">
                    <a:latin typeface="Century Gothic" panose="020B0502020202020204" pitchFamily="34" charset="0"/>
                  </a:endParaRPr>
                </a:p>
              </p:txBody>
            </p:sp>
            <p:sp>
              <p:nvSpPr>
                <p:cNvPr id="81" name="TextBox 80">
                  <a:extLst>
                    <a:ext uri="{FF2B5EF4-FFF2-40B4-BE49-F238E27FC236}">
                      <a16:creationId xmlns:a16="http://schemas.microsoft.com/office/drawing/2014/main" id="{9A81871F-A7DF-4560-86B5-A465A6F86BBD}"/>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الخريطة الطبوغرافية</a:t>
                  </a:r>
                </a:p>
              </p:txBody>
            </p:sp>
          </p:grpSp>
        </p:grpSp>
        <p:grpSp>
          <p:nvGrpSpPr>
            <p:cNvPr id="73" name="Group 31">
              <a:extLst>
                <a:ext uri="{FF2B5EF4-FFF2-40B4-BE49-F238E27FC236}">
                  <a16:creationId xmlns:a16="http://schemas.microsoft.com/office/drawing/2014/main" id="{198314C5-01A2-43D2-A816-9BB58B4A626F}"/>
                </a:ext>
              </a:extLst>
            </p:cNvPr>
            <p:cNvGrpSpPr/>
            <p:nvPr/>
          </p:nvGrpSpPr>
          <p:grpSpPr>
            <a:xfrm flipH="1">
              <a:off x="1665860" y="455392"/>
              <a:ext cx="1074076" cy="327224"/>
              <a:chOff x="3454205" y="1667025"/>
              <a:chExt cx="1074076" cy="239151"/>
            </a:xfrm>
          </p:grpSpPr>
          <p:sp>
            <p:nvSpPr>
              <p:cNvPr id="74" name="Oval 32">
                <a:extLst>
                  <a:ext uri="{FF2B5EF4-FFF2-40B4-BE49-F238E27FC236}">
                    <a16:creationId xmlns:a16="http://schemas.microsoft.com/office/drawing/2014/main" id="{9624E8C2-22E3-4C30-B6F9-5799D763AB61}"/>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33">
                <a:extLst>
                  <a:ext uri="{FF2B5EF4-FFF2-40B4-BE49-F238E27FC236}">
                    <a16:creationId xmlns:a16="http://schemas.microsoft.com/office/drawing/2014/main" id="{4B948089-F32D-41E6-9233-773FB263871B}"/>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lowchart: Terminator 34">
                <a:extLst>
                  <a:ext uri="{FF2B5EF4-FFF2-40B4-BE49-F238E27FC236}">
                    <a16:creationId xmlns:a16="http://schemas.microsoft.com/office/drawing/2014/main" id="{CADE12C8-495F-443E-9321-CB3A2FA355C2}"/>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4" name="Rectangle 5">
            <a:extLst>
              <a:ext uri="{FF2B5EF4-FFF2-40B4-BE49-F238E27FC236}">
                <a16:creationId xmlns:a16="http://schemas.microsoft.com/office/drawing/2014/main" id="{912A4B60-C53B-4AD1-B725-866F7C2656AF}"/>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976B3B5-E6FE-46EE-A420-D0225235B8E6}"/>
              </a:ext>
            </a:extLst>
          </p:cNvPr>
          <p:cNvGrpSpPr/>
          <p:nvPr/>
        </p:nvGrpSpPr>
        <p:grpSpPr>
          <a:xfrm>
            <a:off x="37332" y="1510432"/>
            <a:ext cx="1703349" cy="5347567"/>
            <a:chOff x="1283610" y="953137"/>
            <a:chExt cx="1776667" cy="5347567"/>
          </a:xfrm>
        </p:grpSpPr>
        <p:sp>
          <p:nvSpPr>
            <p:cNvPr id="16" name="Rectangle: Top Corners Rounded 15">
              <a:extLst>
                <a:ext uri="{FF2B5EF4-FFF2-40B4-BE49-F238E27FC236}">
                  <a16:creationId xmlns:a16="http://schemas.microsoft.com/office/drawing/2014/main" id="{FF750B13-4AF7-406A-9EBD-E425AC5F4BBF}"/>
                </a:ext>
              </a:extLst>
            </p:cNvPr>
            <p:cNvSpPr/>
            <p:nvPr/>
          </p:nvSpPr>
          <p:spPr>
            <a:xfrm>
              <a:off x="1283610" y="2925333"/>
              <a:ext cx="1776667" cy="3375371"/>
            </a:xfrm>
            <a:prstGeom prst="round2SameRect">
              <a:avLst>
                <a:gd name="adj1" fmla="val 0"/>
                <a:gd name="adj2" fmla="val 1557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5636383-8F14-4546-8143-B9931BC11110}"/>
                </a:ext>
              </a:extLst>
            </p:cNvPr>
            <p:cNvSpPr/>
            <p:nvPr/>
          </p:nvSpPr>
          <p:spPr>
            <a:xfrm>
              <a:off x="1283610" y="953137"/>
              <a:ext cx="1776667" cy="2855296"/>
            </a:xfrm>
            <a:custGeom>
              <a:avLst/>
              <a:gdLst>
                <a:gd name="connsiteX0" fmla="*/ 888331 w 1776667"/>
                <a:gd name="connsiteY0" fmla="*/ 0 h 2855296"/>
                <a:gd name="connsiteX1" fmla="*/ 1252911 w 1776667"/>
                <a:gd name="connsiteY1" fmla="*/ 180390 h 2855296"/>
                <a:gd name="connsiteX2" fmla="*/ 1288895 w 1776667"/>
                <a:gd name="connsiteY2" fmla="*/ 242616 h 2855296"/>
                <a:gd name="connsiteX3" fmla="*/ 1132060 w 1776667"/>
                <a:gd name="connsiteY3" fmla="*/ 242616 h 2855296"/>
                <a:gd name="connsiteX4" fmla="*/ 1108185 w 1776667"/>
                <a:gd name="connsiteY4" fmla="*/ 213679 h 2855296"/>
                <a:gd name="connsiteX5" fmla="*/ 888334 w 1776667"/>
                <a:gd name="connsiteY5" fmla="*/ 122614 h 2855296"/>
                <a:gd name="connsiteX6" fmla="*/ 577417 w 1776667"/>
                <a:gd name="connsiteY6" fmla="*/ 433531 h 2855296"/>
                <a:gd name="connsiteX7" fmla="*/ 888334 w 1776667"/>
                <a:gd name="connsiteY7" fmla="*/ 744447 h 2855296"/>
                <a:gd name="connsiteX8" fmla="*/ 1199251 w 1776667"/>
                <a:gd name="connsiteY8" fmla="*/ 433531 h 2855296"/>
                <a:gd name="connsiteX9" fmla="*/ 1189108 w 1776667"/>
                <a:gd name="connsiteY9" fmla="*/ 383293 h 2855296"/>
                <a:gd name="connsiteX10" fmla="*/ 1349060 w 1776667"/>
                <a:gd name="connsiteY10" fmla="*/ 383293 h 2855296"/>
                <a:gd name="connsiteX11" fmla="*/ 1702435 w 1776667"/>
                <a:gd name="connsiteY11" fmla="*/ 1613034 h 2855296"/>
                <a:gd name="connsiteX12" fmla="*/ 1706858 w 1776667"/>
                <a:gd name="connsiteY12" fmla="*/ 1621184 h 2855296"/>
                <a:gd name="connsiteX13" fmla="*/ 1776667 w 1776667"/>
                <a:gd name="connsiteY13" fmla="*/ 1966963 h 2855296"/>
                <a:gd name="connsiteX14" fmla="*/ 888334 w 1776667"/>
                <a:gd name="connsiteY14" fmla="*/ 2855296 h 2855296"/>
                <a:gd name="connsiteX15" fmla="*/ 0 w 1776667"/>
                <a:gd name="connsiteY15" fmla="*/ 1966963 h 2855296"/>
                <a:gd name="connsiteX16" fmla="*/ 69811 w 1776667"/>
                <a:gd name="connsiteY16" fmla="*/ 1621184 h 2855296"/>
                <a:gd name="connsiteX17" fmla="*/ 78532 w 1776667"/>
                <a:gd name="connsiteY17" fmla="*/ 1605113 h 2855296"/>
                <a:gd name="connsiteX18" fmla="*/ 444167 w 1776667"/>
                <a:gd name="connsiteY18" fmla="*/ 325663 h 2855296"/>
                <a:gd name="connsiteX19" fmla="*/ 446214 w 1776667"/>
                <a:gd name="connsiteY19" fmla="*/ 325663 h 2855296"/>
                <a:gd name="connsiteX20" fmla="*/ 452993 w 1776667"/>
                <a:gd name="connsiteY20" fmla="*/ 302754 h 2855296"/>
                <a:gd name="connsiteX21" fmla="*/ 888331 w 1776667"/>
                <a:gd name="connsiteY21" fmla="*/ 0 h 28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6667" h="2855296">
                  <a:moveTo>
                    <a:pt x="888331" y="0"/>
                  </a:moveTo>
                  <a:cubicBezTo>
                    <a:pt x="1035109" y="0"/>
                    <a:pt x="1166253" y="70221"/>
                    <a:pt x="1252911" y="180390"/>
                  </a:cubicBezTo>
                  <a:lnTo>
                    <a:pt x="1288895" y="242616"/>
                  </a:lnTo>
                  <a:lnTo>
                    <a:pt x="1132060" y="242616"/>
                  </a:lnTo>
                  <a:lnTo>
                    <a:pt x="1108185" y="213679"/>
                  </a:lnTo>
                  <a:cubicBezTo>
                    <a:pt x="1051920" y="157414"/>
                    <a:pt x="974191" y="122614"/>
                    <a:pt x="888334" y="122614"/>
                  </a:cubicBezTo>
                  <a:cubicBezTo>
                    <a:pt x="716620" y="122614"/>
                    <a:pt x="577417" y="261816"/>
                    <a:pt x="577417" y="433531"/>
                  </a:cubicBezTo>
                  <a:cubicBezTo>
                    <a:pt x="577417" y="605245"/>
                    <a:pt x="716620" y="744447"/>
                    <a:pt x="888334" y="744447"/>
                  </a:cubicBezTo>
                  <a:cubicBezTo>
                    <a:pt x="1060048" y="744447"/>
                    <a:pt x="1199251" y="605245"/>
                    <a:pt x="1199251" y="433531"/>
                  </a:cubicBezTo>
                  <a:lnTo>
                    <a:pt x="1189108" y="383293"/>
                  </a:lnTo>
                  <a:lnTo>
                    <a:pt x="1349060" y="383293"/>
                  </a:lnTo>
                  <a:lnTo>
                    <a:pt x="1702435" y="1613034"/>
                  </a:lnTo>
                  <a:lnTo>
                    <a:pt x="1706858" y="1621184"/>
                  </a:lnTo>
                  <a:cubicBezTo>
                    <a:pt x="1751810" y="1727462"/>
                    <a:pt x="1776667" y="1844309"/>
                    <a:pt x="1776667" y="1966963"/>
                  </a:cubicBezTo>
                  <a:cubicBezTo>
                    <a:pt x="1776667" y="2457575"/>
                    <a:pt x="1378947" y="2855296"/>
                    <a:pt x="888334" y="2855296"/>
                  </a:cubicBezTo>
                  <a:cubicBezTo>
                    <a:pt x="397721" y="2855296"/>
                    <a:pt x="0" y="2457575"/>
                    <a:pt x="0" y="1966963"/>
                  </a:cubicBezTo>
                  <a:cubicBezTo>
                    <a:pt x="0" y="1844309"/>
                    <a:pt x="24858" y="1727462"/>
                    <a:pt x="69811" y="1621184"/>
                  </a:cubicBezTo>
                  <a:lnTo>
                    <a:pt x="78532" y="1605113"/>
                  </a:lnTo>
                  <a:lnTo>
                    <a:pt x="444167" y="325663"/>
                  </a:lnTo>
                  <a:lnTo>
                    <a:pt x="446214" y="325663"/>
                  </a:lnTo>
                  <a:lnTo>
                    <a:pt x="452993" y="302754"/>
                  </a:lnTo>
                  <a:cubicBezTo>
                    <a:pt x="524717" y="124838"/>
                    <a:pt x="692630" y="0"/>
                    <a:pt x="88833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A115039-CCCA-4088-B007-E43E4D31B281}"/>
                </a:ext>
              </a:extLst>
            </p:cNvPr>
            <p:cNvSpPr/>
            <p:nvPr/>
          </p:nvSpPr>
          <p:spPr>
            <a:xfrm>
              <a:off x="1546300" y="2290790"/>
              <a:ext cx="1269089" cy="1269089"/>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Bullseye">
              <a:extLst>
                <a:ext uri="{FF2B5EF4-FFF2-40B4-BE49-F238E27FC236}">
                  <a16:creationId xmlns:a16="http://schemas.microsoft.com/office/drawing/2014/main" id="{04FC88DF-CFE8-4B2F-B585-29E229D563F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6524" y="2651014"/>
              <a:ext cx="548640" cy="548640"/>
            </a:xfrm>
            <a:prstGeom prst="rect">
              <a:avLst/>
            </a:prstGeom>
          </p:spPr>
        </p:pic>
        <p:sp>
          <p:nvSpPr>
            <p:cNvPr id="17" name="TextBox 16">
              <a:extLst>
                <a:ext uri="{FF2B5EF4-FFF2-40B4-BE49-F238E27FC236}">
                  <a16:creationId xmlns:a16="http://schemas.microsoft.com/office/drawing/2014/main" id="{A7B87CBE-0073-47FA-B923-9C8F20BC3859}"/>
                </a:ext>
              </a:extLst>
            </p:cNvPr>
            <p:cNvSpPr txBox="1"/>
            <p:nvPr/>
          </p:nvSpPr>
          <p:spPr>
            <a:xfrm>
              <a:off x="1365826" y="3807155"/>
              <a:ext cx="1612231" cy="338554"/>
            </a:xfrm>
            <a:prstGeom prst="rect">
              <a:avLst/>
            </a:prstGeom>
            <a:noFill/>
          </p:spPr>
          <p:txBody>
            <a:bodyPr wrap="square" rtlCol="0">
              <a:spAutoFit/>
            </a:bodyPr>
            <a:lstStyle/>
            <a:p>
              <a:pPr algn="ctr"/>
              <a:r>
                <a:rPr lang="ar-SY" sz="1600" b="1" dirty="0">
                  <a:latin typeface="Century Gothic" panose="020B0502020202020204" pitchFamily="34" charset="0"/>
                </a:rPr>
                <a:t>التضاريس</a:t>
              </a:r>
              <a:endParaRPr lang="en-US" sz="1600" b="1" dirty="0">
                <a:latin typeface="Century Gothic" panose="020B0502020202020204" pitchFamily="34" charset="0"/>
              </a:endParaRPr>
            </a:p>
          </p:txBody>
        </p:sp>
        <p:sp>
          <p:nvSpPr>
            <p:cNvPr id="18" name="TextBox 17">
              <a:extLst>
                <a:ext uri="{FF2B5EF4-FFF2-40B4-BE49-F238E27FC236}">
                  <a16:creationId xmlns:a16="http://schemas.microsoft.com/office/drawing/2014/main" id="{F7DF2AC4-2A62-4C09-9333-219CEF3D8739}"/>
                </a:ext>
              </a:extLst>
            </p:cNvPr>
            <p:cNvSpPr txBox="1"/>
            <p:nvPr/>
          </p:nvSpPr>
          <p:spPr>
            <a:xfrm>
              <a:off x="1329169" y="4131781"/>
              <a:ext cx="1703349" cy="1815882"/>
            </a:xfrm>
            <a:prstGeom prst="rect">
              <a:avLst/>
            </a:prstGeom>
            <a:noFill/>
          </p:spPr>
          <p:txBody>
            <a:bodyPr wrap="square" rtlCol="0">
              <a:spAutoFit/>
            </a:bodyPr>
            <a:lstStyle/>
            <a:p>
              <a:pPr algn="r"/>
              <a:r>
                <a:rPr lang="ar-SY" sz="1600" dirty="0"/>
                <a:t>تشمل الارتفاعات والانخفاضات والجبال والوِدْيان والسهول، وتوضح على الخريطة الطبوغرافية بخطوط الكُنْتُور التي تُرْسَم عادة باللون البني</a:t>
              </a:r>
              <a:endParaRPr lang="en-US" sz="1600" dirty="0"/>
            </a:p>
          </p:txBody>
        </p:sp>
      </p:grpSp>
    </p:spTree>
    <p:extLst>
      <p:ext uri="{BB962C8B-B14F-4D97-AF65-F5344CB8AC3E}">
        <p14:creationId xmlns:p14="http://schemas.microsoft.com/office/powerpoint/2010/main" val="39320307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36000">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14:bounceEnd="36000">
                                          <p:cBhvr additive="base">
                                            <p:cTn id="13" dur="500" fill="hold"/>
                                            <p:tgtEl>
                                              <p:spTgt spid="20"/>
                                            </p:tgtEl>
                                            <p:attrNameLst>
                                              <p:attrName>ppt_x</p:attrName>
                                            </p:attrNameLst>
                                          </p:cBhvr>
                                          <p:tavLst>
                                            <p:tav tm="0">
                                              <p:val>
                                                <p:strVal val="1+#ppt_w/2"/>
                                              </p:val>
                                            </p:tav>
                                            <p:tav tm="100000">
                                              <p:val>
                                                <p:strVal val="#ppt_x"/>
                                              </p:val>
                                            </p:tav>
                                          </p:tavLst>
                                        </p:anim>
                                        <p:anim calcmode="lin" valueType="num" p14:bounceEnd="36000">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14:presetBounceEnd="36000">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14:bounceEnd="36000">
                                          <p:cBhvr additive="base">
                                            <p:cTn id="19" dur="500" fill="hold"/>
                                            <p:tgtEl>
                                              <p:spTgt spid="21"/>
                                            </p:tgtEl>
                                            <p:attrNameLst>
                                              <p:attrName>ppt_x</p:attrName>
                                            </p:attrNameLst>
                                          </p:cBhvr>
                                          <p:tavLst>
                                            <p:tav tm="0">
                                              <p:val>
                                                <p:strVal val="1+#ppt_w/2"/>
                                              </p:val>
                                            </p:tav>
                                            <p:tav tm="100000">
                                              <p:val>
                                                <p:strVal val="#ppt_x"/>
                                              </p:val>
                                            </p:tav>
                                          </p:tavLst>
                                        </p:anim>
                                        <p:anim calcmode="lin" valueType="num" p14:bounceEnd="36000">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36000">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14:bounceEnd="36000">
                                          <p:cBhvr additive="base">
                                            <p:cTn id="25" dur="500" fill="hold"/>
                                            <p:tgtEl>
                                              <p:spTgt spid="29"/>
                                            </p:tgtEl>
                                            <p:attrNameLst>
                                              <p:attrName>ppt_x</p:attrName>
                                            </p:attrNameLst>
                                          </p:cBhvr>
                                          <p:tavLst>
                                            <p:tav tm="0">
                                              <p:val>
                                                <p:strVal val="1+#ppt_w/2"/>
                                              </p:val>
                                            </p:tav>
                                            <p:tav tm="100000">
                                              <p:val>
                                                <p:strVal val="#ppt_x"/>
                                              </p:val>
                                            </p:tav>
                                          </p:tavLst>
                                        </p:anim>
                                        <p:anim calcmode="lin" valueType="num" p14:bounceEnd="36000">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14:presetBounceEnd="36000">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14:bounceEnd="36000">
                                          <p:cBhvr additive="base">
                                            <p:cTn id="31" dur="500" fill="hold"/>
                                            <p:tgtEl>
                                              <p:spTgt spid="37"/>
                                            </p:tgtEl>
                                            <p:attrNameLst>
                                              <p:attrName>ppt_x</p:attrName>
                                            </p:attrNameLst>
                                          </p:cBhvr>
                                          <p:tavLst>
                                            <p:tav tm="0">
                                              <p:val>
                                                <p:strVal val="1+#ppt_w/2"/>
                                              </p:val>
                                            </p:tav>
                                            <p:tav tm="100000">
                                              <p:val>
                                                <p:strVal val="#ppt_x"/>
                                              </p:val>
                                            </p:tav>
                                          </p:tavLst>
                                        </p:anim>
                                        <p:anim calcmode="lin" valueType="num" p14:bounceEnd="36000">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14:presetBounceEnd="36000">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14:bounceEnd="36000">
                                          <p:cBhvr additive="base">
                                            <p:cTn id="37" dur="500" fill="hold"/>
                                            <p:tgtEl>
                                              <p:spTgt spid="45"/>
                                            </p:tgtEl>
                                            <p:attrNameLst>
                                              <p:attrName>ppt_x</p:attrName>
                                            </p:attrNameLst>
                                          </p:cBhvr>
                                          <p:tavLst>
                                            <p:tav tm="0">
                                              <p:val>
                                                <p:strVal val="1+#ppt_w/2"/>
                                              </p:val>
                                            </p:tav>
                                            <p:tav tm="100000">
                                              <p:val>
                                                <p:strVal val="#ppt_x"/>
                                              </p:val>
                                            </p:tav>
                                          </p:tavLst>
                                        </p:anim>
                                        <p:anim calcmode="lin" valueType="num" p14:bounceEnd="36000">
                                          <p:cBhvr additive="base">
                                            <p:cTn id="3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36000">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14:bounceEnd="36000">
                                          <p:cBhvr additive="base">
                                            <p:cTn id="43" dur="500" fill="hold"/>
                                            <p:tgtEl>
                                              <p:spTgt spid="53"/>
                                            </p:tgtEl>
                                            <p:attrNameLst>
                                              <p:attrName>ppt_x</p:attrName>
                                            </p:attrNameLst>
                                          </p:cBhvr>
                                          <p:tavLst>
                                            <p:tav tm="0">
                                              <p:val>
                                                <p:strVal val="1+#ppt_w/2"/>
                                              </p:val>
                                            </p:tav>
                                            <p:tav tm="100000">
                                              <p:val>
                                                <p:strVal val="#ppt_x"/>
                                              </p:val>
                                            </p:tav>
                                          </p:tavLst>
                                        </p:anim>
                                        <p:anim calcmode="lin" valueType="num" p14:bounceEnd="36000">
                                          <p:cBhvr additive="base">
                                            <p:cTn id="44"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14:presetBounceEnd="36000">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14:bounceEnd="36000">
                                          <p:cBhvr additive="base">
                                            <p:cTn id="49" dur="500" fill="hold"/>
                                            <p:tgtEl>
                                              <p:spTgt spid="61"/>
                                            </p:tgtEl>
                                            <p:attrNameLst>
                                              <p:attrName>ppt_x</p:attrName>
                                            </p:attrNameLst>
                                          </p:cBhvr>
                                          <p:tavLst>
                                            <p:tav tm="0">
                                              <p:val>
                                                <p:strVal val="1+#ppt_w/2"/>
                                              </p:val>
                                            </p:tav>
                                            <p:tav tm="100000">
                                              <p:val>
                                                <p:strVal val="#ppt_x"/>
                                              </p:val>
                                            </p:tav>
                                          </p:tavLst>
                                        </p:anim>
                                        <p:anim calcmode="lin" valueType="num" p14:bounceEnd="36000">
                                          <p:cBhvr additive="base">
                                            <p:cTn id="50"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1+#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1+#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1+#ppt_w/2"/>
                                              </p:val>
                                            </p:tav>
                                            <p:tav tm="100000">
                                              <p:val>
                                                <p:strVal val="#ppt_x"/>
                                              </p:val>
                                            </p:tav>
                                          </p:tavLst>
                                        </p:anim>
                                        <p:anim calcmode="lin" valueType="num">
                                          <p:cBhvr additive="base">
                                            <p:cTn id="3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1+#ppt_w/2"/>
                                              </p:val>
                                            </p:tav>
                                            <p:tav tm="100000">
                                              <p:val>
                                                <p:strVal val="#ppt_x"/>
                                              </p:val>
                                            </p:tav>
                                          </p:tavLst>
                                        </p:anim>
                                        <p:anim calcmode="lin" valueType="num">
                                          <p:cBhvr additive="base">
                                            <p:cTn id="44"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fill="hold"/>
                                            <p:tgtEl>
                                              <p:spTgt spid="61"/>
                                            </p:tgtEl>
                                            <p:attrNameLst>
                                              <p:attrName>ppt_x</p:attrName>
                                            </p:attrNameLst>
                                          </p:cBhvr>
                                          <p:tavLst>
                                            <p:tav tm="0">
                                              <p:val>
                                                <p:strVal val="1+#ppt_w/2"/>
                                              </p:val>
                                            </p:tav>
                                            <p:tav tm="100000">
                                              <p:val>
                                                <p:strVal val="#ppt_x"/>
                                              </p:val>
                                            </p:tav>
                                          </p:tavLst>
                                        </p:anim>
                                        <p:anim calcmode="lin" valueType="num">
                                          <p:cBhvr additive="base">
                                            <p:cTn id="50"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21">
            <a:extLst>
              <a:ext uri="{FF2B5EF4-FFF2-40B4-BE49-F238E27FC236}">
                <a16:creationId xmlns:a16="http://schemas.microsoft.com/office/drawing/2014/main" id="{43CE94DE-2CE8-4848-81A3-95FFB929C055}"/>
              </a:ext>
            </a:extLst>
          </p:cNvPr>
          <p:cNvSpPr txBox="1"/>
          <p:nvPr/>
        </p:nvSpPr>
        <p:spPr>
          <a:xfrm>
            <a:off x="4198373" y="2961468"/>
            <a:ext cx="5084251" cy="707886"/>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تقع مدينة الرياض على هضبة رسوبية يصل ارتفاعها إلى نحو 600 متر فوق مستوى البحر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Rectangle 22">
            <a:extLst>
              <a:ext uri="{FF2B5EF4-FFF2-40B4-BE49-F238E27FC236}">
                <a16:creationId xmlns:a16="http://schemas.microsoft.com/office/drawing/2014/main" id="{DE0CE09C-6CC5-403C-90B2-EF8CF0115BCA}"/>
              </a:ext>
            </a:extLst>
          </p:cNvPr>
          <p:cNvSpPr/>
          <p:nvPr/>
        </p:nvSpPr>
        <p:spPr>
          <a:xfrm>
            <a:off x="248289" y="4255087"/>
            <a:ext cx="9245600" cy="827314"/>
          </a:xfrm>
          <a:prstGeom prst="rect">
            <a:avLst/>
          </a:prstGeom>
          <a:gradFill flip="none" rotWithShape="1">
            <a:gsLst>
              <a:gs pos="0">
                <a:schemeClr val="bg1">
                  <a:lumMod val="50000"/>
                </a:schemeClr>
              </a:gs>
              <a:gs pos="79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6">
            <a:extLst>
              <a:ext uri="{FF2B5EF4-FFF2-40B4-BE49-F238E27FC236}">
                <a16:creationId xmlns:a16="http://schemas.microsoft.com/office/drawing/2014/main" id="{E0B11AA5-6337-4FA6-BE55-9CD4C14A335E}"/>
              </a:ext>
            </a:extLst>
          </p:cNvPr>
          <p:cNvSpPr/>
          <p:nvPr/>
        </p:nvSpPr>
        <p:spPr>
          <a:xfrm>
            <a:off x="9102003" y="380514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7">
            <a:extLst>
              <a:ext uri="{FF2B5EF4-FFF2-40B4-BE49-F238E27FC236}">
                <a16:creationId xmlns:a16="http://schemas.microsoft.com/office/drawing/2014/main" id="{BDBBAA32-B317-4045-894A-A410FA2B857C}"/>
              </a:ext>
            </a:extLst>
          </p:cNvPr>
          <p:cNvSpPr txBox="1"/>
          <p:nvPr/>
        </p:nvSpPr>
        <p:spPr>
          <a:xfrm>
            <a:off x="818710" y="4359063"/>
            <a:ext cx="5788418"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ومن المظاهر الطبيعية الأودية و أهمها وادي حنيفة / حافة هيت و هي عبارة عن مرتفعات نفود المعيزلة وهي عبارة عن كثبان رملية</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8">
            <a:extLst>
              <a:ext uri="{FF2B5EF4-FFF2-40B4-BE49-F238E27FC236}">
                <a16:creationId xmlns:a16="http://schemas.microsoft.com/office/drawing/2014/main" id="{173475C6-BA7E-4216-8490-91E1532B12AD}"/>
              </a:ext>
            </a:extLst>
          </p:cNvPr>
          <p:cNvGrpSpPr/>
          <p:nvPr/>
        </p:nvGrpSpPr>
        <p:grpSpPr>
          <a:xfrm>
            <a:off x="1103405" y="4037372"/>
            <a:ext cx="1748974" cy="1262744"/>
            <a:chOff x="8011888" y="943428"/>
            <a:chExt cx="1748974" cy="1262744"/>
          </a:xfrm>
        </p:grpSpPr>
        <p:grpSp>
          <p:nvGrpSpPr>
            <p:cNvPr id="27" name="Group 29">
              <a:extLst>
                <a:ext uri="{FF2B5EF4-FFF2-40B4-BE49-F238E27FC236}">
                  <a16:creationId xmlns:a16="http://schemas.microsoft.com/office/drawing/2014/main" id="{D614CFCB-CD6E-4B33-8535-9246243D8624}"/>
                </a:ext>
              </a:extLst>
            </p:cNvPr>
            <p:cNvGrpSpPr/>
            <p:nvPr/>
          </p:nvGrpSpPr>
          <p:grpSpPr>
            <a:xfrm>
              <a:off x="8011888" y="943428"/>
              <a:ext cx="1748974" cy="1262744"/>
              <a:chOff x="2235198" y="943428"/>
              <a:chExt cx="1748974" cy="1262744"/>
            </a:xfrm>
          </p:grpSpPr>
          <p:sp>
            <p:nvSpPr>
              <p:cNvPr id="29" name="Oval 31">
                <a:extLst>
                  <a:ext uri="{FF2B5EF4-FFF2-40B4-BE49-F238E27FC236}">
                    <a16:creationId xmlns:a16="http://schemas.microsoft.com/office/drawing/2014/main" id="{E78DF212-A7FF-4821-AB0C-2AA855B56875}"/>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32">
                <a:extLst>
                  <a:ext uri="{FF2B5EF4-FFF2-40B4-BE49-F238E27FC236}">
                    <a16:creationId xmlns:a16="http://schemas.microsoft.com/office/drawing/2014/main" id="{4290868C-D58C-4CFA-B7C1-99F1EA447A3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3">
                <a:extLst>
                  <a:ext uri="{FF2B5EF4-FFF2-40B4-BE49-F238E27FC236}">
                    <a16:creationId xmlns:a16="http://schemas.microsoft.com/office/drawing/2014/main" id="{1E58BA8A-1E23-462F-A081-9D6BC261483E}"/>
                  </a:ext>
                </a:extLst>
              </p:cNvPr>
              <p:cNvGrpSpPr/>
              <p:nvPr/>
            </p:nvGrpSpPr>
            <p:grpSpPr>
              <a:xfrm>
                <a:off x="2235198" y="943428"/>
                <a:ext cx="1748974" cy="1262744"/>
                <a:chOff x="2235198" y="943428"/>
                <a:chExt cx="1748974" cy="1262744"/>
              </a:xfrm>
            </p:grpSpPr>
            <p:sp>
              <p:nvSpPr>
                <p:cNvPr id="32" name="Rectangle 34">
                  <a:extLst>
                    <a:ext uri="{FF2B5EF4-FFF2-40B4-BE49-F238E27FC236}">
                      <a16:creationId xmlns:a16="http://schemas.microsoft.com/office/drawing/2014/main" id="{AFA440D4-8F8C-48AC-B3A8-9EE96229AC0A}"/>
                    </a:ext>
                  </a:extLst>
                </p:cNvPr>
                <p:cNvSpPr/>
                <p:nvPr/>
              </p:nvSpPr>
              <p:spPr>
                <a:xfrm>
                  <a:off x="2416629" y="943428"/>
                  <a:ext cx="1386114" cy="126274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5">
                  <a:extLst>
                    <a:ext uri="{FF2B5EF4-FFF2-40B4-BE49-F238E27FC236}">
                      <a16:creationId xmlns:a16="http://schemas.microsoft.com/office/drawing/2014/main" id="{76507815-2D66-4AE7-9810-F94D93B11B82}"/>
                    </a:ext>
                  </a:extLst>
                </p:cNvPr>
                <p:cNvSpPr/>
                <p:nvPr/>
              </p:nvSpPr>
              <p:spPr>
                <a:xfrm flipH="1">
                  <a:off x="2235199"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Triangle 36">
                  <a:extLst>
                    <a:ext uri="{FF2B5EF4-FFF2-40B4-BE49-F238E27FC236}">
                      <a16:creationId xmlns:a16="http://schemas.microsoft.com/office/drawing/2014/main" id="{679E83ED-ED34-44B3-945C-D83BE85B865F}"/>
                    </a:ext>
                  </a:extLst>
                </p:cNvPr>
                <p:cNvSpPr/>
                <p:nvPr/>
              </p:nvSpPr>
              <p:spPr>
                <a:xfrm>
                  <a:off x="3802743"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Triangle 37">
                  <a:extLst>
                    <a:ext uri="{FF2B5EF4-FFF2-40B4-BE49-F238E27FC236}">
                      <a16:creationId xmlns:a16="http://schemas.microsoft.com/office/drawing/2014/main" id="{12A0068B-F0C4-4525-92A5-DC27BE957242}"/>
                    </a:ext>
                  </a:extLst>
                </p:cNvPr>
                <p:cNvSpPr/>
                <p:nvPr/>
              </p:nvSpPr>
              <p:spPr>
                <a:xfrm flipV="1">
                  <a:off x="3802742" y="1988456"/>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Triangle 38">
                  <a:extLst>
                    <a:ext uri="{FF2B5EF4-FFF2-40B4-BE49-F238E27FC236}">
                      <a16:creationId xmlns:a16="http://schemas.microsoft.com/office/drawing/2014/main" id="{C079ECB6-59F5-4E89-9C6D-B1419FABC82E}"/>
                    </a:ext>
                  </a:extLst>
                </p:cNvPr>
                <p:cNvSpPr/>
                <p:nvPr/>
              </p:nvSpPr>
              <p:spPr>
                <a:xfrm flipH="1" flipV="1">
                  <a:off x="2235198" y="1988454"/>
                  <a:ext cx="181428"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8" name="TextBox 30">
              <a:extLst>
                <a:ext uri="{FF2B5EF4-FFF2-40B4-BE49-F238E27FC236}">
                  <a16:creationId xmlns:a16="http://schemas.microsoft.com/office/drawing/2014/main" id="{EB0007FE-F716-4575-9653-A29D3C5941AE}"/>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4">
            <a:extLst>
              <a:ext uri="{FF2B5EF4-FFF2-40B4-BE49-F238E27FC236}">
                <a16:creationId xmlns:a16="http://schemas.microsoft.com/office/drawing/2014/main" id="{8A6D25B5-6F80-426E-85AF-25B810D38B5B}"/>
              </a:ext>
            </a:extLst>
          </p:cNvPr>
          <p:cNvSpPr txBox="1"/>
          <p:nvPr/>
        </p:nvSpPr>
        <p:spPr>
          <a:xfrm>
            <a:off x="4025536" y="5867544"/>
            <a:ext cx="5084251" cy="707886"/>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و هناك مظاهر غير طبيعية مثل قطار الرياض و مطار الملك خالد الدولي و غيرها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3</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مجموعة 70"/>
          <p:cNvGrpSpPr/>
          <p:nvPr/>
        </p:nvGrpSpPr>
        <p:grpSpPr>
          <a:xfrm>
            <a:off x="1103405" y="1379603"/>
            <a:ext cx="10801479" cy="1193406"/>
            <a:chOff x="1216751" y="3294128"/>
            <a:chExt cx="10801479" cy="1193406"/>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5153200" y="-351302"/>
              <a:ext cx="1193403" cy="84842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1216751" y="3627283"/>
              <a:ext cx="7693069" cy="400110"/>
            </a:xfrm>
            <a:prstGeom prst="rect">
              <a:avLst/>
            </a:prstGeom>
            <a:noFill/>
          </p:spPr>
          <p:txBody>
            <a:bodyPr wrap="square" rtlCol="0">
              <a:spAutoFit/>
            </a:bodyPr>
            <a:lstStyle/>
            <a:p>
              <a:pPr algn="r"/>
              <a:r>
                <a:rPr lang="ar-SY" sz="2000" dirty="0">
                  <a:latin typeface="Century Gothic" panose="020B0502020202020204" pitchFamily="34" charset="0"/>
                </a:rPr>
                <a:t>يوضح الطلبة مظاهر سطح المنطقة (الطبيعية وغير الطبيعية) التي يعيشون فيها.</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الخريطة الطبوغرافية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067738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14:presetBounceEnd="41000">
                                      <p:stCondLst>
                                        <p:cond delay="0"/>
                                      </p:stCondLst>
                                      <p:childTnLst>
                                        <p:animMotion origin="layout" path="M -2.08333E-7 3.33333E-6 L 0.47135 3.33333E-6 " pathEditMode="relative" rAng="0" ptsTypes="AA" p14:bounceEnd="41000">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stCondLst>
                                        <p:cond delay="0"/>
                                      </p:stCondLst>
                                      <p:childTnLst>
                                        <p:animMotion origin="layout" path="M -2.08333E-7 3.33333E-6 L 0.47135 3.33333E-6 " pathEditMode="relative" rAng="0" ptsTypes="AA">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stCondLst>
                                        <p:cond delay="0"/>
                                      </p:stCondLst>
                                      <p:childTnLst>
                                        <p:animMotion origin="layout" path="M -2.08333E-6 2.96296E-6 L -0.47344 2.96296E-6 " pathEditMode="relative" rAng="0" ptsTypes="AA">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مجموعة 70"/>
          <p:cNvGrpSpPr/>
          <p:nvPr/>
        </p:nvGrpSpPr>
        <p:grpSpPr>
          <a:xfrm>
            <a:off x="1103405" y="1379603"/>
            <a:ext cx="10801479" cy="1193406"/>
            <a:chOff x="1216751" y="3294128"/>
            <a:chExt cx="10801479" cy="1193406"/>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5153200" y="-351302"/>
              <a:ext cx="1193403" cy="84842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a:t>
              </a:r>
              <a:r>
                <a:rPr lang="en-US" sz="2800" b="1" dirty="0">
                  <a:latin typeface="Century Gothic" panose="020B0502020202020204" pitchFamily="34" charset="0"/>
                </a:rPr>
                <a:t>2</a:t>
              </a: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1216751" y="3627283"/>
              <a:ext cx="7693069" cy="707886"/>
            </a:xfrm>
            <a:prstGeom prst="rect">
              <a:avLst/>
            </a:prstGeom>
            <a:noFill/>
          </p:spPr>
          <p:txBody>
            <a:bodyPr wrap="square" rtlCol="0">
              <a:spAutoFit/>
            </a:bodyPr>
            <a:lstStyle/>
            <a:p>
              <a:pPr algn="r"/>
              <a:r>
                <a:rPr lang="ar-SY" sz="2000" dirty="0">
                  <a:latin typeface="Century Gothic" panose="020B0502020202020204" pitchFamily="34" charset="0"/>
                </a:rPr>
                <a:t>يــقــارن الـطـلـبـة بــيــن مــحــتــويــات الـخـريـطـة الطبوغرافية ذات المقياس الكبير، والخريطة الأطلسية ذات المقياس الصغير</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الخريطة الطبوغرافية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23">
            <a:extLst>
              <a:ext uri="{FF2B5EF4-FFF2-40B4-BE49-F238E27FC236}">
                <a16:creationId xmlns:a16="http://schemas.microsoft.com/office/drawing/2014/main" id="{9133CB45-06F8-46F4-91F9-014D0C6EF3F2}"/>
              </a:ext>
            </a:extLst>
          </p:cNvPr>
          <p:cNvSpPr/>
          <p:nvPr/>
        </p:nvSpPr>
        <p:spPr>
          <a:xfrm rot="20522689">
            <a:off x="6400877" y="3337767"/>
            <a:ext cx="3088654" cy="3088654"/>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24">
            <a:extLst>
              <a:ext uri="{FF2B5EF4-FFF2-40B4-BE49-F238E27FC236}">
                <a16:creationId xmlns:a16="http://schemas.microsoft.com/office/drawing/2014/main" id="{DB508A1D-FF47-4674-AE6A-E73456978BAC}"/>
              </a:ext>
            </a:extLst>
          </p:cNvPr>
          <p:cNvSpPr/>
          <p:nvPr/>
        </p:nvSpPr>
        <p:spPr>
          <a:xfrm rot="20522689">
            <a:off x="6678410" y="3888115"/>
            <a:ext cx="2573879" cy="2280853"/>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خريطة أطلسية - منطقة المدينة المنورة</a:t>
            </a:r>
          </a:p>
        </p:txBody>
      </p:sp>
      <p:sp>
        <p:nvSpPr>
          <p:cNvPr id="101" name="Rectangle 25">
            <a:extLst>
              <a:ext uri="{FF2B5EF4-FFF2-40B4-BE49-F238E27FC236}">
                <a16:creationId xmlns:a16="http://schemas.microsoft.com/office/drawing/2014/main" id="{990D070C-8294-4CA9-88D8-DE06E5E1BE13}"/>
              </a:ext>
            </a:extLst>
          </p:cNvPr>
          <p:cNvSpPr/>
          <p:nvPr/>
        </p:nvSpPr>
        <p:spPr>
          <a:xfrm rot="20522689">
            <a:off x="6680086" y="3887023"/>
            <a:ext cx="2573879" cy="228085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reeform: Shape 26">
            <a:extLst>
              <a:ext uri="{FF2B5EF4-FFF2-40B4-BE49-F238E27FC236}">
                <a16:creationId xmlns:a16="http://schemas.microsoft.com/office/drawing/2014/main" id="{1F39FEF0-05C9-43F6-ADC3-D76DD6889514}"/>
              </a:ext>
            </a:extLst>
          </p:cNvPr>
          <p:cNvSpPr/>
          <p:nvPr/>
        </p:nvSpPr>
        <p:spPr>
          <a:xfrm rot="17822549">
            <a:off x="7236005" y="2994815"/>
            <a:ext cx="596128" cy="1351216"/>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23">
            <a:extLst>
              <a:ext uri="{FF2B5EF4-FFF2-40B4-BE49-F238E27FC236}">
                <a16:creationId xmlns:a16="http://schemas.microsoft.com/office/drawing/2014/main" id="{C4D4AFF2-BC21-4B3B-840C-193054F31CE8}"/>
              </a:ext>
            </a:extLst>
          </p:cNvPr>
          <p:cNvSpPr/>
          <p:nvPr/>
        </p:nvSpPr>
        <p:spPr>
          <a:xfrm rot="20522689">
            <a:off x="3015725" y="3273174"/>
            <a:ext cx="3088654" cy="3088654"/>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24">
            <a:extLst>
              <a:ext uri="{FF2B5EF4-FFF2-40B4-BE49-F238E27FC236}">
                <a16:creationId xmlns:a16="http://schemas.microsoft.com/office/drawing/2014/main" id="{673FBFFD-1F77-43A2-B2B1-87C68808CEBC}"/>
              </a:ext>
            </a:extLst>
          </p:cNvPr>
          <p:cNvSpPr/>
          <p:nvPr/>
        </p:nvSpPr>
        <p:spPr>
          <a:xfrm rot="20522689">
            <a:off x="3293258" y="3823522"/>
            <a:ext cx="2573879" cy="2280853"/>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خريطة طبواغرافية مليونية لجزء من منطقة المدينة المنورة</a:t>
            </a:r>
            <a:endParaRPr lang="en-US" sz="2400" dirty="0"/>
          </a:p>
        </p:txBody>
      </p:sp>
      <p:sp>
        <p:nvSpPr>
          <p:cNvPr id="105" name="Rectangle 25">
            <a:extLst>
              <a:ext uri="{FF2B5EF4-FFF2-40B4-BE49-F238E27FC236}">
                <a16:creationId xmlns:a16="http://schemas.microsoft.com/office/drawing/2014/main" id="{2995A636-70FF-49E1-B50B-2761CCB23614}"/>
              </a:ext>
            </a:extLst>
          </p:cNvPr>
          <p:cNvSpPr/>
          <p:nvPr/>
        </p:nvSpPr>
        <p:spPr>
          <a:xfrm rot="20522689">
            <a:off x="3302138" y="3821157"/>
            <a:ext cx="2573879" cy="2280853"/>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26">
            <a:extLst>
              <a:ext uri="{FF2B5EF4-FFF2-40B4-BE49-F238E27FC236}">
                <a16:creationId xmlns:a16="http://schemas.microsoft.com/office/drawing/2014/main" id="{6FB45A35-7D48-4FF4-A659-7CD7E1B07917}"/>
              </a:ext>
            </a:extLst>
          </p:cNvPr>
          <p:cNvSpPr/>
          <p:nvPr/>
        </p:nvSpPr>
        <p:spPr>
          <a:xfrm rot="17822549">
            <a:off x="3801215" y="3115226"/>
            <a:ext cx="596128" cy="1351216"/>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184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الخريطة الطبوغرافية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559178"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A1AD636-7707-476F-AA80-01321478B625}"/>
              </a:ext>
            </a:extLst>
          </p:cNvPr>
          <p:cNvPicPr>
            <a:picLocks noChangeAspect="1"/>
          </p:cNvPicPr>
          <p:nvPr/>
        </p:nvPicPr>
        <p:blipFill>
          <a:blip r:embed="rId4"/>
          <a:stretch>
            <a:fillRect/>
          </a:stretch>
        </p:blipFill>
        <p:spPr>
          <a:xfrm>
            <a:off x="1026541" y="1960379"/>
            <a:ext cx="10849073" cy="4114800"/>
          </a:xfrm>
          <a:prstGeom prst="rect">
            <a:avLst/>
          </a:prstGeom>
        </p:spPr>
      </p:pic>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0515FBF-1FA3-4F23-A8BD-AFA4F42EA7F2}"/>
              </a:ext>
            </a:extLst>
          </p:cNvPr>
          <p:cNvSpPr txBox="1"/>
          <p:nvPr/>
        </p:nvSpPr>
        <p:spPr>
          <a:xfrm>
            <a:off x="937451" y="2521442"/>
            <a:ext cx="9006649" cy="646331"/>
          </a:xfrm>
          <a:prstGeom prst="rect">
            <a:avLst/>
          </a:prstGeom>
          <a:noFill/>
        </p:spPr>
        <p:txBody>
          <a:bodyPr wrap="square" rtlCol="1">
            <a:spAutoFit/>
          </a:bodyPr>
          <a:lstStyle/>
          <a:p>
            <a:pPr algn="r"/>
            <a:r>
              <a:rPr lang="ar-SY" dirty="0"/>
              <a:t>توضح الخريطة الطبوغرافية رسم توضيحي و تفصيلي لجزء من منطقة المدينة المنورة موضحا عليها الكونتور و </a:t>
            </a:r>
          </a:p>
          <a:p>
            <a:pPr algn="r"/>
            <a:r>
              <a:rPr lang="ar-SY" dirty="0"/>
              <a:t> الطبيعية و غير الطبيعية</a:t>
            </a:r>
          </a:p>
        </p:txBody>
      </p:sp>
      <p:sp>
        <p:nvSpPr>
          <p:cNvPr id="22" name="TextBox 21">
            <a:extLst>
              <a:ext uri="{FF2B5EF4-FFF2-40B4-BE49-F238E27FC236}">
                <a16:creationId xmlns:a16="http://schemas.microsoft.com/office/drawing/2014/main" id="{707061C8-EBAA-4F74-A414-31DFA91B414C}"/>
              </a:ext>
            </a:extLst>
          </p:cNvPr>
          <p:cNvSpPr txBox="1"/>
          <p:nvPr/>
        </p:nvSpPr>
        <p:spPr>
          <a:xfrm>
            <a:off x="937450" y="4537955"/>
            <a:ext cx="9006649" cy="646331"/>
          </a:xfrm>
          <a:prstGeom prst="rect">
            <a:avLst/>
          </a:prstGeom>
          <a:noFill/>
        </p:spPr>
        <p:txBody>
          <a:bodyPr wrap="square" rtlCol="1">
            <a:spAutoFit/>
          </a:bodyPr>
          <a:lstStyle/>
          <a:p>
            <a:pPr algn="r"/>
            <a:r>
              <a:rPr lang="ar-SY" dirty="0"/>
              <a:t>توضح الخريطة الأطلسية اسم المنطقة و موقعها الجغرافي و حدودها الإدارية مع المناطق الأخرى و عاصمتها المدينة المنورة</a:t>
            </a:r>
          </a:p>
        </p:txBody>
      </p:sp>
    </p:spTree>
    <p:extLst>
      <p:ext uri="{BB962C8B-B14F-4D97-AF65-F5344CB8AC3E}">
        <p14:creationId xmlns:p14="http://schemas.microsoft.com/office/powerpoint/2010/main" val="222294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 الخريطة الطبوغرافيـة: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1200329"/>
          </a:xfrm>
          <a:prstGeom prst="rect">
            <a:avLst/>
          </a:prstGeom>
          <a:noFill/>
        </p:spPr>
        <p:txBody>
          <a:bodyPr wrap="square" rtlCol="0">
            <a:spAutoFit/>
          </a:bodyPr>
          <a:lstStyle/>
          <a:p>
            <a:pPr algn="r"/>
            <a:r>
              <a:rPr lang="ar-SY" dirty="0">
                <a:latin typeface="Century Gothic" panose="020B0502020202020204" pitchFamily="34" charset="0"/>
              </a:rPr>
              <a:t>هي رسم توضيحي وتفصيلي لمنطقة محدودة من سطح الأرض موضحا</a:t>
            </a:r>
          </a:p>
          <a:p>
            <a:pPr algn="r"/>
            <a:r>
              <a:rPr lang="ar-SY" dirty="0">
                <a:latin typeface="Century Gothic" panose="020B0502020202020204" pitchFamily="34" charset="0"/>
              </a:rPr>
              <a:t>الكونتور والمعالم بمقياسها الصحيح، سواء أكانت طبيعية (الجبال والهضاب والمجاري المائية)، أو غير طبيعية (الطرق والسكك الحديدية والمشاريع الزراعية والصناعية). فهي تمثيل مصغر للواقع الميداني.</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446688" y="3547150"/>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 الخريطة الطبوغرافيـة:</a:t>
            </a:r>
            <a:endParaRPr lang="en-US" b="1" dirty="0">
              <a:solidFill>
                <a:srgbClr val="33CCFF"/>
              </a:solidFill>
              <a:latin typeface="Century Gothic" panose="020B0502020202020204" pitchFamily="34" charset="0"/>
            </a:endParaRPr>
          </a:p>
        </p:txBody>
      </p:sp>
      <p:sp>
        <p:nvSpPr>
          <p:cNvPr id="21" name="TextBox 20">
            <a:extLst>
              <a:ext uri="{FF2B5EF4-FFF2-40B4-BE49-F238E27FC236}">
                <a16:creationId xmlns:a16="http://schemas.microsoft.com/office/drawing/2014/main" id="{C45B251C-D149-4081-842A-8B8570BBE91C}"/>
              </a:ext>
            </a:extLst>
          </p:cNvPr>
          <p:cNvSpPr txBox="1"/>
          <p:nvPr/>
        </p:nvSpPr>
        <p:spPr>
          <a:xfrm>
            <a:off x="746601" y="3504028"/>
            <a:ext cx="5617646" cy="369332"/>
          </a:xfrm>
          <a:prstGeom prst="rect">
            <a:avLst/>
          </a:prstGeom>
          <a:noFill/>
        </p:spPr>
        <p:txBody>
          <a:bodyPr wrap="square" rtlCol="0">
            <a:spAutoFit/>
          </a:bodyPr>
          <a:lstStyle/>
          <a:p>
            <a:pPr algn="r"/>
            <a:r>
              <a:rPr lang="ar-SY" dirty="0">
                <a:latin typeface="Century Gothic" panose="020B0502020202020204" pitchFamily="34" charset="0"/>
              </a:rPr>
              <a:t>فهي تمثيل مصغر للواقع الميداني</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الخريطة الطبوغرافية</a:t>
                  </a:r>
                  <a:endParaRPr lang="en-US" sz="28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A364A90F-1C18-4FD0-9113-0FCDDB958923}"/>
              </a:ext>
            </a:extLst>
          </p:cNvPr>
          <p:cNvSpPr/>
          <p:nvPr/>
        </p:nvSpPr>
        <p:spPr>
          <a:xfrm rot="20522689">
            <a:off x="1199117" y="3427645"/>
            <a:ext cx="2743200" cy="2743200"/>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24">
            <a:extLst>
              <a:ext uri="{FF2B5EF4-FFF2-40B4-BE49-F238E27FC236}">
                <a16:creationId xmlns:a16="http://schemas.microsoft.com/office/drawing/2014/main" id="{EDE4265A-569C-41D2-BBBA-70A1F02BC2E3}"/>
              </a:ext>
            </a:extLst>
          </p:cNvPr>
          <p:cNvSpPr/>
          <p:nvPr/>
        </p:nvSpPr>
        <p:spPr>
          <a:xfrm rot="20522689">
            <a:off x="1445272" y="3657435"/>
            <a:ext cx="2286000" cy="2025748"/>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خريطة طبوغرافية لجزء من منطقة الرياض</a:t>
            </a:r>
            <a:endParaRPr lang="en-US" sz="2400" dirty="0"/>
          </a:p>
        </p:txBody>
      </p:sp>
      <p:sp>
        <p:nvSpPr>
          <p:cNvPr id="41" name="Rectangle 25">
            <a:extLst>
              <a:ext uri="{FF2B5EF4-FFF2-40B4-BE49-F238E27FC236}">
                <a16:creationId xmlns:a16="http://schemas.microsoft.com/office/drawing/2014/main" id="{34ADEECB-7C57-4604-BF7D-3CCC47653BE2}"/>
              </a:ext>
            </a:extLst>
          </p:cNvPr>
          <p:cNvSpPr/>
          <p:nvPr/>
        </p:nvSpPr>
        <p:spPr>
          <a:xfrm rot="20522689">
            <a:off x="1444416" y="3657435"/>
            <a:ext cx="2286000" cy="2025748"/>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26">
            <a:extLst>
              <a:ext uri="{FF2B5EF4-FFF2-40B4-BE49-F238E27FC236}">
                <a16:creationId xmlns:a16="http://schemas.microsoft.com/office/drawing/2014/main" id="{69BDCDD7-936F-488E-BEC2-3015B9DBCF5E}"/>
              </a:ext>
            </a:extLst>
          </p:cNvPr>
          <p:cNvSpPr/>
          <p:nvPr/>
        </p:nvSpPr>
        <p:spPr>
          <a:xfrm rot="17822549">
            <a:off x="2491027" y="2840140"/>
            <a:ext cx="529453" cy="1200087"/>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76359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1"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 الخريطة الطبوغرافيـة: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3475" y="1523804"/>
            <a:ext cx="5709223" cy="1477328"/>
          </a:xfrm>
          <a:prstGeom prst="rect">
            <a:avLst/>
          </a:prstGeom>
          <a:noFill/>
        </p:spPr>
        <p:txBody>
          <a:bodyPr wrap="square" rtlCol="0">
            <a:spAutoFit/>
          </a:bodyPr>
          <a:lstStyle/>
          <a:p>
            <a:pPr algn="r"/>
            <a:r>
              <a:rPr lang="ar-SY" dirty="0">
                <a:latin typeface="Century Gothic" panose="020B0502020202020204" pitchFamily="34" charset="0"/>
              </a:rPr>
              <a:t> عندما نخرج في رحلة برية مثال يمكننا أن نرى أن األرض ليست مستوية، أليس كذلك؟</a:t>
            </a:r>
          </a:p>
          <a:p>
            <a:pPr algn="r"/>
            <a:r>
              <a:rPr lang="ar-SY" dirty="0">
                <a:latin typeface="Century Gothic" panose="020B0502020202020204" pitchFamily="34" charset="0"/>
              </a:rPr>
              <a:t>فهناك التلال والجبال والوديان غيرها من السمات التي تعطي سطحها شكال ثلاثي األبعاد.</a:t>
            </a:r>
          </a:p>
          <a:p>
            <a:pPr algn="r"/>
            <a:r>
              <a:rPr lang="ar-SY" dirty="0">
                <a:latin typeface="Century Gothic" panose="020B0502020202020204" pitchFamily="34" charset="0"/>
              </a:rPr>
              <a:t>هذه السمات هي التضاريس، التي هي شكل سطح الأرض.</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446688" y="3547150"/>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 الخريطة الطبوغرافيـة:</a:t>
            </a:r>
            <a:endParaRPr lang="en-US" b="1" dirty="0">
              <a:solidFill>
                <a:srgbClr val="33CCFF"/>
              </a:solidFill>
              <a:latin typeface="Century Gothic" panose="020B0502020202020204" pitchFamily="34" charset="0"/>
            </a:endParaRPr>
          </a:p>
        </p:txBody>
      </p:sp>
      <p:sp>
        <p:nvSpPr>
          <p:cNvPr id="21" name="TextBox 20">
            <a:extLst>
              <a:ext uri="{FF2B5EF4-FFF2-40B4-BE49-F238E27FC236}">
                <a16:creationId xmlns:a16="http://schemas.microsoft.com/office/drawing/2014/main" id="{C45B251C-D149-4081-842A-8B8570BBE91C}"/>
              </a:ext>
            </a:extLst>
          </p:cNvPr>
          <p:cNvSpPr txBox="1"/>
          <p:nvPr/>
        </p:nvSpPr>
        <p:spPr>
          <a:xfrm>
            <a:off x="746601" y="3504028"/>
            <a:ext cx="5617646" cy="1477328"/>
          </a:xfrm>
          <a:prstGeom prst="rect">
            <a:avLst/>
          </a:prstGeom>
          <a:noFill/>
        </p:spPr>
        <p:txBody>
          <a:bodyPr wrap="square" rtlCol="0">
            <a:spAutoFit/>
          </a:bodyPr>
          <a:lstStyle/>
          <a:p>
            <a:pPr algn="r"/>
            <a:r>
              <a:rPr lang="ar-SY" dirty="0">
                <a:latin typeface="Century Gothic" panose="020B0502020202020204" pitchFamily="34" charset="0"/>
              </a:rPr>
              <a:t>ونرى داخل المدينة المباني والمطارات والسكك الحديدية والطرقات وغيرها، وهي معالم</a:t>
            </a:r>
          </a:p>
          <a:p>
            <a:pPr algn="r"/>
            <a:r>
              <a:rPr lang="ar-SY" dirty="0">
                <a:latin typeface="Century Gothic" panose="020B0502020202020204" pitchFamily="34" charset="0"/>
              </a:rPr>
              <a:t>من صنع الإنسان. والطريقة التي نمثل بها هذه السمات هي الخريطة الطبوغرافية</a:t>
            </a:r>
          </a:p>
          <a:p>
            <a:pPr algn="r"/>
            <a:endParaRPr lang="ar-SY"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الخريطة الطبوغرافية</a:t>
                  </a:r>
                  <a:endParaRPr lang="en-US" sz="28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A364A90F-1C18-4FD0-9113-0FCDDB958923}"/>
              </a:ext>
            </a:extLst>
          </p:cNvPr>
          <p:cNvSpPr/>
          <p:nvPr/>
        </p:nvSpPr>
        <p:spPr>
          <a:xfrm rot="20522689">
            <a:off x="6929361" y="4099553"/>
            <a:ext cx="2122627" cy="2122627"/>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24">
            <a:extLst>
              <a:ext uri="{FF2B5EF4-FFF2-40B4-BE49-F238E27FC236}">
                <a16:creationId xmlns:a16="http://schemas.microsoft.com/office/drawing/2014/main" id="{EDE4265A-569C-41D2-BBBA-70A1F02BC2E3}"/>
              </a:ext>
            </a:extLst>
          </p:cNvPr>
          <p:cNvSpPr/>
          <p:nvPr/>
        </p:nvSpPr>
        <p:spPr>
          <a:xfrm rot="20522689">
            <a:off x="7164031" y="4378584"/>
            <a:ext cx="1768856" cy="1567479"/>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خريطة طبوغرافية لجزء من منطقة الرياض</a:t>
            </a:r>
            <a:endParaRPr lang="en-US" sz="2400" dirty="0"/>
          </a:p>
        </p:txBody>
      </p:sp>
      <p:sp>
        <p:nvSpPr>
          <p:cNvPr id="41" name="Rectangle 25">
            <a:extLst>
              <a:ext uri="{FF2B5EF4-FFF2-40B4-BE49-F238E27FC236}">
                <a16:creationId xmlns:a16="http://schemas.microsoft.com/office/drawing/2014/main" id="{34ADEECB-7C57-4604-BF7D-3CCC47653BE2}"/>
              </a:ext>
            </a:extLst>
          </p:cNvPr>
          <p:cNvSpPr/>
          <p:nvPr/>
        </p:nvSpPr>
        <p:spPr>
          <a:xfrm rot="20522689">
            <a:off x="7163175" y="4378584"/>
            <a:ext cx="1768856" cy="1567479"/>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26">
            <a:extLst>
              <a:ext uri="{FF2B5EF4-FFF2-40B4-BE49-F238E27FC236}">
                <a16:creationId xmlns:a16="http://schemas.microsoft.com/office/drawing/2014/main" id="{69BDCDD7-936F-488E-BEC2-3015B9DBCF5E}"/>
              </a:ext>
            </a:extLst>
          </p:cNvPr>
          <p:cNvSpPr/>
          <p:nvPr/>
        </p:nvSpPr>
        <p:spPr>
          <a:xfrm rot="17822549">
            <a:off x="7338979" y="4073346"/>
            <a:ext cx="409679" cy="92860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75118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858D5372-4D08-436E-B2B6-49E37C84A6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A6A3C190-ABBC-4198-98F0-23C60CB43B41}"/>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8E436D5F-DA5F-47CC-8120-04402CED5BDC}"/>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CFDB4A71-6519-4BDB-AD43-ED4E75B8B22E}"/>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629AD8A8-740D-44EE-B281-86E39B5B6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 الخريطة الطبوغرافيـة: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3475" y="1523804"/>
            <a:ext cx="5709223" cy="1200329"/>
          </a:xfrm>
          <a:prstGeom prst="rect">
            <a:avLst/>
          </a:prstGeom>
          <a:noFill/>
        </p:spPr>
        <p:txBody>
          <a:bodyPr wrap="square" rtlCol="0">
            <a:spAutoFit/>
          </a:bodyPr>
          <a:lstStyle/>
          <a:p>
            <a:pPr algn="r"/>
            <a:r>
              <a:rPr lang="ar-SY" dirty="0">
                <a:latin typeface="Century Gothic" panose="020B0502020202020204" pitchFamily="34" charset="0"/>
              </a:rPr>
              <a:t>إن أول ما نلحظ في الخريطة الطبوغرافية هي الخطوط الكنْتُورية، وهي خطوط الارتفاع على الخريطة التي تكون متباعدة في المناطق ذات الارتفاع المنخفض، وتتقارب أكثر في المناطق ذات الارتفاع العالي، وتساعدك الخطوط الكنتورية على رؤية شكل الأرض من خلال الارتفاع. </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446688" y="3547150"/>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 الخريطة الطبوغرافيـة:</a:t>
            </a:r>
            <a:endParaRPr lang="en-US" b="1" dirty="0">
              <a:solidFill>
                <a:srgbClr val="33CCFF"/>
              </a:solidFill>
              <a:latin typeface="Century Gothic" panose="020B0502020202020204" pitchFamily="34" charset="0"/>
            </a:endParaRPr>
          </a:p>
        </p:txBody>
      </p:sp>
      <p:sp>
        <p:nvSpPr>
          <p:cNvPr id="21" name="TextBox 20">
            <a:extLst>
              <a:ext uri="{FF2B5EF4-FFF2-40B4-BE49-F238E27FC236}">
                <a16:creationId xmlns:a16="http://schemas.microsoft.com/office/drawing/2014/main" id="{C45B251C-D149-4081-842A-8B8570BBE91C}"/>
              </a:ext>
            </a:extLst>
          </p:cNvPr>
          <p:cNvSpPr txBox="1"/>
          <p:nvPr/>
        </p:nvSpPr>
        <p:spPr>
          <a:xfrm>
            <a:off x="746601" y="3504028"/>
            <a:ext cx="5617646" cy="1200329"/>
          </a:xfrm>
          <a:prstGeom prst="rect">
            <a:avLst/>
          </a:prstGeom>
          <a:noFill/>
        </p:spPr>
        <p:txBody>
          <a:bodyPr wrap="square" rtlCol="0">
            <a:spAutoFit/>
          </a:bodyPr>
          <a:lstStyle/>
          <a:p>
            <a:pPr algn="r"/>
            <a:r>
              <a:rPr lang="ar-SY" dirty="0">
                <a:latin typeface="Century Gothic" panose="020B0502020202020204" pitchFamily="34" charset="0"/>
              </a:rPr>
              <a:t>فلنفكر في الأمر على هذا النحو، إذا نظرنا إلى أسفل الجبل من أعلى فسنرى الذروة في المنتصف وبقية الجبل تحيط به، وتبدو فيها خطوط ارتفاع المناطق القريبة من ذروة الجبل شديدة القرب إلى بعضها؛ لأن هذه المناطق أكثر عمودية مما هي أفقية. وهذا مماثل للخريطة الطبوغرافية.</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الخريطة الطبوغرافية</a:t>
                  </a:r>
                  <a:endParaRPr lang="en-US" sz="28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A364A90F-1C18-4FD0-9113-0FCDDB958923}"/>
              </a:ext>
            </a:extLst>
          </p:cNvPr>
          <p:cNvSpPr/>
          <p:nvPr/>
        </p:nvSpPr>
        <p:spPr>
          <a:xfrm rot="20522689">
            <a:off x="6929361" y="4099553"/>
            <a:ext cx="2122627" cy="2122627"/>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24">
            <a:extLst>
              <a:ext uri="{FF2B5EF4-FFF2-40B4-BE49-F238E27FC236}">
                <a16:creationId xmlns:a16="http://schemas.microsoft.com/office/drawing/2014/main" id="{EDE4265A-569C-41D2-BBBA-70A1F02BC2E3}"/>
              </a:ext>
            </a:extLst>
          </p:cNvPr>
          <p:cNvSpPr/>
          <p:nvPr/>
        </p:nvSpPr>
        <p:spPr>
          <a:xfrm rot="20522689">
            <a:off x="7164031" y="4378584"/>
            <a:ext cx="1768856" cy="1567479"/>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25">
            <a:extLst>
              <a:ext uri="{FF2B5EF4-FFF2-40B4-BE49-F238E27FC236}">
                <a16:creationId xmlns:a16="http://schemas.microsoft.com/office/drawing/2014/main" id="{34ADEECB-7C57-4604-BF7D-3CCC47653BE2}"/>
              </a:ext>
            </a:extLst>
          </p:cNvPr>
          <p:cNvSpPr/>
          <p:nvPr/>
        </p:nvSpPr>
        <p:spPr>
          <a:xfrm rot="20522689">
            <a:off x="7170712" y="4373821"/>
            <a:ext cx="1768856" cy="1567479"/>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26">
            <a:extLst>
              <a:ext uri="{FF2B5EF4-FFF2-40B4-BE49-F238E27FC236}">
                <a16:creationId xmlns:a16="http://schemas.microsoft.com/office/drawing/2014/main" id="{69BDCDD7-936F-488E-BEC2-3015B9DBCF5E}"/>
              </a:ext>
            </a:extLst>
          </p:cNvPr>
          <p:cNvSpPr/>
          <p:nvPr/>
        </p:nvSpPr>
        <p:spPr>
          <a:xfrm rot="17822549">
            <a:off x="7338979" y="4073346"/>
            <a:ext cx="409679" cy="92860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16241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1"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119205" y="1812901"/>
            <a:ext cx="2587748"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 أهمية الخريطة الطبوغرافيـة: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556469" y="1711848"/>
            <a:ext cx="5709223" cy="646331"/>
          </a:xfrm>
          <a:prstGeom prst="rect">
            <a:avLst/>
          </a:prstGeom>
          <a:noFill/>
        </p:spPr>
        <p:txBody>
          <a:bodyPr wrap="square" rtlCol="0">
            <a:spAutoFit/>
          </a:bodyPr>
          <a:lstStyle/>
          <a:p>
            <a:pPr algn="r"/>
            <a:r>
              <a:rPr lang="ar-SY" dirty="0">
                <a:latin typeface="Century Gothic" panose="020B0502020202020204" pitchFamily="34" charset="0"/>
              </a:rPr>
              <a:t> الخرائط الطبوغرافية ذات أهمية كبيرة؛ لأنها تمثل تمثيلا دقيقا َجميع الظواهر على سطح الأرض، سواء أكانت طبيعية أم غير طبيعية</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الخريطة الطبوغرافية</a:t>
                  </a:r>
                  <a:endParaRPr lang="en-US" sz="28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A364A90F-1C18-4FD0-9113-0FCDDB958923}"/>
              </a:ext>
            </a:extLst>
          </p:cNvPr>
          <p:cNvSpPr/>
          <p:nvPr/>
        </p:nvSpPr>
        <p:spPr>
          <a:xfrm rot="20522689">
            <a:off x="6929361" y="4099553"/>
            <a:ext cx="2122627" cy="2122627"/>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24">
            <a:extLst>
              <a:ext uri="{FF2B5EF4-FFF2-40B4-BE49-F238E27FC236}">
                <a16:creationId xmlns:a16="http://schemas.microsoft.com/office/drawing/2014/main" id="{EDE4265A-569C-41D2-BBBA-70A1F02BC2E3}"/>
              </a:ext>
            </a:extLst>
          </p:cNvPr>
          <p:cNvSpPr/>
          <p:nvPr/>
        </p:nvSpPr>
        <p:spPr>
          <a:xfrm rot="20522689">
            <a:off x="7164031" y="4378584"/>
            <a:ext cx="1768856" cy="1567479"/>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جبل طمية بالقصيم</a:t>
            </a:r>
          </a:p>
        </p:txBody>
      </p:sp>
      <p:sp>
        <p:nvSpPr>
          <p:cNvPr id="41" name="Rectangle 25">
            <a:extLst>
              <a:ext uri="{FF2B5EF4-FFF2-40B4-BE49-F238E27FC236}">
                <a16:creationId xmlns:a16="http://schemas.microsoft.com/office/drawing/2014/main" id="{34ADEECB-7C57-4604-BF7D-3CCC47653BE2}"/>
              </a:ext>
            </a:extLst>
          </p:cNvPr>
          <p:cNvSpPr/>
          <p:nvPr/>
        </p:nvSpPr>
        <p:spPr>
          <a:xfrm rot="20522689">
            <a:off x="7155599" y="4369683"/>
            <a:ext cx="1768856" cy="1567479"/>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26">
            <a:extLst>
              <a:ext uri="{FF2B5EF4-FFF2-40B4-BE49-F238E27FC236}">
                <a16:creationId xmlns:a16="http://schemas.microsoft.com/office/drawing/2014/main" id="{69BDCDD7-936F-488E-BEC2-3015B9DBCF5E}"/>
              </a:ext>
            </a:extLst>
          </p:cNvPr>
          <p:cNvSpPr/>
          <p:nvPr/>
        </p:nvSpPr>
        <p:spPr>
          <a:xfrm rot="17822549">
            <a:off x="7338979" y="4073346"/>
            <a:ext cx="409679" cy="92860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3">
            <a:extLst>
              <a:ext uri="{FF2B5EF4-FFF2-40B4-BE49-F238E27FC236}">
                <a16:creationId xmlns:a16="http://schemas.microsoft.com/office/drawing/2014/main" id="{E360D7F6-62BA-40DC-9730-1D78260BDB50}"/>
              </a:ext>
            </a:extLst>
          </p:cNvPr>
          <p:cNvSpPr/>
          <p:nvPr/>
        </p:nvSpPr>
        <p:spPr>
          <a:xfrm rot="20522689">
            <a:off x="3544209" y="4034960"/>
            <a:ext cx="2122627" cy="2122627"/>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4">
            <a:extLst>
              <a:ext uri="{FF2B5EF4-FFF2-40B4-BE49-F238E27FC236}">
                <a16:creationId xmlns:a16="http://schemas.microsoft.com/office/drawing/2014/main" id="{B73D91BC-EA80-4C35-83FE-6D29744F7447}"/>
              </a:ext>
            </a:extLst>
          </p:cNvPr>
          <p:cNvSpPr/>
          <p:nvPr/>
        </p:nvSpPr>
        <p:spPr>
          <a:xfrm rot="20522689">
            <a:off x="3778879" y="4313991"/>
            <a:ext cx="1768856" cy="1567479"/>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تمثيل جبل طمية بخطوط الكونتور</a:t>
            </a:r>
            <a:endParaRPr lang="en-US" sz="2400" dirty="0"/>
          </a:p>
        </p:txBody>
      </p:sp>
      <p:sp>
        <p:nvSpPr>
          <p:cNvPr id="38" name="Rectangle 25">
            <a:extLst>
              <a:ext uri="{FF2B5EF4-FFF2-40B4-BE49-F238E27FC236}">
                <a16:creationId xmlns:a16="http://schemas.microsoft.com/office/drawing/2014/main" id="{94E84BE9-B48B-4382-9BBF-4FD8B8FEA13B}"/>
              </a:ext>
            </a:extLst>
          </p:cNvPr>
          <p:cNvSpPr/>
          <p:nvPr/>
        </p:nvSpPr>
        <p:spPr>
          <a:xfrm rot="20522689">
            <a:off x="3776359" y="4302384"/>
            <a:ext cx="1768856" cy="1567479"/>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26">
            <a:extLst>
              <a:ext uri="{FF2B5EF4-FFF2-40B4-BE49-F238E27FC236}">
                <a16:creationId xmlns:a16="http://schemas.microsoft.com/office/drawing/2014/main" id="{5463B1FB-A84B-4045-BC05-44EC6BD0AEEB}"/>
              </a:ext>
            </a:extLst>
          </p:cNvPr>
          <p:cNvSpPr/>
          <p:nvPr/>
        </p:nvSpPr>
        <p:spPr>
          <a:xfrm rot="17822549">
            <a:off x="3953827" y="4008753"/>
            <a:ext cx="409679" cy="92860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62391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41"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41" grpId="0" animBg="1"/>
          <p:bldP spid="3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34"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61" name="TextBox 19">
            <a:extLst>
              <a:ext uri="{FF2B5EF4-FFF2-40B4-BE49-F238E27FC236}">
                <a16:creationId xmlns:a16="http://schemas.microsoft.com/office/drawing/2014/main" id="{C72BD120-1237-412F-B5C8-FD3E5C55624C}"/>
              </a:ext>
            </a:extLst>
          </p:cNvPr>
          <p:cNvSpPr txBox="1"/>
          <p:nvPr/>
        </p:nvSpPr>
        <p:spPr>
          <a:xfrm>
            <a:off x="6446688" y="3547150"/>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1- محتويات الهوامش </a:t>
            </a:r>
            <a:endParaRPr lang="en-US" b="1" dirty="0">
              <a:solidFill>
                <a:srgbClr val="33CCFF"/>
              </a:solidFill>
              <a:latin typeface="Century Gothic" panose="020B0502020202020204" pitchFamily="34" charset="0"/>
            </a:endParaRPr>
          </a:p>
        </p:txBody>
      </p:sp>
      <p:sp>
        <p:nvSpPr>
          <p:cNvPr id="63" name="TextBox 21">
            <a:extLst>
              <a:ext uri="{FF2B5EF4-FFF2-40B4-BE49-F238E27FC236}">
                <a16:creationId xmlns:a16="http://schemas.microsoft.com/office/drawing/2014/main" id="{CB20D5B9-EF7F-4084-B913-E7D025B8A8C7}"/>
              </a:ext>
            </a:extLst>
          </p:cNvPr>
          <p:cNvSpPr txBox="1"/>
          <p:nvPr/>
        </p:nvSpPr>
        <p:spPr>
          <a:xfrm>
            <a:off x="6362698" y="5315629"/>
            <a:ext cx="2133602" cy="369332"/>
          </a:xfrm>
          <a:prstGeom prst="rect">
            <a:avLst/>
          </a:prstGeom>
          <a:noFill/>
        </p:spPr>
        <p:txBody>
          <a:bodyPr wrap="square" rtlCol="0">
            <a:spAutoFit/>
          </a:bodyPr>
          <a:lstStyle/>
          <a:p>
            <a:pPr algn="r"/>
            <a:r>
              <a:rPr lang="ar-SY" b="1" dirty="0">
                <a:solidFill>
                  <a:srgbClr val="9900CC"/>
                </a:solidFill>
                <a:latin typeface="Century Gothic" panose="020B0502020202020204" pitchFamily="34" charset="0"/>
              </a:rPr>
              <a:t>2- المحتويات الداخلية </a:t>
            </a:r>
            <a:endParaRPr lang="en-US" b="1" dirty="0">
              <a:solidFill>
                <a:srgbClr val="9900CC"/>
              </a:solidFill>
              <a:latin typeface="Century Gothic" panose="020B0502020202020204" pitchFamily="34" charset="0"/>
            </a:endParaRPr>
          </a:p>
        </p:txBody>
      </p:sp>
      <p:cxnSp>
        <p:nvCxnSpPr>
          <p:cNvPr id="65"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8"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6187445" y="1812901"/>
            <a:ext cx="2587748"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 مكونات الخريطة الطبوغرافيـة: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35698" y="1756901"/>
            <a:ext cx="5709223" cy="1200329"/>
          </a:xfrm>
          <a:prstGeom prst="rect">
            <a:avLst/>
          </a:prstGeom>
          <a:noFill/>
        </p:spPr>
        <p:txBody>
          <a:bodyPr wrap="square" rtlCol="0">
            <a:spAutoFit/>
          </a:bodyPr>
          <a:lstStyle/>
          <a:p>
            <a:pPr algn="r"/>
            <a:r>
              <a:rPr lang="ar-SY" dirty="0">
                <a:latin typeface="Century Gothic" panose="020B0502020202020204" pitchFamily="34" charset="0"/>
              </a:rPr>
              <a:t>تتكـــون الخريطـــة الطبوغرافيــــة مـــن مجموعة خطـــوط ورمـــوز وألوان وأشـــكال وحروف؛ لإبـــراز المعلومـــات والتفاصيل الممثلة لســـطح الأرض؛ من أجل إيصالها إلى من يســـتعمل المكونات ليتمكن مـــن قراءتها وتفســـيرها</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الخريطة الطبوغرافية</a:t>
                  </a:r>
                  <a:endParaRPr lang="en-US" sz="28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3368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14:bounceEnd="52000">
                                          <p:cBhvr additive="base">
                                            <p:cTn id="19" dur="500" fill="hold"/>
                                            <p:tgtEl>
                                              <p:spTgt spid="67"/>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14:bounceEnd="52000">
                                          <p:cBhvr additive="base">
                                            <p:cTn id="25" dur="500" fill="hold"/>
                                            <p:tgtEl>
                                              <p:spTgt spid="33"/>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ppt_x</p:attrName>
                                            </p:attrNameLst>
                                          </p:cBhvr>
                                          <p:tavLst>
                                            <p:tav tm="0">
                                              <p:val>
                                                <p:strVal val="#ppt_x+#ppt_w/2"/>
                                              </p:val>
                                            </p:tav>
                                            <p:tav tm="100000">
                                              <p:val>
                                                <p:strVal val="#ppt_x"/>
                                              </p:val>
                                            </p:tav>
                                          </p:tavLst>
                                        </p:anim>
                                        <p:anim calcmode="lin" valueType="num">
                                          <p:cBhvr>
                                            <p:cTn id="32" dur="500" fill="hold"/>
                                            <p:tgtEl>
                                              <p:spTgt spid="18"/>
                                            </p:tgtEl>
                                            <p:attrNameLst>
                                              <p:attrName>ppt_y</p:attrName>
                                            </p:attrNameLst>
                                          </p:cBhvr>
                                          <p:tavLst>
                                            <p:tav tm="0">
                                              <p:val>
                                                <p:strVal val="#ppt_y"/>
                                              </p:val>
                                            </p:tav>
                                            <p:tav tm="100000">
                                              <p:val>
                                                <p:strVal val="#ppt_y"/>
                                              </p:val>
                                            </p:tav>
                                          </p:tavLst>
                                        </p:anim>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strVal val="#ppt_h"/>
                                              </p:val>
                                            </p:tav>
                                            <p:tav tm="100000">
                                              <p:val>
                                                <p:strVal val="#ppt_h"/>
                                              </p:val>
                                            </p:tav>
                                          </p:tavLst>
                                        </p:anim>
                                      </p:childTnLst>
                                    </p:cTn>
                                  </p:par>
                                  <p:par>
                                    <p:cTn id="35" presetID="17" presetClass="entr" presetSubtype="2"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ppt_x</p:attrName>
                                            </p:attrNameLst>
                                          </p:cBhvr>
                                          <p:tavLst>
                                            <p:tav tm="0">
                                              <p:val>
                                                <p:strVal val="#ppt_x+#ppt_w/2"/>
                                              </p:val>
                                            </p:tav>
                                            <p:tav tm="100000">
                                              <p:val>
                                                <p:strVal val="#ppt_x"/>
                                              </p:val>
                                            </p:tav>
                                          </p:tavLst>
                                        </p:anim>
                                        <p:anim calcmode="lin" valueType="num">
                                          <p:cBhvr>
                                            <p:cTn id="38" dur="500" fill="hold"/>
                                            <p:tgtEl>
                                              <p:spTgt spid="25"/>
                                            </p:tgtEl>
                                            <p:attrNameLst>
                                              <p:attrName>ppt_y</p:attrName>
                                            </p:attrNameLst>
                                          </p:cBhvr>
                                          <p:tavLst>
                                            <p:tav tm="0">
                                              <p:val>
                                                <p:strVal val="#ppt_y"/>
                                              </p:val>
                                            </p:tav>
                                            <p:tav tm="100000">
                                              <p:val>
                                                <p:strVal val="#ppt_y"/>
                                              </p:val>
                                            </p:tav>
                                          </p:tavLst>
                                        </p:anim>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strVal val="#ppt_h"/>
                                              </p:val>
                                            </p:tav>
                                            <p:tav tm="100000">
                                              <p:val>
                                                <p:strVal val="#ppt_h"/>
                                              </p:val>
                                            </p:tav>
                                          </p:tavLst>
                                        </p:anim>
                                      </p:childTnLst>
                                    </p:cTn>
                                  </p:par>
                                  <p:par>
                                    <p:cTn id="41" presetID="17"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ppt_x</p:attrName>
                                            </p:attrNameLst>
                                          </p:cBhvr>
                                          <p:tavLst>
                                            <p:tav tm="0">
                                              <p:val>
                                                <p:strVal val="#ppt_x"/>
                                              </p:val>
                                            </p:tav>
                                            <p:tav tm="100000">
                                              <p:val>
                                                <p:strVal val="#ppt_x"/>
                                              </p:val>
                                            </p:tav>
                                          </p:tavLst>
                                        </p:anim>
                                        <p:anim calcmode="lin" valueType="num">
                                          <p:cBhvr>
                                            <p:cTn id="44" dur="500" fill="hold"/>
                                            <p:tgtEl>
                                              <p:spTgt spid="19"/>
                                            </p:tgtEl>
                                            <p:attrNameLst>
                                              <p:attrName>ppt_y</p:attrName>
                                            </p:attrNameLst>
                                          </p:cBhvr>
                                          <p:tavLst>
                                            <p:tav tm="0">
                                              <p:val>
                                                <p:strVal val="#ppt_y-#ppt_h/2"/>
                                              </p:val>
                                            </p:tav>
                                            <p:tav tm="100000">
                                              <p:val>
                                                <p:strVal val="#ppt_y"/>
                                              </p:val>
                                            </p:tav>
                                          </p:tavLst>
                                        </p:anim>
                                        <p:anim calcmode="lin" valueType="num">
                                          <p:cBhvr>
                                            <p:cTn id="45" dur="500" fill="hold"/>
                                            <p:tgtEl>
                                              <p:spTgt spid="19"/>
                                            </p:tgtEl>
                                            <p:attrNameLst>
                                              <p:attrName>ppt_w</p:attrName>
                                            </p:attrNameLst>
                                          </p:cBhvr>
                                          <p:tavLst>
                                            <p:tav tm="0">
                                              <p:val>
                                                <p:strVal val="#ppt_w"/>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childTnLst>
                                    </p:cTn>
                                  </p:par>
                                </p:childTnLst>
                              </p:cTn>
                            </p:par>
                            <p:par>
                              <p:cTn id="47" fill="hold">
                                <p:stCondLst>
                                  <p:cond delay="500"/>
                                </p:stCondLst>
                                <p:childTnLst>
                                  <p:par>
                                    <p:cTn id="48" presetID="17" presetClass="entr" presetSubtype="2"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ppt_x</p:attrName>
                                            </p:attrNameLst>
                                          </p:cBhvr>
                                          <p:tavLst>
                                            <p:tav tm="0">
                                              <p:val>
                                                <p:strVal val="#ppt_x+#ppt_w/2"/>
                                              </p:val>
                                            </p:tav>
                                            <p:tav tm="100000">
                                              <p:val>
                                                <p:strVal val="#ppt_x"/>
                                              </p:val>
                                            </p:tav>
                                          </p:tavLst>
                                        </p:anim>
                                        <p:anim calcmode="lin" valueType="num">
                                          <p:cBhvr>
                                            <p:cTn id="51" dur="500" fill="hold"/>
                                            <p:tgtEl>
                                              <p:spTgt spid="61"/>
                                            </p:tgtEl>
                                            <p:attrNameLst>
                                              <p:attrName>ppt_y</p:attrName>
                                            </p:attrNameLst>
                                          </p:cBhvr>
                                          <p:tavLst>
                                            <p:tav tm="0">
                                              <p:val>
                                                <p:strVal val="#ppt_y"/>
                                              </p:val>
                                            </p:tav>
                                            <p:tav tm="100000">
                                              <p:val>
                                                <p:strVal val="#ppt_y"/>
                                              </p:val>
                                            </p:tav>
                                          </p:tavLst>
                                        </p:anim>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strVal val="#ppt_h"/>
                                              </p:val>
                                            </p:tav>
                                            <p:tav tm="100000">
                                              <p:val>
                                                <p:strVal val="#ppt_h"/>
                                              </p:val>
                                            </p:tav>
                                          </p:tavLst>
                                        </p:anim>
                                      </p:childTnLst>
                                    </p:cTn>
                                  </p:par>
                                  <p:par>
                                    <p:cTn id="54" presetID="17" presetClass="entr" presetSubtype="2"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ppt_x</p:attrName>
                                            </p:attrNameLst>
                                          </p:cBhvr>
                                          <p:tavLst>
                                            <p:tav tm="0">
                                              <p:val>
                                                <p:strVal val="#ppt_x+#ppt_w/2"/>
                                              </p:val>
                                            </p:tav>
                                            <p:tav tm="100000">
                                              <p:val>
                                                <p:strVal val="#ppt_x"/>
                                              </p:val>
                                            </p:tav>
                                          </p:tavLst>
                                        </p:anim>
                                        <p:anim calcmode="lin" valueType="num">
                                          <p:cBhvr>
                                            <p:cTn id="57" dur="500" fill="hold"/>
                                            <p:tgtEl>
                                              <p:spTgt spid="65"/>
                                            </p:tgtEl>
                                            <p:attrNameLst>
                                              <p:attrName>ppt_y</p:attrName>
                                            </p:attrNameLst>
                                          </p:cBhvr>
                                          <p:tavLst>
                                            <p:tav tm="0">
                                              <p:val>
                                                <p:strVal val="#ppt_y"/>
                                              </p:val>
                                            </p:tav>
                                            <p:tav tm="100000">
                                              <p:val>
                                                <p:strVal val="#ppt_y"/>
                                              </p:val>
                                            </p:tav>
                                          </p:tavLst>
                                        </p:anim>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strVal val="#ppt_h"/>
                                              </p:val>
                                            </p:tav>
                                            <p:tav tm="100000">
                                              <p:val>
                                                <p:strVal val="#ppt_h"/>
                                              </p:val>
                                            </p:tav>
                                          </p:tavLst>
                                        </p:anim>
                                      </p:childTnLst>
                                    </p:cTn>
                                  </p:par>
                                </p:childTnLst>
                              </p:cTn>
                            </p:par>
                            <p:par>
                              <p:cTn id="60" fill="hold">
                                <p:stCondLst>
                                  <p:cond delay="1000"/>
                                </p:stCondLst>
                                <p:childTnLst>
                                  <p:par>
                                    <p:cTn id="61" presetID="17" presetClass="entr" presetSubtype="2" fill="hold" grpId="0" nodeType="after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p:cTn id="63" dur="500" fill="hold"/>
                                            <p:tgtEl>
                                              <p:spTgt spid="63"/>
                                            </p:tgtEl>
                                            <p:attrNameLst>
                                              <p:attrName>ppt_x</p:attrName>
                                            </p:attrNameLst>
                                          </p:cBhvr>
                                          <p:tavLst>
                                            <p:tav tm="0">
                                              <p:val>
                                                <p:strVal val="#ppt_x+#ppt_w/2"/>
                                              </p:val>
                                            </p:tav>
                                            <p:tav tm="100000">
                                              <p:val>
                                                <p:strVal val="#ppt_x"/>
                                              </p:val>
                                            </p:tav>
                                          </p:tavLst>
                                        </p:anim>
                                        <p:anim calcmode="lin" valueType="num">
                                          <p:cBhvr>
                                            <p:cTn id="64" dur="500" fill="hold"/>
                                            <p:tgtEl>
                                              <p:spTgt spid="63"/>
                                            </p:tgtEl>
                                            <p:attrNameLst>
                                              <p:attrName>ppt_y</p:attrName>
                                            </p:attrNameLst>
                                          </p:cBhvr>
                                          <p:tavLst>
                                            <p:tav tm="0">
                                              <p:val>
                                                <p:strVal val="#ppt_y"/>
                                              </p:val>
                                            </p:tav>
                                            <p:tav tm="100000">
                                              <p:val>
                                                <p:strVal val="#ppt_y"/>
                                              </p:val>
                                            </p:tav>
                                          </p:tavLst>
                                        </p:anim>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strVal val="#ppt_h"/>
                                              </p:val>
                                            </p:tav>
                                            <p:tav tm="100000">
                                              <p:val>
                                                <p:strVal val="#ppt_h"/>
                                              </p:val>
                                            </p:tav>
                                          </p:tavLst>
                                        </p:anim>
                                      </p:childTnLst>
                                    </p:cTn>
                                  </p:par>
                                  <p:par>
                                    <p:cTn id="67" presetID="17" presetClass="entr" presetSubtype="2"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500" fill="hold"/>
                                            <p:tgtEl>
                                              <p:spTgt spid="66"/>
                                            </p:tgtEl>
                                            <p:attrNameLst>
                                              <p:attrName>ppt_x</p:attrName>
                                            </p:attrNameLst>
                                          </p:cBhvr>
                                          <p:tavLst>
                                            <p:tav tm="0">
                                              <p:val>
                                                <p:strVal val="#ppt_x+#ppt_w/2"/>
                                              </p:val>
                                            </p:tav>
                                            <p:tav tm="100000">
                                              <p:val>
                                                <p:strVal val="#ppt_x"/>
                                              </p:val>
                                            </p:tav>
                                          </p:tavLst>
                                        </p:anim>
                                        <p:anim calcmode="lin" valueType="num">
                                          <p:cBhvr>
                                            <p:cTn id="70" dur="500" fill="hold"/>
                                            <p:tgtEl>
                                              <p:spTgt spid="66"/>
                                            </p:tgtEl>
                                            <p:attrNameLst>
                                              <p:attrName>ppt_y</p:attrName>
                                            </p:attrNameLst>
                                          </p:cBhvr>
                                          <p:tavLst>
                                            <p:tav tm="0">
                                              <p:val>
                                                <p:strVal val="#ppt_y"/>
                                              </p:val>
                                            </p:tav>
                                            <p:tav tm="100000">
                                              <p:val>
                                                <p:strVal val="#ppt_y"/>
                                              </p:val>
                                            </p:tav>
                                          </p:tavLst>
                                        </p:anim>
                                        <p:anim calcmode="lin" valueType="num">
                                          <p:cBhvr>
                                            <p:cTn id="71" dur="500" fill="hold"/>
                                            <p:tgtEl>
                                              <p:spTgt spid="66"/>
                                            </p:tgtEl>
                                            <p:attrNameLst>
                                              <p:attrName>ppt_w</p:attrName>
                                            </p:attrNameLst>
                                          </p:cBhvr>
                                          <p:tavLst>
                                            <p:tav tm="0">
                                              <p:val>
                                                <p:fltVal val="0"/>
                                              </p:val>
                                            </p:tav>
                                            <p:tav tm="100000">
                                              <p:val>
                                                <p:strVal val="#ppt_w"/>
                                              </p:val>
                                            </p:tav>
                                          </p:tavLst>
                                        </p:anim>
                                        <p:anim calcmode="lin" valueType="num">
                                          <p:cBhvr>
                                            <p:cTn id="72" dur="500" fill="hold"/>
                                            <p:tgtEl>
                                              <p:spTgt spid="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ppt_x"/>
                                              </p:val>
                                            </p:tav>
                                            <p:tav tm="100000">
                                              <p:val>
                                                <p:strVal val="#ppt_x"/>
                                              </p:val>
                                            </p:tav>
                                          </p:tavLst>
                                        </p:anim>
                                        <p:anim calcmode="lin" valueType="num">
                                          <p:cBhvr additive="base">
                                            <p:cTn id="20"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ppt_x</p:attrName>
                                            </p:attrNameLst>
                                          </p:cBhvr>
                                          <p:tavLst>
                                            <p:tav tm="0">
                                              <p:val>
                                                <p:strVal val="#ppt_x+#ppt_w/2"/>
                                              </p:val>
                                            </p:tav>
                                            <p:tav tm="100000">
                                              <p:val>
                                                <p:strVal val="#ppt_x"/>
                                              </p:val>
                                            </p:tav>
                                          </p:tavLst>
                                        </p:anim>
                                        <p:anim calcmode="lin" valueType="num">
                                          <p:cBhvr>
                                            <p:cTn id="32" dur="500" fill="hold"/>
                                            <p:tgtEl>
                                              <p:spTgt spid="18"/>
                                            </p:tgtEl>
                                            <p:attrNameLst>
                                              <p:attrName>ppt_y</p:attrName>
                                            </p:attrNameLst>
                                          </p:cBhvr>
                                          <p:tavLst>
                                            <p:tav tm="0">
                                              <p:val>
                                                <p:strVal val="#ppt_y"/>
                                              </p:val>
                                            </p:tav>
                                            <p:tav tm="100000">
                                              <p:val>
                                                <p:strVal val="#ppt_y"/>
                                              </p:val>
                                            </p:tav>
                                          </p:tavLst>
                                        </p:anim>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strVal val="#ppt_h"/>
                                              </p:val>
                                            </p:tav>
                                            <p:tav tm="100000">
                                              <p:val>
                                                <p:strVal val="#ppt_h"/>
                                              </p:val>
                                            </p:tav>
                                          </p:tavLst>
                                        </p:anim>
                                      </p:childTnLst>
                                    </p:cTn>
                                  </p:par>
                                  <p:par>
                                    <p:cTn id="35" presetID="17" presetClass="entr" presetSubtype="2"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ppt_x</p:attrName>
                                            </p:attrNameLst>
                                          </p:cBhvr>
                                          <p:tavLst>
                                            <p:tav tm="0">
                                              <p:val>
                                                <p:strVal val="#ppt_x+#ppt_w/2"/>
                                              </p:val>
                                            </p:tav>
                                            <p:tav tm="100000">
                                              <p:val>
                                                <p:strVal val="#ppt_x"/>
                                              </p:val>
                                            </p:tav>
                                          </p:tavLst>
                                        </p:anim>
                                        <p:anim calcmode="lin" valueType="num">
                                          <p:cBhvr>
                                            <p:cTn id="38" dur="500" fill="hold"/>
                                            <p:tgtEl>
                                              <p:spTgt spid="25"/>
                                            </p:tgtEl>
                                            <p:attrNameLst>
                                              <p:attrName>ppt_y</p:attrName>
                                            </p:attrNameLst>
                                          </p:cBhvr>
                                          <p:tavLst>
                                            <p:tav tm="0">
                                              <p:val>
                                                <p:strVal val="#ppt_y"/>
                                              </p:val>
                                            </p:tav>
                                            <p:tav tm="100000">
                                              <p:val>
                                                <p:strVal val="#ppt_y"/>
                                              </p:val>
                                            </p:tav>
                                          </p:tavLst>
                                        </p:anim>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strVal val="#ppt_h"/>
                                              </p:val>
                                            </p:tav>
                                            <p:tav tm="100000">
                                              <p:val>
                                                <p:strVal val="#ppt_h"/>
                                              </p:val>
                                            </p:tav>
                                          </p:tavLst>
                                        </p:anim>
                                      </p:childTnLst>
                                    </p:cTn>
                                  </p:par>
                                  <p:par>
                                    <p:cTn id="41" presetID="17"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ppt_x</p:attrName>
                                            </p:attrNameLst>
                                          </p:cBhvr>
                                          <p:tavLst>
                                            <p:tav tm="0">
                                              <p:val>
                                                <p:strVal val="#ppt_x"/>
                                              </p:val>
                                            </p:tav>
                                            <p:tav tm="100000">
                                              <p:val>
                                                <p:strVal val="#ppt_x"/>
                                              </p:val>
                                            </p:tav>
                                          </p:tavLst>
                                        </p:anim>
                                        <p:anim calcmode="lin" valueType="num">
                                          <p:cBhvr>
                                            <p:cTn id="44" dur="500" fill="hold"/>
                                            <p:tgtEl>
                                              <p:spTgt spid="19"/>
                                            </p:tgtEl>
                                            <p:attrNameLst>
                                              <p:attrName>ppt_y</p:attrName>
                                            </p:attrNameLst>
                                          </p:cBhvr>
                                          <p:tavLst>
                                            <p:tav tm="0">
                                              <p:val>
                                                <p:strVal val="#ppt_y-#ppt_h/2"/>
                                              </p:val>
                                            </p:tav>
                                            <p:tav tm="100000">
                                              <p:val>
                                                <p:strVal val="#ppt_y"/>
                                              </p:val>
                                            </p:tav>
                                          </p:tavLst>
                                        </p:anim>
                                        <p:anim calcmode="lin" valueType="num">
                                          <p:cBhvr>
                                            <p:cTn id="45" dur="500" fill="hold"/>
                                            <p:tgtEl>
                                              <p:spTgt spid="19"/>
                                            </p:tgtEl>
                                            <p:attrNameLst>
                                              <p:attrName>ppt_w</p:attrName>
                                            </p:attrNameLst>
                                          </p:cBhvr>
                                          <p:tavLst>
                                            <p:tav tm="0">
                                              <p:val>
                                                <p:strVal val="#ppt_w"/>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childTnLst>
                                    </p:cTn>
                                  </p:par>
                                </p:childTnLst>
                              </p:cTn>
                            </p:par>
                            <p:par>
                              <p:cTn id="47" fill="hold">
                                <p:stCondLst>
                                  <p:cond delay="500"/>
                                </p:stCondLst>
                                <p:childTnLst>
                                  <p:par>
                                    <p:cTn id="48" presetID="17" presetClass="entr" presetSubtype="2"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ppt_x</p:attrName>
                                            </p:attrNameLst>
                                          </p:cBhvr>
                                          <p:tavLst>
                                            <p:tav tm="0">
                                              <p:val>
                                                <p:strVal val="#ppt_x+#ppt_w/2"/>
                                              </p:val>
                                            </p:tav>
                                            <p:tav tm="100000">
                                              <p:val>
                                                <p:strVal val="#ppt_x"/>
                                              </p:val>
                                            </p:tav>
                                          </p:tavLst>
                                        </p:anim>
                                        <p:anim calcmode="lin" valueType="num">
                                          <p:cBhvr>
                                            <p:cTn id="51" dur="500" fill="hold"/>
                                            <p:tgtEl>
                                              <p:spTgt spid="61"/>
                                            </p:tgtEl>
                                            <p:attrNameLst>
                                              <p:attrName>ppt_y</p:attrName>
                                            </p:attrNameLst>
                                          </p:cBhvr>
                                          <p:tavLst>
                                            <p:tav tm="0">
                                              <p:val>
                                                <p:strVal val="#ppt_y"/>
                                              </p:val>
                                            </p:tav>
                                            <p:tav tm="100000">
                                              <p:val>
                                                <p:strVal val="#ppt_y"/>
                                              </p:val>
                                            </p:tav>
                                          </p:tavLst>
                                        </p:anim>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strVal val="#ppt_h"/>
                                              </p:val>
                                            </p:tav>
                                            <p:tav tm="100000">
                                              <p:val>
                                                <p:strVal val="#ppt_h"/>
                                              </p:val>
                                            </p:tav>
                                          </p:tavLst>
                                        </p:anim>
                                      </p:childTnLst>
                                    </p:cTn>
                                  </p:par>
                                  <p:par>
                                    <p:cTn id="54" presetID="17" presetClass="entr" presetSubtype="2"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ppt_x</p:attrName>
                                            </p:attrNameLst>
                                          </p:cBhvr>
                                          <p:tavLst>
                                            <p:tav tm="0">
                                              <p:val>
                                                <p:strVal val="#ppt_x+#ppt_w/2"/>
                                              </p:val>
                                            </p:tav>
                                            <p:tav tm="100000">
                                              <p:val>
                                                <p:strVal val="#ppt_x"/>
                                              </p:val>
                                            </p:tav>
                                          </p:tavLst>
                                        </p:anim>
                                        <p:anim calcmode="lin" valueType="num">
                                          <p:cBhvr>
                                            <p:cTn id="57" dur="500" fill="hold"/>
                                            <p:tgtEl>
                                              <p:spTgt spid="65"/>
                                            </p:tgtEl>
                                            <p:attrNameLst>
                                              <p:attrName>ppt_y</p:attrName>
                                            </p:attrNameLst>
                                          </p:cBhvr>
                                          <p:tavLst>
                                            <p:tav tm="0">
                                              <p:val>
                                                <p:strVal val="#ppt_y"/>
                                              </p:val>
                                            </p:tav>
                                            <p:tav tm="100000">
                                              <p:val>
                                                <p:strVal val="#ppt_y"/>
                                              </p:val>
                                            </p:tav>
                                          </p:tavLst>
                                        </p:anim>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strVal val="#ppt_h"/>
                                              </p:val>
                                            </p:tav>
                                            <p:tav tm="100000">
                                              <p:val>
                                                <p:strVal val="#ppt_h"/>
                                              </p:val>
                                            </p:tav>
                                          </p:tavLst>
                                        </p:anim>
                                      </p:childTnLst>
                                    </p:cTn>
                                  </p:par>
                                </p:childTnLst>
                              </p:cTn>
                            </p:par>
                            <p:par>
                              <p:cTn id="60" fill="hold">
                                <p:stCondLst>
                                  <p:cond delay="1000"/>
                                </p:stCondLst>
                                <p:childTnLst>
                                  <p:par>
                                    <p:cTn id="61" presetID="17" presetClass="entr" presetSubtype="2" fill="hold" grpId="0" nodeType="after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p:cTn id="63" dur="500" fill="hold"/>
                                            <p:tgtEl>
                                              <p:spTgt spid="63"/>
                                            </p:tgtEl>
                                            <p:attrNameLst>
                                              <p:attrName>ppt_x</p:attrName>
                                            </p:attrNameLst>
                                          </p:cBhvr>
                                          <p:tavLst>
                                            <p:tav tm="0">
                                              <p:val>
                                                <p:strVal val="#ppt_x+#ppt_w/2"/>
                                              </p:val>
                                            </p:tav>
                                            <p:tav tm="100000">
                                              <p:val>
                                                <p:strVal val="#ppt_x"/>
                                              </p:val>
                                            </p:tav>
                                          </p:tavLst>
                                        </p:anim>
                                        <p:anim calcmode="lin" valueType="num">
                                          <p:cBhvr>
                                            <p:cTn id="64" dur="500" fill="hold"/>
                                            <p:tgtEl>
                                              <p:spTgt spid="63"/>
                                            </p:tgtEl>
                                            <p:attrNameLst>
                                              <p:attrName>ppt_y</p:attrName>
                                            </p:attrNameLst>
                                          </p:cBhvr>
                                          <p:tavLst>
                                            <p:tav tm="0">
                                              <p:val>
                                                <p:strVal val="#ppt_y"/>
                                              </p:val>
                                            </p:tav>
                                            <p:tav tm="100000">
                                              <p:val>
                                                <p:strVal val="#ppt_y"/>
                                              </p:val>
                                            </p:tav>
                                          </p:tavLst>
                                        </p:anim>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strVal val="#ppt_h"/>
                                              </p:val>
                                            </p:tav>
                                            <p:tav tm="100000">
                                              <p:val>
                                                <p:strVal val="#ppt_h"/>
                                              </p:val>
                                            </p:tav>
                                          </p:tavLst>
                                        </p:anim>
                                      </p:childTnLst>
                                    </p:cTn>
                                  </p:par>
                                  <p:par>
                                    <p:cTn id="67" presetID="17" presetClass="entr" presetSubtype="2"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500" fill="hold"/>
                                            <p:tgtEl>
                                              <p:spTgt spid="66"/>
                                            </p:tgtEl>
                                            <p:attrNameLst>
                                              <p:attrName>ppt_x</p:attrName>
                                            </p:attrNameLst>
                                          </p:cBhvr>
                                          <p:tavLst>
                                            <p:tav tm="0">
                                              <p:val>
                                                <p:strVal val="#ppt_x+#ppt_w/2"/>
                                              </p:val>
                                            </p:tav>
                                            <p:tav tm="100000">
                                              <p:val>
                                                <p:strVal val="#ppt_x"/>
                                              </p:val>
                                            </p:tav>
                                          </p:tavLst>
                                        </p:anim>
                                        <p:anim calcmode="lin" valueType="num">
                                          <p:cBhvr>
                                            <p:cTn id="70" dur="500" fill="hold"/>
                                            <p:tgtEl>
                                              <p:spTgt spid="66"/>
                                            </p:tgtEl>
                                            <p:attrNameLst>
                                              <p:attrName>ppt_y</p:attrName>
                                            </p:attrNameLst>
                                          </p:cBhvr>
                                          <p:tavLst>
                                            <p:tav tm="0">
                                              <p:val>
                                                <p:strVal val="#ppt_y"/>
                                              </p:val>
                                            </p:tav>
                                            <p:tav tm="100000">
                                              <p:val>
                                                <p:strVal val="#ppt_y"/>
                                              </p:val>
                                            </p:tav>
                                          </p:tavLst>
                                        </p:anim>
                                        <p:anim calcmode="lin" valueType="num">
                                          <p:cBhvr>
                                            <p:cTn id="71" dur="500" fill="hold"/>
                                            <p:tgtEl>
                                              <p:spTgt spid="66"/>
                                            </p:tgtEl>
                                            <p:attrNameLst>
                                              <p:attrName>ppt_w</p:attrName>
                                            </p:attrNameLst>
                                          </p:cBhvr>
                                          <p:tavLst>
                                            <p:tav tm="0">
                                              <p:val>
                                                <p:fltVal val="0"/>
                                              </p:val>
                                            </p:tav>
                                            <p:tav tm="100000">
                                              <p:val>
                                                <p:strVal val="#ppt_w"/>
                                              </p:val>
                                            </p:tav>
                                          </p:tavLst>
                                        </p:anim>
                                        <p:anim calcmode="lin" valueType="num">
                                          <p:cBhvr>
                                            <p:cTn id="72" dur="500" fill="hold"/>
                                            <p:tgtEl>
                                              <p:spTgt spid="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18" grpId="0"/>
          <p:bldP spid="1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FBFE6-7FFA-4CA7-BD1C-8460BC45853F}"/>
              </a:ext>
            </a:extLst>
          </p:cNvPr>
          <p:cNvSpPr/>
          <p:nvPr/>
        </p:nvSpPr>
        <p:spPr>
          <a:xfrm>
            <a:off x="-284026" y="2121913"/>
            <a:ext cx="12192000" cy="204266"/>
          </a:xfrm>
          <a:prstGeom prst="rect">
            <a:avLst/>
          </a:prstGeom>
          <a:gradFill flip="none" rotWithShape="1">
            <a:gsLst>
              <a:gs pos="47800">
                <a:schemeClr val="bg1">
                  <a:lumMod val="95000"/>
                </a:schemeClr>
              </a:gs>
              <a:gs pos="7000">
                <a:schemeClr val="bg1">
                  <a:lumMod val="65000"/>
                </a:schemeClr>
              </a:gs>
              <a:gs pos="84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52095CE-82AC-49FC-A106-529747151CA1}"/>
              </a:ext>
            </a:extLst>
          </p:cNvPr>
          <p:cNvGrpSpPr/>
          <p:nvPr/>
        </p:nvGrpSpPr>
        <p:grpSpPr>
          <a:xfrm>
            <a:off x="104008" y="2008223"/>
            <a:ext cx="2487130" cy="4530404"/>
            <a:chOff x="5109936" y="310380"/>
            <a:chExt cx="1821614" cy="3718704"/>
          </a:xfrm>
          <a:effectLst>
            <a:reflection blurRad="6350" stA="20000" endPos="40000" dist="101600" dir="5400000" sy="-100000" algn="bl" rotWithShape="0"/>
          </a:effectLst>
        </p:grpSpPr>
        <p:sp>
          <p:nvSpPr>
            <p:cNvPr id="11" name="Rectangle: Top Corners Rounded 10">
              <a:extLst>
                <a:ext uri="{FF2B5EF4-FFF2-40B4-BE49-F238E27FC236}">
                  <a16:creationId xmlns:a16="http://schemas.microsoft.com/office/drawing/2014/main" id="{E140B89A-4B56-473D-A4CF-DC7DE57050A9}"/>
                </a:ext>
              </a:extLst>
            </p:cNvPr>
            <p:cNvSpPr/>
            <p:nvPr/>
          </p:nvSpPr>
          <p:spPr>
            <a:xfrm>
              <a:off x="6295824" y="312241"/>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Top Corners Rounded 9">
              <a:extLst>
                <a:ext uri="{FF2B5EF4-FFF2-40B4-BE49-F238E27FC236}">
                  <a16:creationId xmlns:a16="http://schemas.microsoft.com/office/drawing/2014/main" id="{7A2F9464-BE5D-4280-8C7A-EEA25E7555B4}"/>
                </a:ext>
              </a:extLst>
            </p:cNvPr>
            <p:cNvSpPr/>
            <p:nvPr/>
          </p:nvSpPr>
          <p:spPr>
            <a:xfrm>
              <a:off x="5693318" y="311908"/>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419C51A-45B4-4FD0-9C58-BBF4AAB4A23A}"/>
                </a:ext>
              </a:extLst>
            </p:cNvPr>
            <p:cNvSpPr/>
            <p:nvPr/>
          </p:nvSpPr>
          <p:spPr>
            <a:xfrm rot="5400000">
              <a:off x="5728869" y="712564"/>
              <a:ext cx="734260" cy="448821"/>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Arrow: Pentagon 6">
              <a:extLst>
                <a:ext uri="{FF2B5EF4-FFF2-40B4-BE49-F238E27FC236}">
                  <a16:creationId xmlns:a16="http://schemas.microsoft.com/office/drawing/2014/main" id="{C1CFFB9C-8327-4399-A0CB-A13D58D378B0}"/>
                </a:ext>
              </a:extLst>
            </p:cNvPr>
            <p:cNvSpPr/>
            <p:nvPr/>
          </p:nvSpPr>
          <p:spPr>
            <a:xfrm rot="5400000">
              <a:off x="4630971" y="1728504"/>
              <a:ext cx="2930058" cy="1671101"/>
            </a:xfrm>
            <a:prstGeom prst="homePlate">
              <a:avLst/>
            </a:prstGeom>
            <a:gradFill flip="none" rotWithShape="1">
              <a:gsLst>
                <a:gs pos="0">
                  <a:srgbClr val="660066"/>
                </a:gs>
                <a:gs pos="47000">
                  <a:srgbClr val="FF00FF"/>
                </a:gs>
                <a:gs pos="100000">
                  <a:srgbClr val="FF0066"/>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Pentagon 5">
              <a:extLst>
                <a:ext uri="{FF2B5EF4-FFF2-40B4-BE49-F238E27FC236}">
                  <a16:creationId xmlns:a16="http://schemas.microsoft.com/office/drawing/2014/main" id="{206FFE3F-1D82-4F13-AF61-8E076D6C0CCF}"/>
                </a:ext>
              </a:extLst>
            </p:cNvPr>
            <p:cNvSpPr/>
            <p:nvPr/>
          </p:nvSpPr>
          <p:spPr>
            <a:xfrm rot="5400000">
              <a:off x="4764158" y="1826112"/>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BD4C5A5E-EF1E-45EC-BE03-29E2B56264A2}"/>
                </a:ext>
              </a:extLst>
            </p:cNvPr>
            <p:cNvSpPr/>
            <p:nvPr/>
          </p:nvSpPr>
          <p:spPr>
            <a:xfrm rot="5400000">
              <a:off x="5764870" y="293841"/>
              <a:ext cx="662260" cy="696006"/>
            </a:xfrm>
            <a:prstGeom prst="homePlate">
              <a:avLst/>
            </a:prstGeom>
            <a:gradFill flip="none" rotWithShape="1">
              <a:gsLst>
                <a:gs pos="0">
                  <a:srgbClr val="660066"/>
                </a:gs>
                <a:gs pos="100000">
                  <a:srgbClr val="FF00FF"/>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extBox 11">
              <a:extLst>
                <a:ext uri="{FF2B5EF4-FFF2-40B4-BE49-F238E27FC236}">
                  <a16:creationId xmlns:a16="http://schemas.microsoft.com/office/drawing/2014/main" id="{3A96D889-D914-431C-8C32-5297A7AA59F6}"/>
                </a:ext>
              </a:extLst>
            </p:cNvPr>
            <p:cNvSpPr txBox="1"/>
            <p:nvPr/>
          </p:nvSpPr>
          <p:spPr>
            <a:xfrm>
              <a:off x="5704609" y="310380"/>
              <a:ext cx="787791" cy="273287"/>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1</a:t>
              </a:r>
            </a:p>
          </p:txBody>
        </p:sp>
        <p:sp>
          <p:nvSpPr>
            <p:cNvPr id="14" name="TextBox 13">
              <a:extLst>
                <a:ext uri="{FF2B5EF4-FFF2-40B4-BE49-F238E27FC236}">
                  <a16:creationId xmlns:a16="http://schemas.microsoft.com/office/drawing/2014/main" id="{DC7A603A-E20F-4435-BE64-43996E6C46A5}"/>
                </a:ext>
              </a:extLst>
            </p:cNvPr>
            <p:cNvSpPr txBox="1"/>
            <p:nvPr/>
          </p:nvSpPr>
          <p:spPr>
            <a:xfrm>
              <a:off x="5400262" y="1193321"/>
              <a:ext cx="1391479" cy="315330"/>
            </a:xfrm>
            <a:prstGeom prst="rect">
              <a:avLst/>
            </a:prstGeom>
            <a:noFill/>
          </p:spPr>
          <p:txBody>
            <a:bodyPr wrap="square" rtlCol="0">
              <a:spAutoFit/>
            </a:bodyPr>
            <a:lstStyle/>
            <a:p>
              <a:pPr algn="ctr"/>
              <a:r>
                <a:rPr lang="ar-SY" sz="2400" b="1" dirty="0">
                  <a:solidFill>
                    <a:srgbClr val="FF0000"/>
                  </a:solidFill>
                  <a:latin typeface="Century Gothic" panose="020B0502020202020204" pitchFamily="34" charset="0"/>
                </a:rPr>
                <a:t>اســم الخريطــة</a:t>
              </a:r>
              <a:endParaRPr lang="en-US" sz="2400" b="1" dirty="0">
                <a:solidFill>
                  <a:srgbClr val="FF0000"/>
                </a:solidFill>
                <a:latin typeface="Century Gothic" panose="020B0502020202020204" pitchFamily="34" charset="0"/>
              </a:endParaRPr>
            </a:p>
          </p:txBody>
        </p:sp>
        <p:sp>
          <p:nvSpPr>
            <p:cNvPr id="15" name="TextBox 14">
              <a:extLst>
                <a:ext uri="{FF2B5EF4-FFF2-40B4-BE49-F238E27FC236}">
                  <a16:creationId xmlns:a16="http://schemas.microsoft.com/office/drawing/2014/main" id="{CEEEE4A0-AB99-4A42-9754-C78F62C1EF34}"/>
                </a:ext>
              </a:extLst>
            </p:cNvPr>
            <p:cNvSpPr txBox="1"/>
            <p:nvPr/>
          </p:nvSpPr>
          <p:spPr>
            <a:xfrm>
              <a:off x="5109936" y="1610639"/>
              <a:ext cx="1723515" cy="1576651"/>
            </a:xfrm>
            <a:prstGeom prst="rect">
              <a:avLst/>
            </a:prstGeom>
            <a:noFill/>
          </p:spPr>
          <p:txBody>
            <a:bodyPr wrap="square" rtlCol="0">
              <a:spAutoFit/>
            </a:bodyPr>
            <a:lstStyle/>
            <a:p>
              <a:pPr algn="r"/>
              <a:r>
                <a:rPr lang="ar-SY" dirty="0"/>
                <a:t>اســـم أو عنـــوان خـــاص بالخريطـــة الطبوغرافيـــة</a:t>
              </a:r>
            </a:p>
            <a:p>
              <a:pPr algn="r"/>
              <a:r>
                <a:rPr lang="ar-SY" dirty="0"/>
                <a:t> لـــه عالقـــة بالمنطقة</a:t>
              </a:r>
            </a:p>
            <a:p>
              <a:pPr algn="r"/>
              <a:r>
                <a:rPr lang="ar-SY" dirty="0"/>
                <a:t>المرســـومة مثـــل: اســـم </a:t>
              </a:r>
            </a:p>
            <a:p>
              <a:pPr algn="r"/>
              <a:r>
                <a:rPr lang="ar-SY" dirty="0"/>
                <a:t>مدينة أو قريـــة، أو جبـــل</a:t>
              </a:r>
            </a:p>
            <a:p>
              <a:pPr algn="r"/>
              <a:r>
                <a:rPr lang="ar-SY" dirty="0"/>
                <a:t> أو وادٍ أو غيره. ويكتب</a:t>
              </a:r>
            </a:p>
            <a:p>
              <a:pPr algn="r"/>
              <a:r>
                <a:rPr lang="ar-SY" dirty="0"/>
                <a:t> اســـم الخريطة باللون</a:t>
              </a:r>
            </a:p>
            <a:p>
              <a:pPr algn="r"/>
              <a:r>
                <a:rPr lang="ar-SY" dirty="0"/>
                <a:t> الأســـود وبخـــط واضح.</a:t>
              </a:r>
              <a:endParaRPr lang="en-US" dirty="0"/>
            </a:p>
          </p:txBody>
        </p:sp>
      </p:grpSp>
      <p:grpSp>
        <p:nvGrpSpPr>
          <p:cNvPr id="2" name="Group 1">
            <a:extLst>
              <a:ext uri="{FF2B5EF4-FFF2-40B4-BE49-F238E27FC236}">
                <a16:creationId xmlns:a16="http://schemas.microsoft.com/office/drawing/2014/main" id="{15031C7F-00D1-4A09-8C2E-11806600740E}"/>
              </a:ext>
            </a:extLst>
          </p:cNvPr>
          <p:cNvGrpSpPr/>
          <p:nvPr/>
        </p:nvGrpSpPr>
        <p:grpSpPr>
          <a:xfrm>
            <a:off x="2658763" y="2008223"/>
            <a:ext cx="2281629" cy="4530403"/>
            <a:chOff x="2364839" y="1198275"/>
            <a:chExt cx="1671101" cy="3718704"/>
          </a:xfrm>
          <a:effectLst>
            <a:reflection blurRad="6350" stA="20000" endPos="40000" dist="101600" dir="5400000" sy="-100000" algn="bl" rotWithShape="0"/>
          </a:effectLst>
        </p:grpSpPr>
        <p:sp>
          <p:nvSpPr>
            <p:cNvPr id="18" name="Rectangle: Top Corners Rounded 17">
              <a:extLst>
                <a:ext uri="{FF2B5EF4-FFF2-40B4-BE49-F238E27FC236}">
                  <a16:creationId xmlns:a16="http://schemas.microsoft.com/office/drawing/2014/main" id="{F76ADAC5-E4BD-4D9B-9FF6-2ECD52D6CAA6}"/>
                </a:ext>
              </a:extLst>
            </p:cNvPr>
            <p:cNvSpPr/>
            <p:nvPr/>
          </p:nvSpPr>
          <p:spPr>
            <a:xfrm>
              <a:off x="3400214"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Top Corners Rounded 18">
              <a:extLst>
                <a:ext uri="{FF2B5EF4-FFF2-40B4-BE49-F238E27FC236}">
                  <a16:creationId xmlns:a16="http://schemas.microsoft.com/office/drawing/2014/main" id="{3800D314-C332-4C1E-BB90-F8E5BF89392A}"/>
                </a:ext>
              </a:extLst>
            </p:cNvPr>
            <p:cNvSpPr/>
            <p:nvPr/>
          </p:nvSpPr>
          <p:spPr>
            <a:xfrm>
              <a:off x="2797708"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0DCDFF2-CE1A-40C4-A1B4-831F956564A5}"/>
                </a:ext>
              </a:extLst>
            </p:cNvPr>
            <p:cNvSpPr/>
            <p:nvPr/>
          </p:nvSpPr>
          <p:spPr>
            <a:xfrm rot="5400000">
              <a:off x="2833259" y="1600459"/>
              <a:ext cx="734260" cy="44882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Arrow: Pentagon 20">
              <a:extLst>
                <a:ext uri="{FF2B5EF4-FFF2-40B4-BE49-F238E27FC236}">
                  <a16:creationId xmlns:a16="http://schemas.microsoft.com/office/drawing/2014/main" id="{F81E39E0-57C8-4662-89AF-A693990DF95D}"/>
                </a:ext>
              </a:extLst>
            </p:cNvPr>
            <p:cNvSpPr/>
            <p:nvPr/>
          </p:nvSpPr>
          <p:spPr>
            <a:xfrm rot="5400000">
              <a:off x="1735361" y="2616399"/>
              <a:ext cx="2930058" cy="1671101"/>
            </a:xfrm>
            <a:prstGeom prst="homePlate">
              <a:avLst/>
            </a:prstGeom>
            <a:gradFill flip="none" rotWithShape="1">
              <a:gsLst>
                <a:gs pos="0">
                  <a:srgbClr val="CC3300"/>
                </a:gs>
                <a:gs pos="47000">
                  <a:srgbClr val="FF9900"/>
                </a:gs>
                <a:gs pos="100000">
                  <a:srgbClr val="FFCC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Pentagon 21">
              <a:extLst>
                <a:ext uri="{FF2B5EF4-FFF2-40B4-BE49-F238E27FC236}">
                  <a16:creationId xmlns:a16="http://schemas.microsoft.com/office/drawing/2014/main" id="{A92117CC-DD25-457F-A712-43CF14AF7DAE}"/>
                </a:ext>
              </a:extLst>
            </p:cNvPr>
            <p:cNvSpPr/>
            <p:nvPr/>
          </p:nvSpPr>
          <p:spPr>
            <a:xfrm rot="5400000">
              <a:off x="1868548"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462B00C-2DDC-47EB-B513-2CE646E760E6}"/>
                </a:ext>
              </a:extLst>
            </p:cNvPr>
            <p:cNvSpPr/>
            <p:nvPr/>
          </p:nvSpPr>
          <p:spPr>
            <a:xfrm rot="5400000">
              <a:off x="2869260" y="1181736"/>
              <a:ext cx="662260" cy="696006"/>
            </a:xfrm>
            <a:prstGeom prst="homePlate">
              <a:avLst/>
            </a:prstGeom>
            <a:gradFill flip="none" rotWithShape="1">
              <a:gsLst>
                <a:gs pos="0">
                  <a:srgbClr val="CC3300"/>
                </a:gs>
                <a:gs pos="100000">
                  <a:srgbClr val="FF9900"/>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TextBox 23">
              <a:extLst>
                <a:ext uri="{FF2B5EF4-FFF2-40B4-BE49-F238E27FC236}">
                  <a16:creationId xmlns:a16="http://schemas.microsoft.com/office/drawing/2014/main" id="{1205A22E-5894-47BF-91E1-1903AF4F85AC}"/>
                </a:ext>
              </a:extLst>
            </p:cNvPr>
            <p:cNvSpPr txBox="1"/>
            <p:nvPr/>
          </p:nvSpPr>
          <p:spPr>
            <a:xfrm>
              <a:off x="2808999" y="1198275"/>
              <a:ext cx="787791" cy="273287"/>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2</a:t>
              </a:r>
            </a:p>
          </p:txBody>
        </p:sp>
        <p:sp>
          <p:nvSpPr>
            <p:cNvPr id="25" name="TextBox 24">
              <a:extLst>
                <a:ext uri="{FF2B5EF4-FFF2-40B4-BE49-F238E27FC236}">
                  <a16:creationId xmlns:a16="http://schemas.microsoft.com/office/drawing/2014/main" id="{3D3DB8B6-20A5-4225-9A3A-6F97A370CA2F}"/>
                </a:ext>
              </a:extLst>
            </p:cNvPr>
            <p:cNvSpPr txBox="1"/>
            <p:nvPr/>
          </p:nvSpPr>
          <p:spPr>
            <a:xfrm>
              <a:off x="2528645" y="2098302"/>
              <a:ext cx="1391479" cy="315330"/>
            </a:xfrm>
            <a:prstGeom prst="rect">
              <a:avLst/>
            </a:prstGeom>
            <a:noFill/>
          </p:spPr>
          <p:txBody>
            <a:bodyPr wrap="square" rtlCol="0">
              <a:spAutoFit/>
            </a:bodyPr>
            <a:lstStyle/>
            <a:p>
              <a:pPr algn="ctr"/>
              <a:r>
                <a:rPr lang="ar-SY" sz="2400" b="1" dirty="0">
                  <a:solidFill>
                    <a:srgbClr val="FF0000"/>
                  </a:solidFill>
                  <a:latin typeface="Century Gothic" panose="020B0502020202020204" pitchFamily="34" charset="0"/>
                </a:rPr>
                <a:t>رقــم الخريطــة</a:t>
              </a:r>
              <a:endParaRPr lang="en-US" sz="2400" b="1" dirty="0">
                <a:solidFill>
                  <a:srgbClr val="FF0000"/>
                </a:solidFill>
                <a:latin typeface="Century Gothic" panose="020B0502020202020204" pitchFamily="34" charset="0"/>
              </a:endParaRPr>
            </a:p>
          </p:txBody>
        </p:sp>
        <p:sp>
          <p:nvSpPr>
            <p:cNvPr id="26" name="TextBox 25">
              <a:extLst>
                <a:ext uri="{FF2B5EF4-FFF2-40B4-BE49-F238E27FC236}">
                  <a16:creationId xmlns:a16="http://schemas.microsoft.com/office/drawing/2014/main" id="{CBF1DB60-8EAB-4198-8B98-9369F37D2921}"/>
                </a:ext>
              </a:extLst>
            </p:cNvPr>
            <p:cNvSpPr txBox="1"/>
            <p:nvPr/>
          </p:nvSpPr>
          <p:spPr>
            <a:xfrm>
              <a:off x="2658782" y="2492991"/>
              <a:ext cx="1083213" cy="1009057"/>
            </a:xfrm>
            <a:prstGeom prst="rect">
              <a:avLst/>
            </a:prstGeom>
            <a:noFill/>
          </p:spPr>
          <p:txBody>
            <a:bodyPr wrap="square" rtlCol="0">
              <a:spAutoFit/>
            </a:bodyPr>
            <a:lstStyle/>
            <a:p>
              <a:pPr algn="r"/>
              <a:r>
                <a:rPr lang="ar-SY" dirty="0"/>
                <a:t>هو رقم يدون على الخريطة بحيث يمكن عند النظر إليه معرفة كثيرعنها</a:t>
              </a:r>
              <a:endParaRPr lang="en-US" dirty="0"/>
            </a:p>
          </p:txBody>
        </p:sp>
      </p:grpSp>
      <p:grpSp>
        <p:nvGrpSpPr>
          <p:cNvPr id="3" name="Group 2">
            <a:extLst>
              <a:ext uri="{FF2B5EF4-FFF2-40B4-BE49-F238E27FC236}">
                <a16:creationId xmlns:a16="http://schemas.microsoft.com/office/drawing/2014/main" id="{8186FC58-FEB3-4C88-B816-4D1DEAB5D71B}"/>
              </a:ext>
            </a:extLst>
          </p:cNvPr>
          <p:cNvGrpSpPr/>
          <p:nvPr/>
        </p:nvGrpSpPr>
        <p:grpSpPr>
          <a:xfrm>
            <a:off x="4782265" y="2008223"/>
            <a:ext cx="2512104" cy="4530404"/>
            <a:chOff x="4145146" y="1198275"/>
            <a:chExt cx="1839902" cy="3718704"/>
          </a:xfrm>
          <a:effectLst>
            <a:reflection blurRad="6350" stA="20000" endPos="40000" dist="101600" dir="5400000" sy="-100000" algn="bl" rotWithShape="0"/>
          </a:effectLst>
        </p:grpSpPr>
        <p:sp>
          <p:nvSpPr>
            <p:cNvPr id="28" name="Rectangle: Top Corners Rounded 27">
              <a:extLst>
                <a:ext uri="{FF2B5EF4-FFF2-40B4-BE49-F238E27FC236}">
                  <a16:creationId xmlns:a16="http://schemas.microsoft.com/office/drawing/2014/main" id="{8F4F6020-80E4-46D5-AC9E-087987BCEBAE}"/>
                </a:ext>
              </a:extLst>
            </p:cNvPr>
            <p:cNvSpPr/>
            <p:nvPr/>
          </p:nvSpPr>
          <p:spPr>
            <a:xfrm>
              <a:off x="5349322"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Top Corners Rounded 28">
              <a:extLst>
                <a:ext uri="{FF2B5EF4-FFF2-40B4-BE49-F238E27FC236}">
                  <a16:creationId xmlns:a16="http://schemas.microsoft.com/office/drawing/2014/main" id="{71F040EC-DAA8-4BB6-BD3F-CD5A0B112629}"/>
                </a:ext>
              </a:extLst>
            </p:cNvPr>
            <p:cNvSpPr/>
            <p:nvPr/>
          </p:nvSpPr>
          <p:spPr>
            <a:xfrm>
              <a:off x="4746816"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E82FF95-AF23-4AA3-8F93-5CAC05A2BA35}"/>
                </a:ext>
              </a:extLst>
            </p:cNvPr>
            <p:cNvSpPr/>
            <p:nvPr/>
          </p:nvSpPr>
          <p:spPr>
            <a:xfrm rot="5400000">
              <a:off x="4782367" y="1600459"/>
              <a:ext cx="734260" cy="448821"/>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Arrow: Pentagon 30">
              <a:extLst>
                <a:ext uri="{FF2B5EF4-FFF2-40B4-BE49-F238E27FC236}">
                  <a16:creationId xmlns:a16="http://schemas.microsoft.com/office/drawing/2014/main" id="{27EA1AAE-9ACF-479B-BD6C-AD5F06DE468B}"/>
                </a:ext>
              </a:extLst>
            </p:cNvPr>
            <p:cNvSpPr/>
            <p:nvPr/>
          </p:nvSpPr>
          <p:spPr>
            <a:xfrm rot="5400000">
              <a:off x="3684469" y="2616399"/>
              <a:ext cx="2930058" cy="1671101"/>
            </a:xfrm>
            <a:prstGeom prst="homePlate">
              <a:avLst/>
            </a:prstGeom>
            <a:gradFill flip="none" rotWithShape="1">
              <a:gsLst>
                <a:gs pos="0">
                  <a:srgbClr val="0033CC"/>
                </a:gs>
                <a:gs pos="47000">
                  <a:srgbClr val="0000FF"/>
                </a:gs>
                <a:gs pos="100000">
                  <a:srgbClr val="3366F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Pentagon 31">
              <a:extLst>
                <a:ext uri="{FF2B5EF4-FFF2-40B4-BE49-F238E27FC236}">
                  <a16:creationId xmlns:a16="http://schemas.microsoft.com/office/drawing/2014/main" id="{BBB3EFD2-AE9F-45BC-9EE1-96A3C7235109}"/>
                </a:ext>
              </a:extLst>
            </p:cNvPr>
            <p:cNvSpPr/>
            <p:nvPr/>
          </p:nvSpPr>
          <p:spPr>
            <a:xfrm rot="5400000">
              <a:off x="3817656"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rrow: Pentagon 32">
              <a:extLst>
                <a:ext uri="{FF2B5EF4-FFF2-40B4-BE49-F238E27FC236}">
                  <a16:creationId xmlns:a16="http://schemas.microsoft.com/office/drawing/2014/main" id="{FFC46002-54F3-4E52-B986-7DB0A659ACB9}"/>
                </a:ext>
              </a:extLst>
            </p:cNvPr>
            <p:cNvSpPr/>
            <p:nvPr/>
          </p:nvSpPr>
          <p:spPr>
            <a:xfrm rot="5400000">
              <a:off x="4818368" y="1181736"/>
              <a:ext cx="662260" cy="696006"/>
            </a:xfrm>
            <a:prstGeom prst="homePlate">
              <a:avLst/>
            </a:prstGeom>
            <a:gradFill flip="none" rotWithShape="1">
              <a:gsLst>
                <a:gs pos="0">
                  <a:srgbClr val="0000FF"/>
                </a:gs>
                <a:gs pos="100000">
                  <a:srgbClr val="0033CC"/>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5A5E014D-3C02-409D-9BB9-AE515C013AA6}"/>
                </a:ext>
              </a:extLst>
            </p:cNvPr>
            <p:cNvSpPr txBox="1"/>
            <p:nvPr/>
          </p:nvSpPr>
          <p:spPr>
            <a:xfrm>
              <a:off x="4758107" y="1198275"/>
              <a:ext cx="787791" cy="273287"/>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3</a:t>
              </a:r>
            </a:p>
          </p:txBody>
        </p:sp>
        <p:sp>
          <p:nvSpPr>
            <p:cNvPr id="35" name="TextBox 34">
              <a:extLst>
                <a:ext uri="{FF2B5EF4-FFF2-40B4-BE49-F238E27FC236}">
                  <a16:creationId xmlns:a16="http://schemas.microsoft.com/office/drawing/2014/main" id="{447205E3-E6B4-4994-989B-898F7424950F}"/>
                </a:ext>
              </a:extLst>
            </p:cNvPr>
            <p:cNvSpPr txBox="1"/>
            <p:nvPr/>
          </p:nvSpPr>
          <p:spPr>
            <a:xfrm>
              <a:off x="4465293" y="2041842"/>
              <a:ext cx="1391479" cy="567595"/>
            </a:xfrm>
            <a:prstGeom prst="rect">
              <a:avLst/>
            </a:prstGeom>
            <a:noFill/>
          </p:spPr>
          <p:txBody>
            <a:bodyPr wrap="square" rtlCol="0">
              <a:spAutoFit/>
            </a:bodyPr>
            <a:lstStyle/>
            <a:p>
              <a:pPr algn="ctr"/>
              <a:r>
                <a:rPr lang="ar-SY" sz="2400" b="1" dirty="0">
                  <a:solidFill>
                    <a:srgbClr val="FF0000"/>
                  </a:solidFill>
                  <a:latin typeface="Century Gothic" panose="020B0502020202020204" pitchFamily="34" charset="0"/>
                </a:rPr>
                <a:t>دليــل الرمــوز والمصطلحــات</a:t>
              </a:r>
              <a:endParaRPr lang="en-US" sz="2400" b="1" dirty="0">
                <a:solidFill>
                  <a:srgbClr val="FF0000"/>
                </a:solidFill>
                <a:latin typeface="Century Gothic" panose="020B0502020202020204" pitchFamily="34" charset="0"/>
              </a:endParaRPr>
            </a:p>
          </p:txBody>
        </p:sp>
        <p:sp>
          <p:nvSpPr>
            <p:cNvPr id="36" name="TextBox 35">
              <a:extLst>
                <a:ext uri="{FF2B5EF4-FFF2-40B4-BE49-F238E27FC236}">
                  <a16:creationId xmlns:a16="http://schemas.microsoft.com/office/drawing/2014/main" id="{B50B6B15-5436-4B62-AC8F-A6E024D2246C}"/>
                </a:ext>
              </a:extLst>
            </p:cNvPr>
            <p:cNvSpPr txBox="1"/>
            <p:nvPr/>
          </p:nvSpPr>
          <p:spPr>
            <a:xfrm>
              <a:off x="4145146" y="2526821"/>
              <a:ext cx="1740624" cy="2122118"/>
            </a:xfrm>
            <a:prstGeom prst="rect">
              <a:avLst/>
            </a:prstGeom>
            <a:noFill/>
          </p:spPr>
          <p:txBody>
            <a:bodyPr wrap="square" rtlCol="0">
              <a:spAutoFit/>
            </a:bodyPr>
            <a:lstStyle/>
            <a:p>
              <a:pPr algn="r"/>
              <a:r>
                <a:rPr lang="ar-SY" dirty="0"/>
                <a:t>يعرف كذلك بدليل الخريطة </a:t>
              </a:r>
            </a:p>
            <a:p>
              <a:pPr algn="r"/>
              <a:r>
                <a:rPr lang="ar-SY" dirty="0"/>
                <a:t>أو مفتاح الخريطة وهو</a:t>
              </a:r>
            </a:p>
            <a:p>
              <a:pPr algn="r"/>
              <a:r>
                <a:rPr lang="ar-SY" dirty="0"/>
                <a:t> قائمــــة بالرمـــوز والعلامـــات المســـتعملة في الخريطة مع شـــرح كل منهــــــا. وتختلف هـــذه الرموز والمصطلحات باختـــلاف مقياس</a:t>
              </a:r>
            </a:p>
            <a:p>
              <a:pPr algn="r"/>
              <a:r>
                <a:rPr lang="ar-SY" dirty="0"/>
                <a:t>         الخريطة</a:t>
              </a:r>
              <a:endParaRPr lang="en-US" dirty="0"/>
            </a:p>
          </p:txBody>
        </p:sp>
      </p:grpSp>
      <p:grpSp>
        <p:nvGrpSpPr>
          <p:cNvPr id="4" name="Group 3">
            <a:extLst>
              <a:ext uri="{FF2B5EF4-FFF2-40B4-BE49-F238E27FC236}">
                <a16:creationId xmlns:a16="http://schemas.microsoft.com/office/drawing/2014/main" id="{DFFD7C4E-9210-4DAF-8D60-5C528992284A}"/>
              </a:ext>
            </a:extLst>
          </p:cNvPr>
          <p:cNvGrpSpPr/>
          <p:nvPr/>
        </p:nvGrpSpPr>
        <p:grpSpPr>
          <a:xfrm>
            <a:off x="7364407" y="2008223"/>
            <a:ext cx="2281629" cy="4530403"/>
            <a:chOff x="6263055" y="1198275"/>
            <a:chExt cx="1671101" cy="3718704"/>
          </a:xfrm>
          <a:effectLst>
            <a:reflection blurRad="6350" stA="20000" endPos="40000" dist="101600" dir="5400000" sy="-100000" algn="bl" rotWithShape="0"/>
          </a:effectLst>
        </p:grpSpPr>
        <p:sp>
          <p:nvSpPr>
            <p:cNvPr id="38" name="Rectangle: Top Corners Rounded 37">
              <a:extLst>
                <a:ext uri="{FF2B5EF4-FFF2-40B4-BE49-F238E27FC236}">
                  <a16:creationId xmlns:a16="http://schemas.microsoft.com/office/drawing/2014/main" id="{66E38BD2-5042-4616-9379-CA9361332CE2}"/>
                </a:ext>
              </a:extLst>
            </p:cNvPr>
            <p:cNvSpPr/>
            <p:nvPr/>
          </p:nvSpPr>
          <p:spPr>
            <a:xfrm>
              <a:off x="7298430"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Top Corners Rounded 38">
              <a:extLst>
                <a:ext uri="{FF2B5EF4-FFF2-40B4-BE49-F238E27FC236}">
                  <a16:creationId xmlns:a16="http://schemas.microsoft.com/office/drawing/2014/main" id="{615A7297-D1EF-4E27-952E-D8E6EEF5E095}"/>
                </a:ext>
              </a:extLst>
            </p:cNvPr>
            <p:cNvSpPr/>
            <p:nvPr/>
          </p:nvSpPr>
          <p:spPr>
            <a:xfrm>
              <a:off x="6695924"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832344B-E0B2-41BE-8C73-904C4DEEAE23}"/>
                </a:ext>
              </a:extLst>
            </p:cNvPr>
            <p:cNvSpPr/>
            <p:nvPr/>
          </p:nvSpPr>
          <p:spPr>
            <a:xfrm rot="5400000">
              <a:off x="6731475" y="1600459"/>
              <a:ext cx="734260" cy="44882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Arrow: Pentagon 40">
              <a:extLst>
                <a:ext uri="{FF2B5EF4-FFF2-40B4-BE49-F238E27FC236}">
                  <a16:creationId xmlns:a16="http://schemas.microsoft.com/office/drawing/2014/main" id="{D08B20D6-8EAC-469B-9AC3-EC6391D6D2B1}"/>
                </a:ext>
              </a:extLst>
            </p:cNvPr>
            <p:cNvSpPr/>
            <p:nvPr/>
          </p:nvSpPr>
          <p:spPr>
            <a:xfrm rot="5400000">
              <a:off x="5633577" y="2616399"/>
              <a:ext cx="2930058" cy="1671101"/>
            </a:xfrm>
            <a:prstGeom prst="homePlate">
              <a:avLst/>
            </a:prstGeom>
            <a:gradFill flip="none" rotWithShape="1">
              <a:gsLst>
                <a:gs pos="0">
                  <a:srgbClr val="006666"/>
                </a:gs>
                <a:gs pos="47000">
                  <a:srgbClr val="008080"/>
                </a:gs>
                <a:gs pos="100000">
                  <a:srgbClr val="00CC9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row: Pentagon 41">
              <a:extLst>
                <a:ext uri="{FF2B5EF4-FFF2-40B4-BE49-F238E27FC236}">
                  <a16:creationId xmlns:a16="http://schemas.microsoft.com/office/drawing/2014/main" id="{C04D3C31-11D5-4322-8203-C2F496493A0C}"/>
                </a:ext>
              </a:extLst>
            </p:cNvPr>
            <p:cNvSpPr/>
            <p:nvPr/>
          </p:nvSpPr>
          <p:spPr>
            <a:xfrm rot="5400000">
              <a:off x="5766764"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rrow: Pentagon 42">
              <a:extLst>
                <a:ext uri="{FF2B5EF4-FFF2-40B4-BE49-F238E27FC236}">
                  <a16:creationId xmlns:a16="http://schemas.microsoft.com/office/drawing/2014/main" id="{6D399962-D6C5-4C68-A9AE-EF8B66E3F9A7}"/>
                </a:ext>
              </a:extLst>
            </p:cNvPr>
            <p:cNvSpPr/>
            <p:nvPr/>
          </p:nvSpPr>
          <p:spPr>
            <a:xfrm rot="5400000">
              <a:off x="6767476" y="1181736"/>
              <a:ext cx="662260" cy="696006"/>
            </a:xfrm>
            <a:prstGeom prst="homePlate">
              <a:avLst/>
            </a:prstGeom>
            <a:gradFill flip="none" rotWithShape="1">
              <a:gsLst>
                <a:gs pos="0">
                  <a:srgbClr val="006666"/>
                </a:gs>
                <a:gs pos="100000">
                  <a:srgbClr val="00CC99"/>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TextBox 43">
              <a:extLst>
                <a:ext uri="{FF2B5EF4-FFF2-40B4-BE49-F238E27FC236}">
                  <a16:creationId xmlns:a16="http://schemas.microsoft.com/office/drawing/2014/main" id="{60AB3964-C6BB-4C52-836C-C49E59FA461D}"/>
                </a:ext>
              </a:extLst>
            </p:cNvPr>
            <p:cNvSpPr txBox="1"/>
            <p:nvPr/>
          </p:nvSpPr>
          <p:spPr>
            <a:xfrm>
              <a:off x="6707215" y="1198275"/>
              <a:ext cx="787791" cy="273287"/>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4</a:t>
              </a:r>
            </a:p>
          </p:txBody>
        </p:sp>
        <p:sp>
          <p:nvSpPr>
            <p:cNvPr id="45" name="TextBox 44">
              <a:extLst>
                <a:ext uri="{FF2B5EF4-FFF2-40B4-BE49-F238E27FC236}">
                  <a16:creationId xmlns:a16="http://schemas.microsoft.com/office/drawing/2014/main" id="{9800CB8D-4F7E-46FD-938F-71FFC109427C}"/>
                </a:ext>
              </a:extLst>
            </p:cNvPr>
            <p:cNvSpPr txBox="1"/>
            <p:nvPr/>
          </p:nvSpPr>
          <p:spPr>
            <a:xfrm>
              <a:off x="6429994" y="2068926"/>
              <a:ext cx="1391479" cy="315330"/>
            </a:xfrm>
            <a:prstGeom prst="rect">
              <a:avLst/>
            </a:prstGeom>
            <a:noFill/>
          </p:spPr>
          <p:txBody>
            <a:bodyPr wrap="square" rtlCol="0">
              <a:spAutoFit/>
            </a:bodyPr>
            <a:lstStyle/>
            <a:p>
              <a:pPr algn="ctr"/>
              <a:r>
                <a:rPr lang="ar-SY" sz="2400" b="1" dirty="0">
                  <a:solidFill>
                    <a:srgbClr val="FF0000"/>
                  </a:solidFill>
                  <a:latin typeface="Century Gothic" panose="020B0502020202020204" pitchFamily="34" charset="0"/>
                </a:rPr>
                <a:t>مقياس الخريطة</a:t>
              </a:r>
              <a:endParaRPr lang="en-US" sz="2400" b="1" dirty="0">
                <a:solidFill>
                  <a:srgbClr val="FF0000"/>
                </a:solidFill>
                <a:latin typeface="Century Gothic" panose="020B0502020202020204" pitchFamily="34" charset="0"/>
              </a:endParaRPr>
            </a:p>
          </p:txBody>
        </p:sp>
        <p:sp>
          <p:nvSpPr>
            <p:cNvPr id="46" name="TextBox 45">
              <a:extLst>
                <a:ext uri="{FF2B5EF4-FFF2-40B4-BE49-F238E27FC236}">
                  <a16:creationId xmlns:a16="http://schemas.microsoft.com/office/drawing/2014/main" id="{8AD46C59-CB53-43AC-A45F-93AB98C3E6D2}"/>
                </a:ext>
              </a:extLst>
            </p:cNvPr>
            <p:cNvSpPr txBox="1"/>
            <p:nvPr/>
          </p:nvSpPr>
          <p:spPr>
            <a:xfrm>
              <a:off x="6300246" y="2480345"/>
              <a:ext cx="1596717" cy="1576651"/>
            </a:xfrm>
            <a:prstGeom prst="rect">
              <a:avLst/>
            </a:prstGeom>
            <a:noFill/>
          </p:spPr>
          <p:txBody>
            <a:bodyPr wrap="square" rtlCol="0">
              <a:spAutoFit/>
            </a:bodyPr>
            <a:lstStyle/>
            <a:p>
              <a:pPr algn="ctr"/>
              <a:r>
                <a:rPr lang="ar-SY" dirty="0"/>
                <a:t>يوضــع مقياس الرسـم بأحد أشـكاله (نسـبي - لفظي - خطي - مقارن</a:t>
              </a:r>
            </a:p>
            <a:p>
              <a:pPr algn="ctr"/>
              <a:r>
                <a:rPr lang="ar-SY" dirty="0"/>
                <a:t>- شــــبكي ) فـــي أحـــد أركان الخريطـــةً، ويفضــــل أن يكون مـــن المقاييس الشائعة للاستعمال</a:t>
              </a:r>
            </a:p>
            <a:p>
              <a:pPr algn="ctr"/>
              <a:endParaRPr lang="ar-SY" dirty="0"/>
            </a:p>
          </p:txBody>
        </p:sp>
      </p:grpSp>
      <p:sp>
        <p:nvSpPr>
          <p:cNvPr id="68" name="Rectangle 4">
            <a:extLst>
              <a:ext uri="{FF2B5EF4-FFF2-40B4-BE49-F238E27FC236}">
                <a16:creationId xmlns:a16="http://schemas.microsoft.com/office/drawing/2014/main" id="{D43EAA1D-0590-40C8-9DE8-F1EB5B1D3271}"/>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مجموعة 83">
            <a:extLst>
              <a:ext uri="{FF2B5EF4-FFF2-40B4-BE49-F238E27FC236}">
                <a16:creationId xmlns:a16="http://schemas.microsoft.com/office/drawing/2014/main" id="{D3D47AC5-6651-4DDF-BD7E-162B94E4F3A2}"/>
              </a:ext>
            </a:extLst>
          </p:cNvPr>
          <p:cNvGrpSpPr/>
          <p:nvPr/>
        </p:nvGrpSpPr>
        <p:grpSpPr>
          <a:xfrm>
            <a:off x="338813" y="22303"/>
            <a:ext cx="8201466" cy="1128959"/>
            <a:chOff x="338813" y="22303"/>
            <a:chExt cx="8201466" cy="1128959"/>
          </a:xfrm>
        </p:grpSpPr>
        <p:grpSp>
          <p:nvGrpSpPr>
            <p:cNvPr id="70" name="مجموعة 84">
              <a:extLst>
                <a:ext uri="{FF2B5EF4-FFF2-40B4-BE49-F238E27FC236}">
                  <a16:creationId xmlns:a16="http://schemas.microsoft.com/office/drawing/2014/main" id="{6B95D262-9EB4-4C02-873F-23CAD85D5BAD}"/>
                </a:ext>
              </a:extLst>
            </p:cNvPr>
            <p:cNvGrpSpPr/>
            <p:nvPr/>
          </p:nvGrpSpPr>
          <p:grpSpPr>
            <a:xfrm>
              <a:off x="338813" y="22303"/>
              <a:ext cx="1704537" cy="1128957"/>
              <a:chOff x="338813" y="22303"/>
              <a:chExt cx="1704537" cy="1128957"/>
            </a:xfrm>
          </p:grpSpPr>
          <p:sp>
            <p:nvSpPr>
              <p:cNvPr id="81" name="Rectangle: Top Corners Rounded 29">
                <a:extLst>
                  <a:ext uri="{FF2B5EF4-FFF2-40B4-BE49-F238E27FC236}">
                    <a16:creationId xmlns:a16="http://schemas.microsoft.com/office/drawing/2014/main" id="{86604A9D-1D74-439F-9539-F20A9764CD7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37">
                <a:extLst>
                  <a:ext uri="{FF2B5EF4-FFF2-40B4-BE49-F238E27FC236}">
                    <a16:creationId xmlns:a16="http://schemas.microsoft.com/office/drawing/2014/main" id="{FC591C0B-AD97-46AF-AD01-5CFBD400D967}"/>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71" name="مجموعة 85">
              <a:extLst>
                <a:ext uri="{FF2B5EF4-FFF2-40B4-BE49-F238E27FC236}">
                  <a16:creationId xmlns:a16="http://schemas.microsoft.com/office/drawing/2014/main" id="{2F48F065-5741-4031-8907-36CEA865CD12}"/>
                </a:ext>
              </a:extLst>
            </p:cNvPr>
            <p:cNvGrpSpPr/>
            <p:nvPr/>
          </p:nvGrpSpPr>
          <p:grpSpPr>
            <a:xfrm>
              <a:off x="2350491" y="22303"/>
              <a:ext cx="6189788" cy="1128959"/>
              <a:chOff x="2350491" y="22303"/>
              <a:chExt cx="6189788" cy="1128959"/>
            </a:xfrm>
          </p:grpSpPr>
          <p:sp>
            <p:nvSpPr>
              <p:cNvPr id="76" name="Rectangle: Top Corners Rounded 30">
                <a:extLst>
                  <a:ext uri="{FF2B5EF4-FFF2-40B4-BE49-F238E27FC236}">
                    <a16:creationId xmlns:a16="http://schemas.microsoft.com/office/drawing/2014/main" id="{B39D75DE-3BD9-4077-8649-0055FE6F8DC8}"/>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Graphic 2" descr="Thought bubble">
                <a:extLst>
                  <a:ext uri="{FF2B5EF4-FFF2-40B4-BE49-F238E27FC236}">
                    <a16:creationId xmlns:a16="http://schemas.microsoft.com/office/drawing/2014/main" id="{7330D05C-C832-4802-BB32-EA1DBC21F93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78" name="Group 52">
                <a:extLst>
                  <a:ext uri="{FF2B5EF4-FFF2-40B4-BE49-F238E27FC236}">
                    <a16:creationId xmlns:a16="http://schemas.microsoft.com/office/drawing/2014/main" id="{10AD0127-7233-42EE-BA70-C559D5B2BA84}"/>
                  </a:ext>
                </a:extLst>
              </p:cNvPr>
              <p:cNvGrpSpPr/>
              <p:nvPr/>
            </p:nvGrpSpPr>
            <p:grpSpPr>
              <a:xfrm>
                <a:off x="3380210" y="165530"/>
                <a:ext cx="5116090" cy="850557"/>
                <a:chOff x="5162561" y="1484950"/>
                <a:chExt cx="5116090" cy="850557"/>
              </a:xfrm>
            </p:grpSpPr>
            <p:sp>
              <p:nvSpPr>
                <p:cNvPr id="79" name="TextBox 53">
                  <a:extLst>
                    <a:ext uri="{FF2B5EF4-FFF2-40B4-BE49-F238E27FC236}">
                      <a16:creationId xmlns:a16="http://schemas.microsoft.com/office/drawing/2014/main" id="{50D25443-D960-4757-9809-24B2D29B7EAD}"/>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a:t>
                  </a:r>
                  <a:endParaRPr lang="en-US" b="1" dirty="0">
                    <a:latin typeface="Century Gothic" panose="020B0502020202020204" pitchFamily="34" charset="0"/>
                  </a:endParaRPr>
                </a:p>
              </p:txBody>
            </p:sp>
            <p:sp>
              <p:nvSpPr>
                <p:cNvPr id="80" name="TextBox 54">
                  <a:extLst>
                    <a:ext uri="{FF2B5EF4-FFF2-40B4-BE49-F238E27FC236}">
                      <a16:creationId xmlns:a16="http://schemas.microsoft.com/office/drawing/2014/main" id="{F916FD9F-4F46-4388-B6F9-EF0D8A11C50D}"/>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الخريطة الطبوغرافية</a:t>
                  </a:r>
                </a:p>
              </p:txBody>
            </p:sp>
          </p:grpSp>
        </p:grpSp>
        <p:grpSp>
          <p:nvGrpSpPr>
            <p:cNvPr id="72" name="Group 31">
              <a:extLst>
                <a:ext uri="{FF2B5EF4-FFF2-40B4-BE49-F238E27FC236}">
                  <a16:creationId xmlns:a16="http://schemas.microsoft.com/office/drawing/2014/main" id="{D0DBCBD3-CE49-4639-BD9C-A120D39FE5C6}"/>
                </a:ext>
              </a:extLst>
            </p:cNvPr>
            <p:cNvGrpSpPr/>
            <p:nvPr/>
          </p:nvGrpSpPr>
          <p:grpSpPr>
            <a:xfrm flipH="1">
              <a:off x="1665860" y="455392"/>
              <a:ext cx="1074076" cy="327224"/>
              <a:chOff x="3454205" y="1667025"/>
              <a:chExt cx="1074076" cy="239151"/>
            </a:xfrm>
          </p:grpSpPr>
          <p:sp>
            <p:nvSpPr>
              <p:cNvPr id="73" name="Oval 32">
                <a:extLst>
                  <a:ext uri="{FF2B5EF4-FFF2-40B4-BE49-F238E27FC236}">
                    <a16:creationId xmlns:a16="http://schemas.microsoft.com/office/drawing/2014/main" id="{9B1D7171-CB66-48D1-A709-C2E619BCB70C}"/>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33">
                <a:extLst>
                  <a:ext uri="{FF2B5EF4-FFF2-40B4-BE49-F238E27FC236}">
                    <a16:creationId xmlns:a16="http://schemas.microsoft.com/office/drawing/2014/main" id="{BA56FDA1-E072-4D1F-8DB0-37C37C674978}"/>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lowchart: Terminator 34">
                <a:extLst>
                  <a:ext uri="{FF2B5EF4-FFF2-40B4-BE49-F238E27FC236}">
                    <a16:creationId xmlns:a16="http://schemas.microsoft.com/office/drawing/2014/main" id="{34CACA28-52AF-4EE2-8225-975C54C69BBF}"/>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3" name="Rectangle 5">
            <a:extLst>
              <a:ext uri="{FF2B5EF4-FFF2-40B4-BE49-F238E27FC236}">
                <a16:creationId xmlns:a16="http://schemas.microsoft.com/office/drawing/2014/main" id="{D5F26477-0C27-42DD-B4C2-F3CA001D4CAE}"/>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3">
            <a:extLst>
              <a:ext uri="{FF2B5EF4-FFF2-40B4-BE49-F238E27FC236}">
                <a16:creationId xmlns:a16="http://schemas.microsoft.com/office/drawing/2014/main" id="{DFFD7C4E-9210-4DAF-8D60-5C528992284A}"/>
              </a:ext>
            </a:extLst>
          </p:cNvPr>
          <p:cNvGrpSpPr/>
          <p:nvPr/>
        </p:nvGrpSpPr>
        <p:grpSpPr>
          <a:xfrm>
            <a:off x="9774991" y="2008270"/>
            <a:ext cx="2281629" cy="4530403"/>
            <a:chOff x="6263055" y="1198275"/>
            <a:chExt cx="1671101" cy="3718704"/>
          </a:xfrm>
          <a:effectLst>
            <a:reflection blurRad="6350" stA="20000" endPos="40000" dist="101600" dir="5400000" sy="-100000" algn="bl" rotWithShape="0"/>
          </a:effectLst>
        </p:grpSpPr>
        <p:sp>
          <p:nvSpPr>
            <p:cNvPr id="60" name="Rectangle: Top Corners Rounded 37">
              <a:extLst>
                <a:ext uri="{FF2B5EF4-FFF2-40B4-BE49-F238E27FC236}">
                  <a16:creationId xmlns:a16="http://schemas.microsoft.com/office/drawing/2014/main" id="{66E38BD2-5042-4616-9379-CA9361332CE2}"/>
                </a:ext>
              </a:extLst>
            </p:cNvPr>
            <p:cNvSpPr/>
            <p:nvPr/>
          </p:nvSpPr>
          <p:spPr>
            <a:xfrm>
              <a:off x="7298430" y="1200136"/>
              <a:ext cx="204398"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Top Corners Rounded 38">
              <a:extLst>
                <a:ext uri="{FF2B5EF4-FFF2-40B4-BE49-F238E27FC236}">
                  <a16:creationId xmlns:a16="http://schemas.microsoft.com/office/drawing/2014/main" id="{615A7297-D1EF-4E27-952E-D8E6EEF5E095}"/>
                </a:ext>
              </a:extLst>
            </p:cNvPr>
            <p:cNvSpPr/>
            <p:nvPr/>
          </p:nvSpPr>
          <p:spPr>
            <a:xfrm>
              <a:off x="6695924" y="1199803"/>
              <a:ext cx="324500" cy="111828"/>
            </a:xfrm>
            <a:prstGeom prst="round2SameRect">
              <a:avLst>
                <a:gd name="adj1" fmla="val 50000"/>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39">
              <a:extLst>
                <a:ext uri="{FF2B5EF4-FFF2-40B4-BE49-F238E27FC236}">
                  <a16:creationId xmlns:a16="http://schemas.microsoft.com/office/drawing/2014/main" id="{3832344B-E0B2-41BE-8C73-904C4DEEAE23}"/>
                </a:ext>
              </a:extLst>
            </p:cNvPr>
            <p:cNvSpPr/>
            <p:nvPr/>
          </p:nvSpPr>
          <p:spPr>
            <a:xfrm rot="5400000">
              <a:off x="6731475" y="1600459"/>
              <a:ext cx="734260" cy="44882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Arrow: Pentagon 40">
              <a:extLst>
                <a:ext uri="{FF2B5EF4-FFF2-40B4-BE49-F238E27FC236}">
                  <a16:creationId xmlns:a16="http://schemas.microsoft.com/office/drawing/2014/main" id="{D08B20D6-8EAC-469B-9AC3-EC6391D6D2B1}"/>
                </a:ext>
              </a:extLst>
            </p:cNvPr>
            <p:cNvSpPr/>
            <p:nvPr/>
          </p:nvSpPr>
          <p:spPr>
            <a:xfrm rot="5400000">
              <a:off x="5633577" y="2616399"/>
              <a:ext cx="2930058" cy="1671101"/>
            </a:xfrm>
            <a:prstGeom prst="homePlate">
              <a:avLst/>
            </a:prstGeom>
            <a:gradFill flip="none" rotWithShape="1">
              <a:gsLst>
                <a:gs pos="0">
                  <a:srgbClr val="006666"/>
                </a:gs>
                <a:gs pos="47000">
                  <a:srgbClr val="008080"/>
                </a:gs>
                <a:gs pos="100000">
                  <a:srgbClr val="00CC9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Arrow: Pentagon 41">
              <a:extLst>
                <a:ext uri="{FF2B5EF4-FFF2-40B4-BE49-F238E27FC236}">
                  <a16:creationId xmlns:a16="http://schemas.microsoft.com/office/drawing/2014/main" id="{C04D3C31-11D5-4322-8203-C2F496493A0C}"/>
                </a:ext>
              </a:extLst>
            </p:cNvPr>
            <p:cNvSpPr/>
            <p:nvPr/>
          </p:nvSpPr>
          <p:spPr>
            <a:xfrm rot="5400000">
              <a:off x="5766764" y="2714007"/>
              <a:ext cx="2663687" cy="1391478"/>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Arrow: Pentagon 42">
              <a:extLst>
                <a:ext uri="{FF2B5EF4-FFF2-40B4-BE49-F238E27FC236}">
                  <a16:creationId xmlns:a16="http://schemas.microsoft.com/office/drawing/2014/main" id="{6D399962-D6C5-4C68-A9AE-EF8B66E3F9A7}"/>
                </a:ext>
              </a:extLst>
            </p:cNvPr>
            <p:cNvSpPr/>
            <p:nvPr/>
          </p:nvSpPr>
          <p:spPr>
            <a:xfrm rot="5400000">
              <a:off x="6767476" y="1181736"/>
              <a:ext cx="662260" cy="696006"/>
            </a:xfrm>
            <a:prstGeom prst="homePlate">
              <a:avLst/>
            </a:prstGeom>
            <a:gradFill flip="none" rotWithShape="1">
              <a:gsLst>
                <a:gs pos="0">
                  <a:srgbClr val="006666"/>
                </a:gs>
                <a:gs pos="100000">
                  <a:srgbClr val="00CC99"/>
                </a:gs>
              </a:gsLst>
              <a:lin ang="81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TextBox 43">
              <a:extLst>
                <a:ext uri="{FF2B5EF4-FFF2-40B4-BE49-F238E27FC236}">
                  <a16:creationId xmlns:a16="http://schemas.microsoft.com/office/drawing/2014/main" id="{60AB3964-C6BB-4C52-836C-C49E59FA461D}"/>
                </a:ext>
              </a:extLst>
            </p:cNvPr>
            <p:cNvSpPr txBox="1"/>
            <p:nvPr/>
          </p:nvSpPr>
          <p:spPr>
            <a:xfrm>
              <a:off x="6707215" y="1198275"/>
              <a:ext cx="787791" cy="273287"/>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4</a:t>
              </a:r>
            </a:p>
          </p:txBody>
        </p:sp>
        <p:sp>
          <p:nvSpPr>
            <p:cNvPr id="67" name="TextBox 44">
              <a:extLst>
                <a:ext uri="{FF2B5EF4-FFF2-40B4-BE49-F238E27FC236}">
                  <a16:creationId xmlns:a16="http://schemas.microsoft.com/office/drawing/2014/main" id="{9800CB8D-4F7E-46FD-938F-71FFC109427C}"/>
                </a:ext>
              </a:extLst>
            </p:cNvPr>
            <p:cNvSpPr txBox="1"/>
            <p:nvPr/>
          </p:nvSpPr>
          <p:spPr>
            <a:xfrm>
              <a:off x="6429994" y="2068926"/>
              <a:ext cx="1391479" cy="378950"/>
            </a:xfrm>
            <a:prstGeom prst="rect">
              <a:avLst/>
            </a:prstGeom>
            <a:noFill/>
          </p:spPr>
          <p:txBody>
            <a:bodyPr wrap="square" rtlCol="0">
              <a:spAutoFit/>
            </a:bodyPr>
            <a:lstStyle/>
            <a:p>
              <a:pPr algn="ctr"/>
              <a:r>
                <a:rPr lang="ar-SY" sz="2400" b="1" dirty="0">
                  <a:solidFill>
                    <a:srgbClr val="FF0000"/>
                  </a:solidFill>
                  <a:latin typeface="Century Gothic" panose="020B0502020202020204" pitchFamily="34" charset="0"/>
                </a:rPr>
                <a:t>اتجاهات الشَّمال</a:t>
              </a:r>
              <a:endParaRPr lang="en-US" sz="2400" b="1" dirty="0">
                <a:solidFill>
                  <a:srgbClr val="FF0000"/>
                </a:solidFill>
                <a:latin typeface="Century Gothic" panose="020B0502020202020204" pitchFamily="34" charset="0"/>
              </a:endParaRPr>
            </a:p>
          </p:txBody>
        </p:sp>
        <p:sp>
          <p:nvSpPr>
            <p:cNvPr id="84" name="TextBox 45">
              <a:extLst>
                <a:ext uri="{FF2B5EF4-FFF2-40B4-BE49-F238E27FC236}">
                  <a16:creationId xmlns:a16="http://schemas.microsoft.com/office/drawing/2014/main" id="{8AD46C59-CB53-43AC-A45F-93AB98C3E6D2}"/>
                </a:ext>
              </a:extLst>
            </p:cNvPr>
            <p:cNvSpPr txBox="1"/>
            <p:nvPr/>
          </p:nvSpPr>
          <p:spPr>
            <a:xfrm>
              <a:off x="6300246" y="2480345"/>
              <a:ext cx="1596717" cy="530530"/>
            </a:xfrm>
            <a:prstGeom prst="rect">
              <a:avLst/>
            </a:prstGeom>
            <a:noFill/>
          </p:spPr>
          <p:txBody>
            <a:bodyPr wrap="square" rtlCol="0">
              <a:spAutoFit/>
            </a:bodyPr>
            <a:lstStyle/>
            <a:p>
              <a:pPr algn="ctr"/>
              <a:r>
                <a:rPr lang="ar-SY" dirty="0"/>
                <a:t>وهي ثلاثة، يشار إليها بأسهم خارج الخريطة</a:t>
              </a:r>
            </a:p>
          </p:txBody>
        </p:sp>
      </p:grpSp>
      <p:sp>
        <p:nvSpPr>
          <p:cNvPr id="13" name="مستطيل 12"/>
          <p:cNvSpPr/>
          <p:nvPr/>
        </p:nvSpPr>
        <p:spPr>
          <a:xfrm>
            <a:off x="4858241" y="1245047"/>
            <a:ext cx="2826415" cy="646331"/>
          </a:xfrm>
          <a:prstGeom prst="rect">
            <a:avLst/>
          </a:prstGeom>
        </p:spPr>
        <p:txBody>
          <a:bodyPr wrap="none">
            <a:spAutoFit/>
          </a:bodyPr>
          <a:lstStyle/>
          <a:p>
            <a:r>
              <a:rPr lang="ar-SY" sz="3600" dirty="0">
                <a:solidFill>
                  <a:srgbClr val="FF0000"/>
                </a:solidFill>
              </a:rPr>
              <a:t>محتويات الهوامش</a:t>
            </a:r>
          </a:p>
        </p:txBody>
      </p:sp>
    </p:spTree>
    <p:extLst>
      <p:ext uri="{BB962C8B-B14F-4D97-AF65-F5344CB8AC3E}">
        <p14:creationId xmlns:p14="http://schemas.microsoft.com/office/powerpoint/2010/main" val="13035549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40000">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14:bounceEnd="40000">
                                          <p:cBhvr additive="base">
                                            <p:cTn id="13"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1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14:presetBounceEnd="4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40000">
                                          <p:cBhvr additive="base">
                                            <p:cTn id="19" dur="10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40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40000">
                                          <p:cBhvr additive="base">
                                            <p:cTn id="25" dur="10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26"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14:presetBounceEnd="40000">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14:bounceEnd="40000">
                                          <p:cBhvr additive="base">
                                            <p:cTn id="31" dur="10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3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14:presetBounceEnd="40000">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14:bounceEnd="40000">
                                          <p:cBhvr additive="base">
                                            <p:cTn id="37" dur="1000" fill="hold"/>
                                            <p:tgtEl>
                                              <p:spTgt spid="59"/>
                                            </p:tgtEl>
                                            <p:attrNameLst>
                                              <p:attrName>ppt_x</p:attrName>
                                            </p:attrNameLst>
                                          </p:cBhvr>
                                          <p:tavLst>
                                            <p:tav tm="0">
                                              <p:val>
                                                <p:strVal val="1+#ppt_w/2"/>
                                              </p:val>
                                            </p:tav>
                                            <p:tav tm="100000">
                                              <p:val>
                                                <p:strVal val="#ppt_x"/>
                                              </p:val>
                                            </p:tav>
                                          </p:tavLst>
                                        </p:anim>
                                        <p:anim calcmode="lin" valueType="num" p14:bounceEnd="40000">
                                          <p:cBhvr additive="base">
                                            <p:cTn id="38" dur="10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1+#ppt_w/2"/>
                                              </p:val>
                                            </p:tav>
                                            <p:tav tm="100000">
                                              <p:val>
                                                <p:strVal val="#ppt_x"/>
                                              </p:val>
                                            </p:tav>
                                          </p:tavLst>
                                        </p:anim>
                                        <p:anim calcmode="lin" valueType="num">
                                          <p:cBhvr additive="base">
                                            <p:cTn id="1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1+#ppt_w/2"/>
                                              </p:val>
                                            </p:tav>
                                            <p:tav tm="100000">
                                              <p:val>
                                                <p:strVal val="#ppt_x"/>
                                              </p:val>
                                            </p:tav>
                                          </p:tavLst>
                                        </p:anim>
                                        <p:anim calcmode="lin" valueType="num">
                                          <p:cBhvr additive="base">
                                            <p:cTn id="26"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1+#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1000" fill="hold"/>
                                            <p:tgtEl>
                                              <p:spTgt spid="59"/>
                                            </p:tgtEl>
                                            <p:attrNameLst>
                                              <p:attrName>ppt_x</p:attrName>
                                            </p:attrNameLst>
                                          </p:cBhvr>
                                          <p:tavLst>
                                            <p:tav tm="0">
                                              <p:val>
                                                <p:strVal val="1+#ppt_w/2"/>
                                              </p:val>
                                            </p:tav>
                                            <p:tav tm="100000">
                                              <p:val>
                                                <p:strVal val="#ppt_x"/>
                                              </p:val>
                                            </p:tav>
                                          </p:tavLst>
                                        </p:anim>
                                        <p:anim calcmode="lin" valueType="num">
                                          <p:cBhvr additive="base">
                                            <p:cTn id="38" dur="10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مقياس الخريطة: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830997"/>
          </a:xfrm>
          <a:prstGeom prst="rect">
            <a:avLst/>
          </a:prstGeom>
          <a:noFill/>
        </p:spPr>
        <p:txBody>
          <a:bodyPr wrap="square" rtlCol="0">
            <a:spAutoFit/>
          </a:bodyPr>
          <a:lstStyle/>
          <a:p>
            <a:pPr algn="r"/>
            <a:r>
              <a:rPr lang="ar-SY" sz="2400" dirty="0">
                <a:latin typeface="Century Gothic" panose="020B0502020202020204" pitchFamily="34" charset="0"/>
              </a:rPr>
              <a:t>وهو النسبة بين المسافة على الخريطة والمسافة الحقيقية التي تمثلها</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الخريطة الطبوغرافية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14">
            <a:extLst>
              <a:ext uri="{FF2B5EF4-FFF2-40B4-BE49-F238E27FC236}">
                <a16:creationId xmlns:a16="http://schemas.microsoft.com/office/drawing/2014/main" id="{F9D6CC30-DF12-449E-83F5-39DE6E7C1682}"/>
              </a:ext>
            </a:extLst>
          </p:cNvPr>
          <p:cNvSpPr/>
          <p:nvPr/>
        </p:nvSpPr>
        <p:spPr>
          <a:xfrm>
            <a:off x="8126603" y="4355792"/>
            <a:ext cx="723303" cy="723303"/>
          </a:xfrm>
          <a:prstGeom prst="ellipse">
            <a:avLst/>
          </a:prstGeom>
          <a:solidFill>
            <a:srgbClr val="0099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 name="Group 66">
            <a:extLst>
              <a:ext uri="{FF2B5EF4-FFF2-40B4-BE49-F238E27FC236}">
                <a16:creationId xmlns:a16="http://schemas.microsoft.com/office/drawing/2014/main" id="{E45B9167-4876-4283-9E3F-7BD0913DD95E}"/>
              </a:ext>
            </a:extLst>
          </p:cNvPr>
          <p:cNvGrpSpPr/>
          <p:nvPr/>
        </p:nvGrpSpPr>
        <p:grpSpPr>
          <a:xfrm>
            <a:off x="8326866" y="5089448"/>
            <a:ext cx="324677" cy="1543780"/>
            <a:chOff x="10743324" y="4060513"/>
            <a:chExt cx="533594" cy="2537143"/>
          </a:xfrm>
        </p:grpSpPr>
        <p:sp>
          <p:nvSpPr>
            <p:cNvPr id="83" name="Freeform: Shape 23">
              <a:extLst>
                <a:ext uri="{FF2B5EF4-FFF2-40B4-BE49-F238E27FC236}">
                  <a16:creationId xmlns:a16="http://schemas.microsoft.com/office/drawing/2014/main" id="{5DD356D5-5913-4992-8DE6-69FA55498D9E}"/>
                </a:ext>
              </a:extLst>
            </p:cNvPr>
            <p:cNvSpPr/>
            <p:nvPr/>
          </p:nvSpPr>
          <p:spPr>
            <a:xfrm>
              <a:off x="10848342" y="4923970"/>
              <a:ext cx="415898" cy="1673686"/>
            </a:xfrm>
            <a:custGeom>
              <a:avLst/>
              <a:gdLst>
                <a:gd name="connsiteX0" fmla="*/ 19385 w 415898"/>
                <a:gd name="connsiteY0" fmla="*/ 3536220 h 3536220"/>
                <a:gd name="connsiteX1" fmla="*/ 399711 w 415898"/>
                <a:gd name="connsiteY1" fmla="*/ 3382471 h 3536220"/>
                <a:gd name="connsiteX2" fmla="*/ 27477 w 415898"/>
                <a:gd name="connsiteY2" fmla="*/ 3252998 h 3536220"/>
                <a:gd name="connsiteX3" fmla="*/ 391619 w 415898"/>
                <a:gd name="connsiteY3" fmla="*/ 3115434 h 3536220"/>
                <a:gd name="connsiteX4" fmla="*/ 19385 w 415898"/>
                <a:gd name="connsiteY4" fmla="*/ 2985961 h 3536220"/>
                <a:gd name="connsiteX5" fmla="*/ 399711 w 415898"/>
                <a:gd name="connsiteY5" fmla="*/ 2840305 h 3536220"/>
                <a:gd name="connsiteX6" fmla="*/ 11293 w 415898"/>
                <a:gd name="connsiteY6" fmla="*/ 2702740 h 3536220"/>
                <a:gd name="connsiteX7" fmla="*/ 391619 w 415898"/>
                <a:gd name="connsiteY7" fmla="*/ 2573267 h 3536220"/>
                <a:gd name="connsiteX8" fmla="*/ 11293 w 415898"/>
                <a:gd name="connsiteY8" fmla="*/ 2443795 h 3536220"/>
                <a:gd name="connsiteX9" fmla="*/ 391619 w 415898"/>
                <a:gd name="connsiteY9" fmla="*/ 2298138 h 3536220"/>
                <a:gd name="connsiteX10" fmla="*/ 35569 w 415898"/>
                <a:gd name="connsiteY10" fmla="*/ 2160574 h 3536220"/>
                <a:gd name="connsiteX11" fmla="*/ 415895 w 415898"/>
                <a:gd name="connsiteY11" fmla="*/ 2023009 h 3536220"/>
                <a:gd name="connsiteX12" fmla="*/ 27477 w 415898"/>
                <a:gd name="connsiteY12" fmla="*/ 1877352 h 3536220"/>
                <a:gd name="connsiteX13" fmla="*/ 375434 w 415898"/>
                <a:gd name="connsiteY13" fmla="*/ 1739788 h 3536220"/>
                <a:gd name="connsiteX14" fmla="*/ 11293 w 415898"/>
                <a:gd name="connsiteY14" fmla="*/ 1610315 h 3536220"/>
                <a:gd name="connsiteX15" fmla="*/ 415895 w 415898"/>
                <a:gd name="connsiteY15" fmla="*/ 1488935 h 3536220"/>
                <a:gd name="connsiteX16" fmla="*/ 19385 w 415898"/>
                <a:gd name="connsiteY16" fmla="*/ 1335186 h 3536220"/>
                <a:gd name="connsiteX17" fmla="*/ 383527 w 415898"/>
                <a:gd name="connsiteY17" fmla="*/ 1229989 h 3536220"/>
                <a:gd name="connsiteX18" fmla="*/ 11293 w 415898"/>
                <a:gd name="connsiteY18" fmla="*/ 1076241 h 3536220"/>
                <a:gd name="connsiteX19" fmla="*/ 391619 w 415898"/>
                <a:gd name="connsiteY19" fmla="*/ 946768 h 3536220"/>
                <a:gd name="connsiteX20" fmla="*/ 19385 w 415898"/>
                <a:gd name="connsiteY20" fmla="*/ 801112 h 3536220"/>
                <a:gd name="connsiteX21" fmla="*/ 391619 w 415898"/>
                <a:gd name="connsiteY21" fmla="*/ 655455 h 3536220"/>
                <a:gd name="connsiteX22" fmla="*/ 19385 w 415898"/>
                <a:gd name="connsiteY22" fmla="*/ 534074 h 3536220"/>
                <a:gd name="connsiteX23" fmla="*/ 399711 w 415898"/>
                <a:gd name="connsiteY23" fmla="*/ 388418 h 3536220"/>
                <a:gd name="connsiteX24" fmla="*/ 3201 w 415898"/>
                <a:gd name="connsiteY24" fmla="*/ 258945 h 3536220"/>
                <a:gd name="connsiteX25" fmla="*/ 213594 w 415898"/>
                <a:gd name="connsiteY25" fmla="*/ 161841 h 3536220"/>
                <a:gd name="connsiteX26" fmla="*/ 229778 w 415898"/>
                <a:gd name="connsiteY26" fmla="*/ 0 h 3536220"/>
                <a:gd name="connsiteX0" fmla="*/ 216333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 name="connsiteX0" fmla="*/ 216333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 name="connsiteX0" fmla="*/ 216333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 name="connsiteX0" fmla="*/ 230401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 name="connsiteX0" fmla="*/ 230401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898" h="3794703">
                  <a:moveTo>
                    <a:pt x="230401" y="3794703"/>
                  </a:moveTo>
                  <a:cubicBezTo>
                    <a:pt x="-86549" y="3289085"/>
                    <a:pt x="433532" y="3472755"/>
                    <a:pt x="399711" y="3382471"/>
                  </a:cubicBezTo>
                  <a:cubicBezTo>
                    <a:pt x="365890" y="3292187"/>
                    <a:pt x="28826" y="3297504"/>
                    <a:pt x="27477" y="3252998"/>
                  </a:cubicBezTo>
                  <a:cubicBezTo>
                    <a:pt x="26128" y="3208492"/>
                    <a:pt x="392968" y="3159940"/>
                    <a:pt x="391619" y="3115434"/>
                  </a:cubicBezTo>
                  <a:cubicBezTo>
                    <a:pt x="390270" y="3070928"/>
                    <a:pt x="18036" y="3031816"/>
                    <a:pt x="19385" y="2985961"/>
                  </a:cubicBezTo>
                  <a:cubicBezTo>
                    <a:pt x="20734" y="2940106"/>
                    <a:pt x="401060" y="2887508"/>
                    <a:pt x="399711" y="2840305"/>
                  </a:cubicBezTo>
                  <a:cubicBezTo>
                    <a:pt x="398362" y="2793102"/>
                    <a:pt x="12642" y="2747246"/>
                    <a:pt x="11293" y="2702740"/>
                  </a:cubicBezTo>
                  <a:cubicBezTo>
                    <a:pt x="9944" y="2658234"/>
                    <a:pt x="391619" y="2616424"/>
                    <a:pt x="391619" y="2573267"/>
                  </a:cubicBezTo>
                  <a:cubicBezTo>
                    <a:pt x="391619" y="2530110"/>
                    <a:pt x="11293" y="2489650"/>
                    <a:pt x="11293" y="2443795"/>
                  </a:cubicBezTo>
                  <a:cubicBezTo>
                    <a:pt x="11293" y="2397940"/>
                    <a:pt x="387573" y="2345341"/>
                    <a:pt x="391619" y="2298138"/>
                  </a:cubicBezTo>
                  <a:cubicBezTo>
                    <a:pt x="395665" y="2250934"/>
                    <a:pt x="31523" y="2206429"/>
                    <a:pt x="35569" y="2160574"/>
                  </a:cubicBezTo>
                  <a:cubicBezTo>
                    <a:pt x="39615" y="2114719"/>
                    <a:pt x="417244" y="2070213"/>
                    <a:pt x="415895" y="2023009"/>
                  </a:cubicBezTo>
                  <a:cubicBezTo>
                    <a:pt x="414546" y="1975805"/>
                    <a:pt x="34220" y="1924555"/>
                    <a:pt x="27477" y="1877352"/>
                  </a:cubicBezTo>
                  <a:cubicBezTo>
                    <a:pt x="20734" y="1830149"/>
                    <a:pt x="378131" y="1784294"/>
                    <a:pt x="375434" y="1739788"/>
                  </a:cubicBezTo>
                  <a:cubicBezTo>
                    <a:pt x="372737" y="1695282"/>
                    <a:pt x="4550" y="1652124"/>
                    <a:pt x="11293" y="1610315"/>
                  </a:cubicBezTo>
                  <a:cubicBezTo>
                    <a:pt x="18036" y="1568506"/>
                    <a:pt x="414546" y="1534790"/>
                    <a:pt x="415895" y="1488935"/>
                  </a:cubicBezTo>
                  <a:cubicBezTo>
                    <a:pt x="417244" y="1443080"/>
                    <a:pt x="24780" y="1378344"/>
                    <a:pt x="19385" y="1335186"/>
                  </a:cubicBezTo>
                  <a:cubicBezTo>
                    <a:pt x="13990" y="1292028"/>
                    <a:pt x="384876" y="1273146"/>
                    <a:pt x="383527" y="1229989"/>
                  </a:cubicBezTo>
                  <a:cubicBezTo>
                    <a:pt x="382178" y="1186832"/>
                    <a:pt x="9944" y="1123444"/>
                    <a:pt x="11293" y="1076241"/>
                  </a:cubicBezTo>
                  <a:cubicBezTo>
                    <a:pt x="12642" y="1029038"/>
                    <a:pt x="390270" y="992623"/>
                    <a:pt x="391619" y="946768"/>
                  </a:cubicBezTo>
                  <a:cubicBezTo>
                    <a:pt x="392968" y="900913"/>
                    <a:pt x="19385" y="849664"/>
                    <a:pt x="19385" y="801112"/>
                  </a:cubicBezTo>
                  <a:cubicBezTo>
                    <a:pt x="19385" y="752560"/>
                    <a:pt x="391619" y="699961"/>
                    <a:pt x="391619" y="655455"/>
                  </a:cubicBezTo>
                  <a:cubicBezTo>
                    <a:pt x="391619" y="610949"/>
                    <a:pt x="18036" y="578580"/>
                    <a:pt x="19385" y="534074"/>
                  </a:cubicBezTo>
                  <a:cubicBezTo>
                    <a:pt x="20734" y="489568"/>
                    <a:pt x="402408" y="434273"/>
                    <a:pt x="399711" y="388418"/>
                  </a:cubicBezTo>
                  <a:cubicBezTo>
                    <a:pt x="397014" y="342563"/>
                    <a:pt x="34220" y="296708"/>
                    <a:pt x="3201" y="258945"/>
                  </a:cubicBezTo>
                  <a:cubicBezTo>
                    <a:pt x="-27818" y="221182"/>
                    <a:pt x="175831" y="204998"/>
                    <a:pt x="213594" y="161841"/>
                  </a:cubicBezTo>
                  <a:cubicBezTo>
                    <a:pt x="251357" y="118684"/>
                    <a:pt x="240567" y="59342"/>
                    <a:pt x="229778" y="0"/>
                  </a:cubicBezTo>
                </a:path>
              </a:pathLst>
            </a:custGeom>
            <a:noFill/>
            <a:ln w="31750">
              <a:solidFill>
                <a:srgbClr val="0099FF"/>
              </a:solidFill>
            </a:ln>
            <a:scene3d>
              <a:camera prst="orthographicFront"/>
              <a:lightRig rig="flat" dir="t"/>
            </a:scene3d>
            <a:sp3d prstMaterial="metal">
              <a:bevelT w="1460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oup 24">
              <a:extLst>
                <a:ext uri="{FF2B5EF4-FFF2-40B4-BE49-F238E27FC236}">
                  <a16:creationId xmlns:a16="http://schemas.microsoft.com/office/drawing/2014/main" id="{ACE5483F-EAEF-4C43-AA65-C26542F69E03}"/>
                </a:ext>
              </a:extLst>
            </p:cNvPr>
            <p:cNvGrpSpPr/>
            <p:nvPr/>
          </p:nvGrpSpPr>
          <p:grpSpPr>
            <a:xfrm>
              <a:off x="10743324" y="4060513"/>
              <a:ext cx="533594" cy="867373"/>
              <a:chOff x="3743450" y="1914965"/>
              <a:chExt cx="533594" cy="867373"/>
            </a:xfrm>
            <a:solidFill>
              <a:srgbClr val="0099FF"/>
            </a:solidFill>
          </p:grpSpPr>
          <p:sp>
            <p:nvSpPr>
              <p:cNvPr id="99" name="Graphic 4" descr="Right pointing backhand index">
                <a:extLst>
                  <a:ext uri="{FF2B5EF4-FFF2-40B4-BE49-F238E27FC236}">
                    <a16:creationId xmlns:a16="http://schemas.microsoft.com/office/drawing/2014/main" id="{9CA85D5B-E8DA-4CFF-85BE-F99CEAC08A43}"/>
                  </a:ext>
                </a:extLst>
              </p:cNvPr>
              <p:cNvSpPr/>
              <p:nvPr/>
            </p:nvSpPr>
            <p:spPr>
              <a:xfrm rot="16200000">
                <a:off x="3610197" y="2048218"/>
                <a:ext cx="800100" cy="533594"/>
              </a:xfrm>
              <a:custGeom>
                <a:avLst/>
                <a:gdLst>
                  <a:gd name="connsiteX0" fmla="*/ 752475 w 800100"/>
                  <a:gd name="connsiteY0" fmla="*/ 133545 h 533594"/>
                  <a:gd name="connsiteX1" fmla="*/ 280988 w 800100"/>
                  <a:gd name="connsiteY1" fmla="*/ 133545 h 533594"/>
                  <a:gd name="connsiteX2" fmla="*/ 457200 w 800100"/>
                  <a:gd name="connsiteY2" fmla="*/ 94492 h 533594"/>
                  <a:gd name="connsiteX3" fmla="*/ 493395 w 800100"/>
                  <a:gd name="connsiteY3" fmla="*/ 37342 h 533594"/>
                  <a:gd name="connsiteX4" fmla="*/ 436245 w 800100"/>
                  <a:gd name="connsiteY4" fmla="*/ 1147 h 533594"/>
                  <a:gd name="connsiteX5" fmla="*/ 179070 w 800100"/>
                  <a:gd name="connsiteY5" fmla="*/ 58297 h 533594"/>
                  <a:gd name="connsiteX6" fmla="*/ 152400 w 800100"/>
                  <a:gd name="connsiteY6" fmla="*/ 76395 h 533594"/>
                  <a:gd name="connsiteX7" fmla="*/ 71438 w 800100"/>
                  <a:gd name="connsiteY7" fmla="*/ 181170 h 533594"/>
                  <a:gd name="connsiteX8" fmla="*/ 0 w 800100"/>
                  <a:gd name="connsiteY8" fmla="*/ 181170 h 533594"/>
                  <a:gd name="connsiteX9" fmla="*/ 0 w 800100"/>
                  <a:gd name="connsiteY9" fmla="*/ 457395 h 533594"/>
                  <a:gd name="connsiteX10" fmla="*/ 47625 w 800100"/>
                  <a:gd name="connsiteY10" fmla="*/ 457395 h 533594"/>
                  <a:gd name="connsiteX11" fmla="*/ 247650 w 800100"/>
                  <a:gd name="connsiteY11" fmla="*/ 533595 h 533594"/>
                  <a:gd name="connsiteX12" fmla="*/ 419100 w 800100"/>
                  <a:gd name="connsiteY12" fmla="*/ 533595 h 533594"/>
                  <a:gd name="connsiteX13" fmla="*/ 476250 w 800100"/>
                  <a:gd name="connsiteY13" fmla="*/ 476445 h 533594"/>
                  <a:gd name="connsiteX14" fmla="*/ 461010 w 800100"/>
                  <a:gd name="connsiteY14" fmla="*/ 438345 h 533594"/>
                  <a:gd name="connsiteX15" fmla="*/ 466725 w 800100"/>
                  <a:gd name="connsiteY15" fmla="*/ 438345 h 533594"/>
                  <a:gd name="connsiteX16" fmla="*/ 523875 w 800100"/>
                  <a:gd name="connsiteY16" fmla="*/ 381195 h 533594"/>
                  <a:gd name="connsiteX17" fmla="*/ 507683 w 800100"/>
                  <a:gd name="connsiteY17" fmla="*/ 341190 h 533594"/>
                  <a:gd name="connsiteX18" fmla="*/ 552450 w 800100"/>
                  <a:gd name="connsiteY18" fmla="*/ 285945 h 533594"/>
                  <a:gd name="connsiteX19" fmla="*/ 495300 w 800100"/>
                  <a:gd name="connsiteY19" fmla="*/ 228795 h 533594"/>
                  <a:gd name="connsiteX20" fmla="*/ 752475 w 800100"/>
                  <a:gd name="connsiteY20" fmla="*/ 228795 h 533594"/>
                  <a:gd name="connsiteX21" fmla="*/ 800100 w 800100"/>
                  <a:gd name="connsiteY21" fmla="*/ 181170 h 533594"/>
                  <a:gd name="connsiteX22" fmla="*/ 752475 w 800100"/>
                  <a:gd name="connsiteY22" fmla="*/ 133545 h 53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0100" h="533594">
                    <a:moveTo>
                      <a:pt x="752475" y="133545"/>
                    </a:moveTo>
                    <a:lnTo>
                      <a:pt x="280988" y="133545"/>
                    </a:lnTo>
                    <a:lnTo>
                      <a:pt x="457200" y="94492"/>
                    </a:lnTo>
                    <a:cubicBezTo>
                      <a:pt x="482918" y="88777"/>
                      <a:pt x="499110" y="63060"/>
                      <a:pt x="493395" y="37342"/>
                    </a:cubicBezTo>
                    <a:cubicBezTo>
                      <a:pt x="487680" y="11625"/>
                      <a:pt x="461963" y="-4568"/>
                      <a:pt x="436245" y="1147"/>
                    </a:cubicBezTo>
                    <a:lnTo>
                      <a:pt x="179070" y="58297"/>
                    </a:lnTo>
                    <a:cubicBezTo>
                      <a:pt x="169545" y="61155"/>
                      <a:pt x="160020" y="66870"/>
                      <a:pt x="152400" y="76395"/>
                    </a:cubicBezTo>
                    <a:lnTo>
                      <a:pt x="71438" y="181170"/>
                    </a:lnTo>
                    <a:lnTo>
                      <a:pt x="0" y="181170"/>
                    </a:lnTo>
                    <a:lnTo>
                      <a:pt x="0" y="457395"/>
                    </a:lnTo>
                    <a:lnTo>
                      <a:pt x="47625" y="457395"/>
                    </a:lnTo>
                    <a:cubicBezTo>
                      <a:pt x="115253" y="457395"/>
                      <a:pt x="120015" y="533595"/>
                      <a:pt x="247650" y="533595"/>
                    </a:cubicBezTo>
                    <a:cubicBezTo>
                      <a:pt x="278130" y="533595"/>
                      <a:pt x="379095" y="533595"/>
                      <a:pt x="419100" y="533595"/>
                    </a:cubicBezTo>
                    <a:cubicBezTo>
                      <a:pt x="450533" y="533595"/>
                      <a:pt x="476250" y="507877"/>
                      <a:pt x="476250" y="476445"/>
                    </a:cubicBezTo>
                    <a:cubicBezTo>
                      <a:pt x="476250" y="461205"/>
                      <a:pt x="470535" y="447870"/>
                      <a:pt x="461010" y="438345"/>
                    </a:cubicBezTo>
                    <a:cubicBezTo>
                      <a:pt x="462915" y="438345"/>
                      <a:pt x="464820" y="438345"/>
                      <a:pt x="466725" y="438345"/>
                    </a:cubicBezTo>
                    <a:cubicBezTo>
                      <a:pt x="498158" y="438345"/>
                      <a:pt x="523875" y="412627"/>
                      <a:pt x="523875" y="381195"/>
                    </a:cubicBezTo>
                    <a:cubicBezTo>
                      <a:pt x="523875" y="365955"/>
                      <a:pt x="518160" y="351667"/>
                      <a:pt x="507683" y="341190"/>
                    </a:cubicBezTo>
                    <a:cubicBezTo>
                      <a:pt x="533400" y="335475"/>
                      <a:pt x="552450" y="312615"/>
                      <a:pt x="552450" y="285945"/>
                    </a:cubicBezTo>
                    <a:cubicBezTo>
                      <a:pt x="552450" y="254512"/>
                      <a:pt x="526733" y="228795"/>
                      <a:pt x="495300" y="228795"/>
                    </a:cubicBezTo>
                    <a:lnTo>
                      <a:pt x="752475" y="228795"/>
                    </a:lnTo>
                    <a:cubicBezTo>
                      <a:pt x="779145" y="228795"/>
                      <a:pt x="800100" y="207840"/>
                      <a:pt x="800100" y="181170"/>
                    </a:cubicBezTo>
                    <a:cubicBezTo>
                      <a:pt x="800100" y="154500"/>
                      <a:pt x="779145" y="133545"/>
                      <a:pt x="752475" y="133545"/>
                    </a:cubicBezTo>
                    <a:close/>
                  </a:path>
                </a:pathLst>
              </a:custGeom>
              <a:grpFill/>
              <a:ln w="9525" cap="flat">
                <a:noFill/>
                <a:prstDash val="solid"/>
                <a:miter/>
              </a:ln>
            </p:spPr>
            <p:txBody>
              <a:bodyPr rtlCol="0" anchor="ctr"/>
              <a:lstStyle/>
              <a:p>
                <a:endParaRPr lang="en-US" dirty="0"/>
              </a:p>
            </p:txBody>
          </p:sp>
          <p:sp>
            <p:nvSpPr>
              <p:cNvPr id="103" name="Rectangle: Rounded Corners 26">
                <a:extLst>
                  <a:ext uri="{FF2B5EF4-FFF2-40B4-BE49-F238E27FC236}">
                    <a16:creationId xmlns:a16="http://schemas.microsoft.com/office/drawing/2014/main" id="{AF2EE490-E959-4A73-9199-FDD75D839629}"/>
                  </a:ext>
                </a:extLst>
              </p:cNvPr>
              <p:cNvSpPr/>
              <p:nvPr/>
            </p:nvSpPr>
            <p:spPr>
              <a:xfrm>
                <a:off x="3892426" y="2715065"/>
                <a:ext cx="345124" cy="67273"/>
              </a:xfrm>
              <a:prstGeom prst="roundRect">
                <a:avLst>
                  <a:gd name="adj" fmla="val 41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4" name="Group 27">
            <a:extLst>
              <a:ext uri="{FF2B5EF4-FFF2-40B4-BE49-F238E27FC236}">
                <a16:creationId xmlns:a16="http://schemas.microsoft.com/office/drawing/2014/main" id="{2D7ADBD6-18AF-4C85-9BC1-5FF59D3DE866}"/>
              </a:ext>
            </a:extLst>
          </p:cNvPr>
          <p:cNvGrpSpPr/>
          <p:nvPr/>
        </p:nvGrpSpPr>
        <p:grpSpPr>
          <a:xfrm>
            <a:off x="8351567" y="6676172"/>
            <a:ext cx="445109" cy="222555"/>
            <a:chOff x="2117910" y="6188241"/>
            <a:chExt cx="731520" cy="365760"/>
          </a:xfrm>
        </p:grpSpPr>
        <p:sp>
          <p:nvSpPr>
            <p:cNvPr id="105" name="Freeform: Shape 28">
              <a:extLst>
                <a:ext uri="{FF2B5EF4-FFF2-40B4-BE49-F238E27FC236}">
                  <a16:creationId xmlns:a16="http://schemas.microsoft.com/office/drawing/2014/main" id="{1633D223-8538-44EF-B067-FB13A078F46E}"/>
                </a:ext>
              </a:extLst>
            </p:cNvPr>
            <p:cNvSpPr/>
            <p:nvPr/>
          </p:nvSpPr>
          <p:spPr>
            <a:xfrm>
              <a:off x="2117910" y="6188241"/>
              <a:ext cx="731520" cy="365760"/>
            </a:xfrm>
            <a:custGeom>
              <a:avLst/>
              <a:gdLst>
                <a:gd name="connsiteX0" fmla="*/ 801859 w 1603718"/>
                <a:gd name="connsiteY0" fmla="*/ 0 h 801858"/>
                <a:gd name="connsiteX1" fmla="*/ 1587427 w 1603718"/>
                <a:gd name="connsiteY1" fmla="*/ 640257 h 801858"/>
                <a:gd name="connsiteX2" fmla="*/ 1603718 w 1603718"/>
                <a:gd name="connsiteY2" fmla="*/ 801858 h 801858"/>
                <a:gd name="connsiteX3" fmla="*/ 0 w 1603718"/>
                <a:gd name="connsiteY3" fmla="*/ 801858 h 801858"/>
                <a:gd name="connsiteX4" fmla="*/ 16291 w 1603718"/>
                <a:gd name="connsiteY4" fmla="*/ 640257 h 801858"/>
                <a:gd name="connsiteX5" fmla="*/ 801859 w 1603718"/>
                <a:gd name="connsiteY5" fmla="*/ 0 h 80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3718" h="801858">
                  <a:moveTo>
                    <a:pt x="801859" y="0"/>
                  </a:moveTo>
                  <a:cubicBezTo>
                    <a:pt x="1189357" y="0"/>
                    <a:pt x="1512657" y="274863"/>
                    <a:pt x="1587427" y="640257"/>
                  </a:cubicBezTo>
                  <a:lnTo>
                    <a:pt x="1603718" y="801858"/>
                  </a:lnTo>
                  <a:lnTo>
                    <a:pt x="0" y="801858"/>
                  </a:lnTo>
                  <a:lnTo>
                    <a:pt x="16291" y="640257"/>
                  </a:lnTo>
                  <a:cubicBezTo>
                    <a:pt x="91062" y="274863"/>
                    <a:pt x="414362" y="0"/>
                    <a:pt x="801859" y="0"/>
                  </a:cubicBez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29">
              <a:extLst>
                <a:ext uri="{FF2B5EF4-FFF2-40B4-BE49-F238E27FC236}">
                  <a16:creationId xmlns:a16="http://schemas.microsoft.com/office/drawing/2014/main" id="{C2578C8E-E6FC-47FD-BBC1-70A1179F3AC1}"/>
                </a:ext>
              </a:extLst>
            </p:cNvPr>
            <p:cNvSpPr/>
            <p:nvPr/>
          </p:nvSpPr>
          <p:spPr>
            <a:xfrm>
              <a:off x="2170703" y="6282004"/>
              <a:ext cx="210036" cy="177476"/>
            </a:xfrm>
            <a:custGeom>
              <a:avLst/>
              <a:gdLst>
                <a:gd name="connsiteX0" fmla="*/ 365760 w 444666"/>
                <a:gd name="connsiteY0" fmla="*/ 0 h 365760"/>
                <a:gd name="connsiteX1" fmla="*/ 430506 w 444666"/>
                <a:gd name="connsiteY1" fmla="*/ 5713 h 365760"/>
                <a:gd name="connsiteX2" fmla="*/ 444666 w 444666"/>
                <a:gd name="connsiteY2" fmla="*/ 9538 h 365760"/>
                <a:gd name="connsiteX3" fmla="*/ 397811 w 444666"/>
                <a:gd name="connsiteY3" fmla="*/ 22194 h 365760"/>
                <a:gd name="connsiteX4" fmla="*/ 165242 w 444666"/>
                <a:gd name="connsiteY4" fmla="*/ 292047 h 365760"/>
                <a:gd name="connsiteX5" fmla="*/ 157811 w 444666"/>
                <a:gd name="connsiteY5" fmla="*/ 365760 h 365760"/>
                <a:gd name="connsiteX6" fmla="*/ 0 w 444666"/>
                <a:gd name="connsiteY6" fmla="*/ 365760 h 365760"/>
                <a:gd name="connsiteX7" fmla="*/ 7431 w 444666"/>
                <a:gd name="connsiteY7" fmla="*/ 292047 h 365760"/>
                <a:gd name="connsiteX8" fmla="*/ 365760 w 444666"/>
                <a:gd name="connsiteY8"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66" h="365760">
                  <a:moveTo>
                    <a:pt x="365760" y="0"/>
                  </a:moveTo>
                  <a:cubicBezTo>
                    <a:pt x="387854" y="0"/>
                    <a:pt x="409491" y="1959"/>
                    <a:pt x="430506" y="5713"/>
                  </a:cubicBezTo>
                  <a:lnTo>
                    <a:pt x="444666" y="9538"/>
                  </a:lnTo>
                  <a:lnTo>
                    <a:pt x="397811" y="22194"/>
                  </a:lnTo>
                  <a:cubicBezTo>
                    <a:pt x="280168" y="65269"/>
                    <a:pt x="190822" y="167044"/>
                    <a:pt x="165242" y="292047"/>
                  </a:cubicBezTo>
                  <a:lnTo>
                    <a:pt x="157811" y="365760"/>
                  </a:lnTo>
                  <a:lnTo>
                    <a:pt x="0" y="365760"/>
                  </a:lnTo>
                  <a:lnTo>
                    <a:pt x="7431" y="292047"/>
                  </a:lnTo>
                  <a:cubicBezTo>
                    <a:pt x="41537" y="125376"/>
                    <a:pt x="189007" y="0"/>
                    <a:pt x="365760" y="0"/>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7" name="TextBox 63">
            <a:extLst>
              <a:ext uri="{FF2B5EF4-FFF2-40B4-BE49-F238E27FC236}">
                <a16:creationId xmlns:a16="http://schemas.microsoft.com/office/drawing/2014/main" id="{AE58A1F1-9E8F-4AA3-9934-9502931DB903}"/>
              </a:ext>
            </a:extLst>
          </p:cNvPr>
          <p:cNvSpPr txBox="1"/>
          <p:nvPr/>
        </p:nvSpPr>
        <p:spPr>
          <a:xfrm>
            <a:off x="7863146" y="3173802"/>
            <a:ext cx="1599436" cy="646331"/>
          </a:xfrm>
          <a:prstGeom prst="rect">
            <a:avLst/>
          </a:prstGeom>
          <a:noFill/>
        </p:spPr>
        <p:txBody>
          <a:bodyPr wrap="square" rtlCol="0">
            <a:spAutoFit/>
          </a:bodyPr>
          <a:lstStyle/>
          <a:p>
            <a:pPr algn="ctr"/>
            <a:r>
              <a:rPr lang="ar-SY" sz="3600" dirty="0">
                <a:solidFill>
                  <a:srgbClr val="0070C0"/>
                </a:solidFill>
              </a:rPr>
              <a:t>المقياس</a:t>
            </a:r>
          </a:p>
        </p:txBody>
      </p:sp>
      <p:sp>
        <p:nvSpPr>
          <p:cNvPr id="108" name="Oval 14">
            <a:extLst>
              <a:ext uri="{FF2B5EF4-FFF2-40B4-BE49-F238E27FC236}">
                <a16:creationId xmlns:a16="http://schemas.microsoft.com/office/drawing/2014/main" id="{F9D6CC30-DF12-449E-83F5-39DE6E7C1682}"/>
              </a:ext>
            </a:extLst>
          </p:cNvPr>
          <p:cNvSpPr/>
          <p:nvPr/>
        </p:nvSpPr>
        <p:spPr>
          <a:xfrm>
            <a:off x="4951656" y="4355364"/>
            <a:ext cx="723303" cy="723303"/>
          </a:xfrm>
          <a:prstGeom prst="ellipse">
            <a:avLst/>
          </a:prstGeom>
          <a:solidFill>
            <a:srgbClr val="0099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9" name="Group 66">
            <a:extLst>
              <a:ext uri="{FF2B5EF4-FFF2-40B4-BE49-F238E27FC236}">
                <a16:creationId xmlns:a16="http://schemas.microsoft.com/office/drawing/2014/main" id="{E45B9167-4876-4283-9E3F-7BD0913DD95E}"/>
              </a:ext>
            </a:extLst>
          </p:cNvPr>
          <p:cNvGrpSpPr/>
          <p:nvPr/>
        </p:nvGrpSpPr>
        <p:grpSpPr>
          <a:xfrm>
            <a:off x="5151919" y="5089020"/>
            <a:ext cx="324677" cy="1543780"/>
            <a:chOff x="10743324" y="4060513"/>
            <a:chExt cx="533594" cy="2537143"/>
          </a:xfrm>
        </p:grpSpPr>
        <p:sp>
          <p:nvSpPr>
            <p:cNvPr id="110" name="Freeform: Shape 23">
              <a:extLst>
                <a:ext uri="{FF2B5EF4-FFF2-40B4-BE49-F238E27FC236}">
                  <a16:creationId xmlns:a16="http://schemas.microsoft.com/office/drawing/2014/main" id="{5DD356D5-5913-4992-8DE6-69FA55498D9E}"/>
                </a:ext>
              </a:extLst>
            </p:cNvPr>
            <p:cNvSpPr/>
            <p:nvPr/>
          </p:nvSpPr>
          <p:spPr>
            <a:xfrm>
              <a:off x="10848342" y="4923970"/>
              <a:ext cx="415898" cy="1673686"/>
            </a:xfrm>
            <a:custGeom>
              <a:avLst/>
              <a:gdLst>
                <a:gd name="connsiteX0" fmla="*/ 19385 w 415898"/>
                <a:gd name="connsiteY0" fmla="*/ 3536220 h 3536220"/>
                <a:gd name="connsiteX1" fmla="*/ 399711 w 415898"/>
                <a:gd name="connsiteY1" fmla="*/ 3382471 h 3536220"/>
                <a:gd name="connsiteX2" fmla="*/ 27477 w 415898"/>
                <a:gd name="connsiteY2" fmla="*/ 3252998 h 3536220"/>
                <a:gd name="connsiteX3" fmla="*/ 391619 w 415898"/>
                <a:gd name="connsiteY3" fmla="*/ 3115434 h 3536220"/>
                <a:gd name="connsiteX4" fmla="*/ 19385 w 415898"/>
                <a:gd name="connsiteY4" fmla="*/ 2985961 h 3536220"/>
                <a:gd name="connsiteX5" fmla="*/ 399711 w 415898"/>
                <a:gd name="connsiteY5" fmla="*/ 2840305 h 3536220"/>
                <a:gd name="connsiteX6" fmla="*/ 11293 w 415898"/>
                <a:gd name="connsiteY6" fmla="*/ 2702740 h 3536220"/>
                <a:gd name="connsiteX7" fmla="*/ 391619 w 415898"/>
                <a:gd name="connsiteY7" fmla="*/ 2573267 h 3536220"/>
                <a:gd name="connsiteX8" fmla="*/ 11293 w 415898"/>
                <a:gd name="connsiteY8" fmla="*/ 2443795 h 3536220"/>
                <a:gd name="connsiteX9" fmla="*/ 391619 w 415898"/>
                <a:gd name="connsiteY9" fmla="*/ 2298138 h 3536220"/>
                <a:gd name="connsiteX10" fmla="*/ 35569 w 415898"/>
                <a:gd name="connsiteY10" fmla="*/ 2160574 h 3536220"/>
                <a:gd name="connsiteX11" fmla="*/ 415895 w 415898"/>
                <a:gd name="connsiteY11" fmla="*/ 2023009 h 3536220"/>
                <a:gd name="connsiteX12" fmla="*/ 27477 w 415898"/>
                <a:gd name="connsiteY12" fmla="*/ 1877352 h 3536220"/>
                <a:gd name="connsiteX13" fmla="*/ 375434 w 415898"/>
                <a:gd name="connsiteY13" fmla="*/ 1739788 h 3536220"/>
                <a:gd name="connsiteX14" fmla="*/ 11293 w 415898"/>
                <a:gd name="connsiteY14" fmla="*/ 1610315 h 3536220"/>
                <a:gd name="connsiteX15" fmla="*/ 415895 w 415898"/>
                <a:gd name="connsiteY15" fmla="*/ 1488935 h 3536220"/>
                <a:gd name="connsiteX16" fmla="*/ 19385 w 415898"/>
                <a:gd name="connsiteY16" fmla="*/ 1335186 h 3536220"/>
                <a:gd name="connsiteX17" fmla="*/ 383527 w 415898"/>
                <a:gd name="connsiteY17" fmla="*/ 1229989 h 3536220"/>
                <a:gd name="connsiteX18" fmla="*/ 11293 w 415898"/>
                <a:gd name="connsiteY18" fmla="*/ 1076241 h 3536220"/>
                <a:gd name="connsiteX19" fmla="*/ 391619 w 415898"/>
                <a:gd name="connsiteY19" fmla="*/ 946768 h 3536220"/>
                <a:gd name="connsiteX20" fmla="*/ 19385 w 415898"/>
                <a:gd name="connsiteY20" fmla="*/ 801112 h 3536220"/>
                <a:gd name="connsiteX21" fmla="*/ 391619 w 415898"/>
                <a:gd name="connsiteY21" fmla="*/ 655455 h 3536220"/>
                <a:gd name="connsiteX22" fmla="*/ 19385 w 415898"/>
                <a:gd name="connsiteY22" fmla="*/ 534074 h 3536220"/>
                <a:gd name="connsiteX23" fmla="*/ 399711 w 415898"/>
                <a:gd name="connsiteY23" fmla="*/ 388418 h 3536220"/>
                <a:gd name="connsiteX24" fmla="*/ 3201 w 415898"/>
                <a:gd name="connsiteY24" fmla="*/ 258945 h 3536220"/>
                <a:gd name="connsiteX25" fmla="*/ 213594 w 415898"/>
                <a:gd name="connsiteY25" fmla="*/ 161841 h 3536220"/>
                <a:gd name="connsiteX26" fmla="*/ 229778 w 415898"/>
                <a:gd name="connsiteY26" fmla="*/ 0 h 3536220"/>
                <a:gd name="connsiteX0" fmla="*/ 216333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 name="connsiteX0" fmla="*/ 216333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 name="connsiteX0" fmla="*/ 216333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 name="connsiteX0" fmla="*/ 230401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 name="connsiteX0" fmla="*/ 230401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898" h="3794703">
                  <a:moveTo>
                    <a:pt x="230401" y="3794703"/>
                  </a:moveTo>
                  <a:cubicBezTo>
                    <a:pt x="-86549" y="3289085"/>
                    <a:pt x="433532" y="3472755"/>
                    <a:pt x="399711" y="3382471"/>
                  </a:cubicBezTo>
                  <a:cubicBezTo>
                    <a:pt x="365890" y="3292187"/>
                    <a:pt x="28826" y="3297504"/>
                    <a:pt x="27477" y="3252998"/>
                  </a:cubicBezTo>
                  <a:cubicBezTo>
                    <a:pt x="26128" y="3208492"/>
                    <a:pt x="392968" y="3159940"/>
                    <a:pt x="391619" y="3115434"/>
                  </a:cubicBezTo>
                  <a:cubicBezTo>
                    <a:pt x="390270" y="3070928"/>
                    <a:pt x="18036" y="3031816"/>
                    <a:pt x="19385" y="2985961"/>
                  </a:cubicBezTo>
                  <a:cubicBezTo>
                    <a:pt x="20734" y="2940106"/>
                    <a:pt x="401060" y="2887508"/>
                    <a:pt x="399711" y="2840305"/>
                  </a:cubicBezTo>
                  <a:cubicBezTo>
                    <a:pt x="398362" y="2793102"/>
                    <a:pt x="12642" y="2747246"/>
                    <a:pt x="11293" y="2702740"/>
                  </a:cubicBezTo>
                  <a:cubicBezTo>
                    <a:pt x="9944" y="2658234"/>
                    <a:pt x="391619" y="2616424"/>
                    <a:pt x="391619" y="2573267"/>
                  </a:cubicBezTo>
                  <a:cubicBezTo>
                    <a:pt x="391619" y="2530110"/>
                    <a:pt x="11293" y="2489650"/>
                    <a:pt x="11293" y="2443795"/>
                  </a:cubicBezTo>
                  <a:cubicBezTo>
                    <a:pt x="11293" y="2397940"/>
                    <a:pt x="387573" y="2345341"/>
                    <a:pt x="391619" y="2298138"/>
                  </a:cubicBezTo>
                  <a:cubicBezTo>
                    <a:pt x="395665" y="2250934"/>
                    <a:pt x="31523" y="2206429"/>
                    <a:pt x="35569" y="2160574"/>
                  </a:cubicBezTo>
                  <a:cubicBezTo>
                    <a:pt x="39615" y="2114719"/>
                    <a:pt x="417244" y="2070213"/>
                    <a:pt x="415895" y="2023009"/>
                  </a:cubicBezTo>
                  <a:cubicBezTo>
                    <a:pt x="414546" y="1975805"/>
                    <a:pt x="34220" y="1924555"/>
                    <a:pt x="27477" y="1877352"/>
                  </a:cubicBezTo>
                  <a:cubicBezTo>
                    <a:pt x="20734" y="1830149"/>
                    <a:pt x="378131" y="1784294"/>
                    <a:pt x="375434" y="1739788"/>
                  </a:cubicBezTo>
                  <a:cubicBezTo>
                    <a:pt x="372737" y="1695282"/>
                    <a:pt x="4550" y="1652124"/>
                    <a:pt x="11293" y="1610315"/>
                  </a:cubicBezTo>
                  <a:cubicBezTo>
                    <a:pt x="18036" y="1568506"/>
                    <a:pt x="414546" y="1534790"/>
                    <a:pt x="415895" y="1488935"/>
                  </a:cubicBezTo>
                  <a:cubicBezTo>
                    <a:pt x="417244" y="1443080"/>
                    <a:pt x="24780" y="1378344"/>
                    <a:pt x="19385" y="1335186"/>
                  </a:cubicBezTo>
                  <a:cubicBezTo>
                    <a:pt x="13990" y="1292028"/>
                    <a:pt x="384876" y="1273146"/>
                    <a:pt x="383527" y="1229989"/>
                  </a:cubicBezTo>
                  <a:cubicBezTo>
                    <a:pt x="382178" y="1186832"/>
                    <a:pt x="9944" y="1123444"/>
                    <a:pt x="11293" y="1076241"/>
                  </a:cubicBezTo>
                  <a:cubicBezTo>
                    <a:pt x="12642" y="1029038"/>
                    <a:pt x="390270" y="992623"/>
                    <a:pt x="391619" y="946768"/>
                  </a:cubicBezTo>
                  <a:cubicBezTo>
                    <a:pt x="392968" y="900913"/>
                    <a:pt x="19385" y="849664"/>
                    <a:pt x="19385" y="801112"/>
                  </a:cubicBezTo>
                  <a:cubicBezTo>
                    <a:pt x="19385" y="752560"/>
                    <a:pt x="391619" y="699961"/>
                    <a:pt x="391619" y="655455"/>
                  </a:cubicBezTo>
                  <a:cubicBezTo>
                    <a:pt x="391619" y="610949"/>
                    <a:pt x="18036" y="578580"/>
                    <a:pt x="19385" y="534074"/>
                  </a:cubicBezTo>
                  <a:cubicBezTo>
                    <a:pt x="20734" y="489568"/>
                    <a:pt x="402408" y="434273"/>
                    <a:pt x="399711" y="388418"/>
                  </a:cubicBezTo>
                  <a:cubicBezTo>
                    <a:pt x="397014" y="342563"/>
                    <a:pt x="34220" y="296708"/>
                    <a:pt x="3201" y="258945"/>
                  </a:cubicBezTo>
                  <a:cubicBezTo>
                    <a:pt x="-27818" y="221182"/>
                    <a:pt x="175831" y="204998"/>
                    <a:pt x="213594" y="161841"/>
                  </a:cubicBezTo>
                  <a:cubicBezTo>
                    <a:pt x="251357" y="118684"/>
                    <a:pt x="240567" y="59342"/>
                    <a:pt x="229778" y="0"/>
                  </a:cubicBezTo>
                </a:path>
              </a:pathLst>
            </a:custGeom>
            <a:noFill/>
            <a:ln w="31750">
              <a:solidFill>
                <a:srgbClr val="0099FF"/>
              </a:solidFill>
            </a:ln>
            <a:scene3d>
              <a:camera prst="orthographicFront"/>
              <a:lightRig rig="flat" dir="t"/>
            </a:scene3d>
            <a:sp3d prstMaterial="metal">
              <a:bevelT w="1460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1" name="Group 24">
              <a:extLst>
                <a:ext uri="{FF2B5EF4-FFF2-40B4-BE49-F238E27FC236}">
                  <a16:creationId xmlns:a16="http://schemas.microsoft.com/office/drawing/2014/main" id="{ACE5483F-EAEF-4C43-AA65-C26542F69E03}"/>
                </a:ext>
              </a:extLst>
            </p:cNvPr>
            <p:cNvGrpSpPr/>
            <p:nvPr/>
          </p:nvGrpSpPr>
          <p:grpSpPr>
            <a:xfrm>
              <a:off x="10743324" y="4060513"/>
              <a:ext cx="533594" cy="867373"/>
              <a:chOff x="3743450" y="1914965"/>
              <a:chExt cx="533594" cy="867373"/>
            </a:xfrm>
            <a:solidFill>
              <a:srgbClr val="0099FF"/>
            </a:solidFill>
          </p:grpSpPr>
          <p:sp>
            <p:nvSpPr>
              <p:cNvPr id="112" name="Graphic 4" descr="Right pointing backhand index">
                <a:extLst>
                  <a:ext uri="{FF2B5EF4-FFF2-40B4-BE49-F238E27FC236}">
                    <a16:creationId xmlns:a16="http://schemas.microsoft.com/office/drawing/2014/main" id="{9CA85D5B-E8DA-4CFF-85BE-F99CEAC08A43}"/>
                  </a:ext>
                </a:extLst>
              </p:cNvPr>
              <p:cNvSpPr/>
              <p:nvPr/>
            </p:nvSpPr>
            <p:spPr>
              <a:xfrm rot="16200000">
                <a:off x="3610197" y="2048218"/>
                <a:ext cx="800100" cy="533594"/>
              </a:xfrm>
              <a:custGeom>
                <a:avLst/>
                <a:gdLst>
                  <a:gd name="connsiteX0" fmla="*/ 752475 w 800100"/>
                  <a:gd name="connsiteY0" fmla="*/ 133545 h 533594"/>
                  <a:gd name="connsiteX1" fmla="*/ 280988 w 800100"/>
                  <a:gd name="connsiteY1" fmla="*/ 133545 h 533594"/>
                  <a:gd name="connsiteX2" fmla="*/ 457200 w 800100"/>
                  <a:gd name="connsiteY2" fmla="*/ 94492 h 533594"/>
                  <a:gd name="connsiteX3" fmla="*/ 493395 w 800100"/>
                  <a:gd name="connsiteY3" fmla="*/ 37342 h 533594"/>
                  <a:gd name="connsiteX4" fmla="*/ 436245 w 800100"/>
                  <a:gd name="connsiteY4" fmla="*/ 1147 h 533594"/>
                  <a:gd name="connsiteX5" fmla="*/ 179070 w 800100"/>
                  <a:gd name="connsiteY5" fmla="*/ 58297 h 533594"/>
                  <a:gd name="connsiteX6" fmla="*/ 152400 w 800100"/>
                  <a:gd name="connsiteY6" fmla="*/ 76395 h 533594"/>
                  <a:gd name="connsiteX7" fmla="*/ 71438 w 800100"/>
                  <a:gd name="connsiteY7" fmla="*/ 181170 h 533594"/>
                  <a:gd name="connsiteX8" fmla="*/ 0 w 800100"/>
                  <a:gd name="connsiteY8" fmla="*/ 181170 h 533594"/>
                  <a:gd name="connsiteX9" fmla="*/ 0 w 800100"/>
                  <a:gd name="connsiteY9" fmla="*/ 457395 h 533594"/>
                  <a:gd name="connsiteX10" fmla="*/ 47625 w 800100"/>
                  <a:gd name="connsiteY10" fmla="*/ 457395 h 533594"/>
                  <a:gd name="connsiteX11" fmla="*/ 247650 w 800100"/>
                  <a:gd name="connsiteY11" fmla="*/ 533595 h 533594"/>
                  <a:gd name="connsiteX12" fmla="*/ 419100 w 800100"/>
                  <a:gd name="connsiteY12" fmla="*/ 533595 h 533594"/>
                  <a:gd name="connsiteX13" fmla="*/ 476250 w 800100"/>
                  <a:gd name="connsiteY13" fmla="*/ 476445 h 533594"/>
                  <a:gd name="connsiteX14" fmla="*/ 461010 w 800100"/>
                  <a:gd name="connsiteY14" fmla="*/ 438345 h 533594"/>
                  <a:gd name="connsiteX15" fmla="*/ 466725 w 800100"/>
                  <a:gd name="connsiteY15" fmla="*/ 438345 h 533594"/>
                  <a:gd name="connsiteX16" fmla="*/ 523875 w 800100"/>
                  <a:gd name="connsiteY16" fmla="*/ 381195 h 533594"/>
                  <a:gd name="connsiteX17" fmla="*/ 507683 w 800100"/>
                  <a:gd name="connsiteY17" fmla="*/ 341190 h 533594"/>
                  <a:gd name="connsiteX18" fmla="*/ 552450 w 800100"/>
                  <a:gd name="connsiteY18" fmla="*/ 285945 h 533594"/>
                  <a:gd name="connsiteX19" fmla="*/ 495300 w 800100"/>
                  <a:gd name="connsiteY19" fmla="*/ 228795 h 533594"/>
                  <a:gd name="connsiteX20" fmla="*/ 752475 w 800100"/>
                  <a:gd name="connsiteY20" fmla="*/ 228795 h 533594"/>
                  <a:gd name="connsiteX21" fmla="*/ 800100 w 800100"/>
                  <a:gd name="connsiteY21" fmla="*/ 181170 h 533594"/>
                  <a:gd name="connsiteX22" fmla="*/ 752475 w 800100"/>
                  <a:gd name="connsiteY22" fmla="*/ 133545 h 53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0100" h="533594">
                    <a:moveTo>
                      <a:pt x="752475" y="133545"/>
                    </a:moveTo>
                    <a:lnTo>
                      <a:pt x="280988" y="133545"/>
                    </a:lnTo>
                    <a:lnTo>
                      <a:pt x="457200" y="94492"/>
                    </a:lnTo>
                    <a:cubicBezTo>
                      <a:pt x="482918" y="88777"/>
                      <a:pt x="499110" y="63060"/>
                      <a:pt x="493395" y="37342"/>
                    </a:cubicBezTo>
                    <a:cubicBezTo>
                      <a:pt x="487680" y="11625"/>
                      <a:pt x="461963" y="-4568"/>
                      <a:pt x="436245" y="1147"/>
                    </a:cubicBezTo>
                    <a:lnTo>
                      <a:pt x="179070" y="58297"/>
                    </a:lnTo>
                    <a:cubicBezTo>
                      <a:pt x="169545" y="61155"/>
                      <a:pt x="160020" y="66870"/>
                      <a:pt x="152400" y="76395"/>
                    </a:cubicBezTo>
                    <a:lnTo>
                      <a:pt x="71438" y="181170"/>
                    </a:lnTo>
                    <a:lnTo>
                      <a:pt x="0" y="181170"/>
                    </a:lnTo>
                    <a:lnTo>
                      <a:pt x="0" y="457395"/>
                    </a:lnTo>
                    <a:lnTo>
                      <a:pt x="47625" y="457395"/>
                    </a:lnTo>
                    <a:cubicBezTo>
                      <a:pt x="115253" y="457395"/>
                      <a:pt x="120015" y="533595"/>
                      <a:pt x="247650" y="533595"/>
                    </a:cubicBezTo>
                    <a:cubicBezTo>
                      <a:pt x="278130" y="533595"/>
                      <a:pt x="379095" y="533595"/>
                      <a:pt x="419100" y="533595"/>
                    </a:cubicBezTo>
                    <a:cubicBezTo>
                      <a:pt x="450533" y="533595"/>
                      <a:pt x="476250" y="507877"/>
                      <a:pt x="476250" y="476445"/>
                    </a:cubicBezTo>
                    <a:cubicBezTo>
                      <a:pt x="476250" y="461205"/>
                      <a:pt x="470535" y="447870"/>
                      <a:pt x="461010" y="438345"/>
                    </a:cubicBezTo>
                    <a:cubicBezTo>
                      <a:pt x="462915" y="438345"/>
                      <a:pt x="464820" y="438345"/>
                      <a:pt x="466725" y="438345"/>
                    </a:cubicBezTo>
                    <a:cubicBezTo>
                      <a:pt x="498158" y="438345"/>
                      <a:pt x="523875" y="412627"/>
                      <a:pt x="523875" y="381195"/>
                    </a:cubicBezTo>
                    <a:cubicBezTo>
                      <a:pt x="523875" y="365955"/>
                      <a:pt x="518160" y="351667"/>
                      <a:pt x="507683" y="341190"/>
                    </a:cubicBezTo>
                    <a:cubicBezTo>
                      <a:pt x="533400" y="335475"/>
                      <a:pt x="552450" y="312615"/>
                      <a:pt x="552450" y="285945"/>
                    </a:cubicBezTo>
                    <a:cubicBezTo>
                      <a:pt x="552450" y="254512"/>
                      <a:pt x="526733" y="228795"/>
                      <a:pt x="495300" y="228795"/>
                    </a:cubicBezTo>
                    <a:lnTo>
                      <a:pt x="752475" y="228795"/>
                    </a:lnTo>
                    <a:cubicBezTo>
                      <a:pt x="779145" y="228795"/>
                      <a:pt x="800100" y="207840"/>
                      <a:pt x="800100" y="181170"/>
                    </a:cubicBezTo>
                    <a:cubicBezTo>
                      <a:pt x="800100" y="154500"/>
                      <a:pt x="779145" y="133545"/>
                      <a:pt x="752475" y="133545"/>
                    </a:cubicBezTo>
                    <a:close/>
                  </a:path>
                </a:pathLst>
              </a:custGeom>
              <a:grpFill/>
              <a:ln w="9525" cap="flat">
                <a:noFill/>
                <a:prstDash val="solid"/>
                <a:miter/>
              </a:ln>
            </p:spPr>
            <p:txBody>
              <a:bodyPr rtlCol="0" anchor="ctr"/>
              <a:lstStyle/>
              <a:p>
                <a:endParaRPr lang="en-US" dirty="0"/>
              </a:p>
            </p:txBody>
          </p:sp>
          <p:sp>
            <p:nvSpPr>
              <p:cNvPr id="113" name="Rectangle: Rounded Corners 26">
                <a:extLst>
                  <a:ext uri="{FF2B5EF4-FFF2-40B4-BE49-F238E27FC236}">
                    <a16:creationId xmlns:a16="http://schemas.microsoft.com/office/drawing/2014/main" id="{AF2EE490-E959-4A73-9199-FDD75D839629}"/>
                  </a:ext>
                </a:extLst>
              </p:cNvPr>
              <p:cNvSpPr/>
              <p:nvPr/>
            </p:nvSpPr>
            <p:spPr>
              <a:xfrm>
                <a:off x="3892426" y="2715065"/>
                <a:ext cx="345124" cy="67273"/>
              </a:xfrm>
              <a:prstGeom prst="roundRect">
                <a:avLst>
                  <a:gd name="adj" fmla="val 41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4" name="Group 27">
            <a:extLst>
              <a:ext uri="{FF2B5EF4-FFF2-40B4-BE49-F238E27FC236}">
                <a16:creationId xmlns:a16="http://schemas.microsoft.com/office/drawing/2014/main" id="{2D7ADBD6-18AF-4C85-9BC1-5FF59D3DE866}"/>
              </a:ext>
            </a:extLst>
          </p:cNvPr>
          <p:cNvGrpSpPr/>
          <p:nvPr/>
        </p:nvGrpSpPr>
        <p:grpSpPr>
          <a:xfrm>
            <a:off x="5119470" y="6675744"/>
            <a:ext cx="445109" cy="222555"/>
            <a:chOff x="2117910" y="6188241"/>
            <a:chExt cx="731520" cy="365760"/>
          </a:xfrm>
        </p:grpSpPr>
        <p:sp>
          <p:nvSpPr>
            <p:cNvPr id="115" name="Freeform: Shape 28">
              <a:extLst>
                <a:ext uri="{FF2B5EF4-FFF2-40B4-BE49-F238E27FC236}">
                  <a16:creationId xmlns:a16="http://schemas.microsoft.com/office/drawing/2014/main" id="{1633D223-8538-44EF-B067-FB13A078F46E}"/>
                </a:ext>
              </a:extLst>
            </p:cNvPr>
            <p:cNvSpPr/>
            <p:nvPr/>
          </p:nvSpPr>
          <p:spPr>
            <a:xfrm>
              <a:off x="2117910" y="6188241"/>
              <a:ext cx="731520" cy="365760"/>
            </a:xfrm>
            <a:custGeom>
              <a:avLst/>
              <a:gdLst>
                <a:gd name="connsiteX0" fmla="*/ 801859 w 1603718"/>
                <a:gd name="connsiteY0" fmla="*/ 0 h 801858"/>
                <a:gd name="connsiteX1" fmla="*/ 1587427 w 1603718"/>
                <a:gd name="connsiteY1" fmla="*/ 640257 h 801858"/>
                <a:gd name="connsiteX2" fmla="*/ 1603718 w 1603718"/>
                <a:gd name="connsiteY2" fmla="*/ 801858 h 801858"/>
                <a:gd name="connsiteX3" fmla="*/ 0 w 1603718"/>
                <a:gd name="connsiteY3" fmla="*/ 801858 h 801858"/>
                <a:gd name="connsiteX4" fmla="*/ 16291 w 1603718"/>
                <a:gd name="connsiteY4" fmla="*/ 640257 h 801858"/>
                <a:gd name="connsiteX5" fmla="*/ 801859 w 1603718"/>
                <a:gd name="connsiteY5" fmla="*/ 0 h 80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3718" h="801858">
                  <a:moveTo>
                    <a:pt x="801859" y="0"/>
                  </a:moveTo>
                  <a:cubicBezTo>
                    <a:pt x="1189357" y="0"/>
                    <a:pt x="1512657" y="274863"/>
                    <a:pt x="1587427" y="640257"/>
                  </a:cubicBezTo>
                  <a:lnTo>
                    <a:pt x="1603718" y="801858"/>
                  </a:lnTo>
                  <a:lnTo>
                    <a:pt x="0" y="801858"/>
                  </a:lnTo>
                  <a:lnTo>
                    <a:pt x="16291" y="640257"/>
                  </a:lnTo>
                  <a:cubicBezTo>
                    <a:pt x="91062" y="274863"/>
                    <a:pt x="414362" y="0"/>
                    <a:pt x="801859" y="0"/>
                  </a:cubicBez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Freeform: Shape 29">
              <a:extLst>
                <a:ext uri="{FF2B5EF4-FFF2-40B4-BE49-F238E27FC236}">
                  <a16:creationId xmlns:a16="http://schemas.microsoft.com/office/drawing/2014/main" id="{C2578C8E-E6FC-47FD-BBC1-70A1179F3AC1}"/>
                </a:ext>
              </a:extLst>
            </p:cNvPr>
            <p:cNvSpPr/>
            <p:nvPr/>
          </p:nvSpPr>
          <p:spPr>
            <a:xfrm>
              <a:off x="2170703" y="6282004"/>
              <a:ext cx="210036" cy="177476"/>
            </a:xfrm>
            <a:custGeom>
              <a:avLst/>
              <a:gdLst>
                <a:gd name="connsiteX0" fmla="*/ 365760 w 444666"/>
                <a:gd name="connsiteY0" fmla="*/ 0 h 365760"/>
                <a:gd name="connsiteX1" fmla="*/ 430506 w 444666"/>
                <a:gd name="connsiteY1" fmla="*/ 5713 h 365760"/>
                <a:gd name="connsiteX2" fmla="*/ 444666 w 444666"/>
                <a:gd name="connsiteY2" fmla="*/ 9538 h 365760"/>
                <a:gd name="connsiteX3" fmla="*/ 397811 w 444666"/>
                <a:gd name="connsiteY3" fmla="*/ 22194 h 365760"/>
                <a:gd name="connsiteX4" fmla="*/ 165242 w 444666"/>
                <a:gd name="connsiteY4" fmla="*/ 292047 h 365760"/>
                <a:gd name="connsiteX5" fmla="*/ 157811 w 444666"/>
                <a:gd name="connsiteY5" fmla="*/ 365760 h 365760"/>
                <a:gd name="connsiteX6" fmla="*/ 0 w 444666"/>
                <a:gd name="connsiteY6" fmla="*/ 365760 h 365760"/>
                <a:gd name="connsiteX7" fmla="*/ 7431 w 444666"/>
                <a:gd name="connsiteY7" fmla="*/ 292047 h 365760"/>
                <a:gd name="connsiteX8" fmla="*/ 365760 w 444666"/>
                <a:gd name="connsiteY8"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66" h="365760">
                  <a:moveTo>
                    <a:pt x="365760" y="0"/>
                  </a:moveTo>
                  <a:cubicBezTo>
                    <a:pt x="387854" y="0"/>
                    <a:pt x="409491" y="1959"/>
                    <a:pt x="430506" y="5713"/>
                  </a:cubicBezTo>
                  <a:lnTo>
                    <a:pt x="444666" y="9538"/>
                  </a:lnTo>
                  <a:lnTo>
                    <a:pt x="397811" y="22194"/>
                  </a:lnTo>
                  <a:cubicBezTo>
                    <a:pt x="280168" y="65269"/>
                    <a:pt x="190822" y="167044"/>
                    <a:pt x="165242" y="292047"/>
                  </a:cubicBezTo>
                  <a:lnTo>
                    <a:pt x="157811" y="365760"/>
                  </a:lnTo>
                  <a:lnTo>
                    <a:pt x="0" y="365760"/>
                  </a:lnTo>
                  <a:lnTo>
                    <a:pt x="7431" y="292047"/>
                  </a:lnTo>
                  <a:cubicBezTo>
                    <a:pt x="41537" y="125376"/>
                    <a:pt x="189007" y="0"/>
                    <a:pt x="365760" y="0"/>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7" name="TextBox 63">
            <a:extLst>
              <a:ext uri="{FF2B5EF4-FFF2-40B4-BE49-F238E27FC236}">
                <a16:creationId xmlns:a16="http://schemas.microsoft.com/office/drawing/2014/main" id="{AE58A1F1-9E8F-4AA3-9934-9502931DB903}"/>
              </a:ext>
            </a:extLst>
          </p:cNvPr>
          <p:cNvSpPr txBox="1"/>
          <p:nvPr/>
        </p:nvSpPr>
        <p:spPr>
          <a:xfrm>
            <a:off x="4764861" y="3149385"/>
            <a:ext cx="1599436" cy="646331"/>
          </a:xfrm>
          <a:prstGeom prst="rect">
            <a:avLst/>
          </a:prstGeom>
          <a:noFill/>
        </p:spPr>
        <p:txBody>
          <a:bodyPr wrap="square" rtlCol="0">
            <a:spAutoFit/>
          </a:bodyPr>
          <a:lstStyle/>
          <a:p>
            <a:pPr algn="ctr"/>
            <a:r>
              <a:rPr lang="ar-SY" sz="3600" dirty="0">
                <a:solidFill>
                  <a:srgbClr val="0070C0"/>
                </a:solidFill>
              </a:rPr>
              <a:t>=</a:t>
            </a:r>
          </a:p>
        </p:txBody>
      </p:sp>
      <p:sp>
        <p:nvSpPr>
          <p:cNvPr id="118" name="Oval 14">
            <a:extLst>
              <a:ext uri="{FF2B5EF4-FFF2-40B4-BE49-F238E27FC236}">
                <a16:creationId xmlns:a16="http://schemas.microsoft.com/office/drawing/2014/main" id="{F9D6CC30-DF12-449E-83F5-39DE6E7C1682}"/>
              </a:ext>
            </a:extLst>
          </p:cNvPr>
          <p:cNvSpPr/>
          <p:nvPr/>
        </p:nvSpPr>
        <p:spPr>
          <a:xfrm>
            <a:off x="2116373" y="4370657"/>
            <a:ext cx="723303" cy="723303"/>
          </a:xfrm>
          <a:prstGeom prst="ellipse">
            <a:avLst/>
          </a:prstGeom>
          <a:solidFill>
            <a:srgbClr val="0099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66">
            <a:extLst>
              <a:ext uri="{FF2B5EF4-FFF2-40B4-BE49-F238E27FC236}">
                <a16:creationId xmlns:a16="http://schemas.microsoft.com/office/drawing/2014/main" id="{E45B9167-4876-4283-9E3F-7BD0913DD95E}"/>
              </a:ext>
            </a:extLst>
          </p:cNvPr>
          <p:cNvGrpSpPr/>
          <p:nvPr/>
        </p:nvGrpSpPr>
        <p:grpSpPr>
          <a:xfrm>
            <a:off x="2316636" y="5104313"/>
            <a:ext cx="324677" cy="1543780"/>
            <a:chOff x="10743324" y="4060513"/>
            <a:chExt cx="533594" cy="2537143"/>
          </a:xfrm>
        </p:grpSpPr>
        <p:sp>
          <p:nvSpPr>
            <p:cNvPr id="120" name="Freeform: Shape 23">
              <a:extLst>
                <a:ext uri="{FF2B5EF4-FFF2-40B4-BE49-F238E27FC236}">
                  <a16:creationId xmlns:a16="http://schemas.microsoft.com/office/drawing/2014/main" id="{5DD356D5-5913-4992-8DE6-69FA55498D9E}"/>
                </a:ext>
              </a:extLst>
            </p:cNvPr>
            <p:cNvSpPr/>
            <p:nvPr/>
          </p:nvSpPr>
          <p:spPr>
            <a:xfrm>
              <a:off x="10848342" y="4923970"/>
              <a:ext cx="415898" cy="1673686"/>
            </a:xfrm>
            <a:custGeom>
              <a:avLst/>
              <a:gdLst>
                <a:gd name="connsiteX0" fmla="*/ 19385 w 415898"/>
                <a:gd name="connsiteY0" fmla="*/ 3536220 h 3536220"/>
                <a:gd name="connsiteX1" fmla="*/ 399711 w 415898"/>
                <a:gd name="connsiteY1" fmla="*/ 3382471 h 3536220"/>
                <a:gd name="connsiteX2" fmla="*/ 27477 w 415898"/>
                <a:gd name="connsiteY2" fmla="*/ 3252998 h 3536220"/>
                <a:gd name="connsiteX3" fmla="*/ 391619 w 415898"/>
                <a:gd name="connsiteY3" fmla="*/ 3115434 h 3536220"/>
                <a:gd name="connsiteX4" fmla="*/ 19385 w 415898"/>
                <a:gd name="connsiteY4" fmla="*/ 2985961 h 3536220"/>
                <a:gd name="connsiteX5" fmla="*/ 399711 w 415898"/>
                <a:gd name="connsiteY5" fmla="*/ 2840305 h 3536220"/>
                <a:gd name="connsiteX6" fmla="*/ 11293 w 415898"/>
                <a:gd name="connsiteY6" fmla="*/ 2702740 h 3536220"/>
                <a:gd name="connsiteX7" fmla="*/ 391619 w 415898"/>
                <a:gd name="connsiteY7" fmla="*/ 2573267 h 3536220"/>
                <a:gd name="connsiteX8" fmla="*/ 11293 w 415898"/>
                <a:gd name="connsiteY8" fmla="*/ 2443795 h 3536220"/>
                <a:gd name="connsiteX9" fmla="*/ 391619 w 415898"/>
                <a:gd name="connsiteY9" fmla="*/ 2298138 h 3536220"/>
                <a:gd name="connsiteX10" fmla="*/ 35569 w 415898"/>
                <a:gd name="connsiteY10" fmla="*/ 2160574 h 3536220"/>
                <a:gd name="connsiteX11" fmla="*/ 415895 w 415898"/>
                <a:gd name="connsiteY11" fmla="*/ 2023009 h 3536220"/>
                <a:gd name="connsiteX12" fmla="*/ 27477 w 415898"/>
                <a:gd name="connsiteY12" fmla="*/ 1877352 h 3536220"/>
                <a:gd name="connsiteX13" fmla="*/ 375434 w 415898"/>
                <a:gd name="connsiteY13" fmla="*/ 1739788 h 3536220"/>
                <a:gd name="connsiteX14" fmla="*/ 11293 w 415898"/>
                <a:gd name="connsiteY14" fmla="*/ 1610315 h 3536220"/>
                <a:gd name="connsiteX15" fmla="*/ 415895 w 415898"/>
                <a:gd name="connsiteY15" fmla="*/ 1488935 h 3536220"/>
                <a:gd name="connsiteX16" fmla="*/ 19385 w 415898"/>
                <a:gd name="connsiteY16" fmla="*/ 1335186 h 3536220"/>
                <a:gd name="connsiteX17" fmla="*/ 383527 w 415898"/>
                <a:gd name="connsiteY17" fmla="*/ 1229989 h 3536220"/>
                <a:gd name="connsiteX18" fmla="*/ 11293 w 415898"/>
                <a:gd name="connsiteY18" fmla="*/ 1076241 h 3536220"/>
                <a:gd name="connsiteX19" fmla="*/ 391619 w 415898"/>
                <a:gd name="connsiteY19" fmla="*/ 946768 h 3536220"/>
                <a:gd name="connsiteX20" fmla="*/ 19385 w 415898"/>
                <a:gd name="connsiteY20" fmla="*/ 801112 h 3536220"/>
                <a:gd name="connsiteX21" fmla="*/ 391619 w 415898"/>
                <a:gd name="connsiteY21" fmla="*/ 655455 h 3536220"/>
                <a:gd name="connsiteX22" fmla="*/ 19385 w 415898"/>
                <a:gd name="connsiteY22" fmla="*/ 534074 h 3536220"/>
                <a:gd name="connsiteX23" fmla="*/ 399711 w 415898"/>
                <a:gd name="connsiteY23" fmla="*/ 388418 h 3536220"/>
                <a:gd name="connsiteX24" fmla="*/ 3201 w 415898"/>
                <a:gd name="connsiteY24" fmla="*/ 258945 h 3536220"/>
                <a:gd name="connsiteX25" fmla="*/ 213594 w 415898"/>
                <a:gd name="connsiteY25" fmla="*/ 161841 h 3536220"/>
                <a:gd name="connsiteX26" fmla="*/ 229778 w 415898"/>
                <a:gd name="connsiteY26" fmla="*/ 0 h 3536220"/>
                <a:gd name="connsiteX0" fmla="*/ 216333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 name="connsiteX0" fmla="*/ 216333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 name="connsiteX0" fmla="*/ 216333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 name="connsiteX0" fmla="*/ 230401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 name="connsiteX0" fmla="*/ 230401 w 415898"/>
                <a:gd name="connsiteY0" fmla="*/ 3794703 h 3794703"/>
                <a:gd name="connsiteX1" fmla="*/ 399711 w 415898"/>
                <a:gd name="connsiteY1" fmla="*/ 3382471 h 3794703"/>
                <a:gd name="connsiteX2" fmla="*/ 27477 w 415898"/>
                <a:gd name="connsiteY2" fmla="*/ 3252998 h 3794703"/>
                <a:gd name="connsiteX3" fmla="*/ 391619 w 415898"/>
                <a:gd name="connsiteY3" fmla="*/ 3115434 h 3794703"/>
                <a:gd name="connsiteX4" fmla="*/ 19385 w 415898"/>
                <a:gd name="connsiteY4" fmla="*/ 2985961 h 3794703"/>
                <a:gd name="connsiteX5" fmla="*/ 399711 w 415898"/>
                <a:gd name="connsiteY5" fmla="*/ 2840305 h 3794703"/>
                <a:gd name="connsiteX6" fmla="*/ 11293 w 415898"/>
                <a:gd name="connsiteY6" fmla="*/ 2702740 h 3794703"/>
                <a:gd name="connsiteX7" fmla="*/ 391619 w 415898"/>
                <a:gd name="connsiteY7" fmla="*/ 2573267 h 3794703"/>
                <a:gd name="connsiteX8" fmla="*/ 11293 w 415898"/>
                <a:gd name="connsiteY8" fmla="*/ 2443795 h 3794703"/>
                <a:gd name="connsiteX9" fmla="*/ 391619 w 415898"/>
                <a:gd name="connsiteY9" fmla="*/ 2298138 h 3794703"/>
                <a:gd name="connsiteX10" fmla="*/ 35569 w 415898"/>
                <a:gd name="connsiteY10" fmla="*/ 2160574 h 3794703"/>
                <a:gd name="connsiteX11" fmla="*/ 415895 w 415898"/>
                <a:gd name="connsiteY11" fmla="*/ 2023009 h 3794703"/>
                <a:gd name="connsiteX12" fmla="*/ 27477 w 415898"/>
                <a:gd name="connsiteY12" fmla="*/ 1877352 h 3794703"/>
                <a:gd name="connsiteX13" fmla="*/ 375434 w 415898"/>
                <a:gd name="connsiteY13" fmla="*/ 1739788 h 3794703"/>
                <a:gd name="connsiteX14" fmla="*/ 11293 w 415898"/>
                <a:gd name="connsiteY14" fmla="*/ 1610315 h 3794703"/>
                <a:gd name="connsiteX15" fmla="*/ 415895 w 415898"/>
                <a:gd name="connsiteY15" fmla="*/ 1488935 h 3794703"/>
                <a:gd name="connsiteX16" fmla="*/ 19385 w 415898"/>
                <a:gd name="connsiteY16" fmla="*/ 1335186 h 3794703"/>
                <a:gd name="connsiteX17" fmla="*/ 383527 w 415898"/>
                <a:gd name="connsiteY17" fmla="*/ 1229989 h 3794703"/>
                <a:gd name="connsiteX18" fmla="*/ 11293 w 415898"/>
                <a:gd name="connsiteY18" fmla="*/ 1076241 h 3794703"/>
                <a:gd name="connsiteX19" fmla="*/ 391619 w 415898"/>
                <a:gd name="connsiteY19" fmla="*/ 946768 h 3794703"/>
                <a:gd name="connsiteX20" fmla="*/ 19385 w 415898"/>
                <a:gd name="connsiteY20" fmla="*/ 801112 h 3794703"/>
                <a:gd name="connsiteX21" fmla="*/ 391619 w 415898"/>
                <a:gd name="connsiteY21" fmla="*/ 655455 h 3794703"/>
                <a:gd name="connsiteX22" fmla="*/ 19385 w 415898"/>
                <a:gd name="connsiteY22" fmla="*/ 534074 h 3794703"/>
                <a:gd name="connsiteX23" fmla="*/ 399711 w 415898"/>
                <a:gd name="connsiteY23" fmla="*/ 388418 h 3794703"/>
                <a:gd name="connsiteX24" fmla="*/ 3201 w 415898"/>
                <a:gd name="connsiteY24" fmla="*/ 258945 h 3794703"/>
                <a:gd name="connsiteX25" fmla="*/ 213594 w 415898"/>
                <a:gd name="connsiteY25" fmla="*/ 161841 h 3794703"/>
                <a:gd name="connsiteX26" fmla="*/ 229778 w 415898"/>
                <a:gd name="connsiteY26" fmla="*/ 0 h 379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898" h="3794703">
                  <a:moveTo>
                    <a:pt x="230401" y="3794703"/>
                  </a:moveTo>
                  <a:cubicBezTo>
                    <a:pt x="-86549" y="3289085"/>
                    <a:pt x="433532" y="3472755"/>
                    <a:pt x="399711" y="3382471"/>
                  </a:cubicBezTo>
                  <a:cubicBezTo>
                    <a:pt x="365890" y="3292187"/>
                    <a:pt x="28826" y="3297504"/>
                    <a:pt x="27477" y="3252998"/>
                  </a:cubicBezTo>
                  <a:cubicBezTo>
                    <a:pt x="26128" y="3208492"/>
                    <a:pt x="392968" y="3159940"/>
                    <a:pt x="391619" y="3115434"/>
                  </a:cubicBezTo>
                  <a:cubicBezTo>
                    <a:pt x="390270" y="3070928"/>
                    <a:pt x="18036" y="3031816"/>
                    <a:pt x="19385" y="2985961"/>
                  </a:cubicBezTo>
                  <a:cubicBezTo>
                    <a:pt x="20734" y="2940106"/>
                    <a:pt x="401060" y="2887508"/>
                    <a:pt x="399711" y="2840305"/>
                  </a:cubicBezTo>
                  <a:cubicBezTo>
                    <a:pt x="398362" y="2793102"/>
                    <a:pt x="12642" y="2747246"/>
                    <a:pt x="11293" y="2702740"/>
                  </a:cubicBezTo>
                  <a:cubicBezTo>
                    <a:pt x="9944" y="2658234"/>
                    <a:pt x="391619" y="2616424"/>
                    <a:pt x="391619" y="2573267"/>
                  </a:cubicBezTo>
                  <a:cubicBezTo>
                    <a:pt x="391619" y="2530110"/>
                    <a:pt x="11293" y="2489650"/>
                    <a:pt x="11293" y="2443795"/>
                  </a:cubicBezTo>
                  <a:cubicBezTo>
                    <a:pt x="11293" y="2397940"/>
                    <a:pt x="387573" y="2345341"/>
                    <a:pt x="391619" y="2298138"/>
                  </a:cubicBezTo>
                  <a:cubicBezTo>
                    <a:pt x="395665" y="2250934"/>
                    <a:pt x="31523" y="2206429"/>
                    <a:pt x="35569" y="2160574"/>
                  </a:cubicBezTo>
                  <a:cubicBezTo>
                    <a:pt x="39615" y="2114719"/>
                    <a:pt x="417244" y="2070213"/>
                    <a:pt x="415895" y="2023009"/>
                  </a:cubicBezTo>
                  <a:cubicBezTo>
                    <a:pt x="414546" y="1975805"/>
                    <a:pt x="34220" y="1924555"/>
                    <a:pt x="27477" y="1877352"/>
                  </a:cubicBezTo>
                  <a:cubicBezTo>
                    <a:pt x="20734" y="1830149"/>
                    <a:pt x="378131" y="1784294"/>
                    <a:pt x="375434" y="1739788"/>
                  </a:cubicBezTo>
                  <a:cubicBezTo>
                    <a:pt x="372737" y="1695282"/>
                    <a:pt x="4550" y="1652124"/>
                    <a:pt x="11293" y="1610315"/>
                  </a:cubicBezTo>
                  <a:cubicBezTo>
                    <a:pt x="18036" y="1568506"/>
                    <a:pt x="414546" y="1534790"/>
                    <a:pt x="415895" y="1488935"/>
                  </a:cubicBezTo>
                  <a:cubicBezTo>
                    <a:pt x="417244" y="1443080"/>
                    <a:pt x="24780" y="1378344"/>
                    <a:pt x="19385" y="1335186"/>
                  </a:cubicBezTo>
                  <a:cubicBezTo>
                    <a:pt x="13990" y="1292028"/>
                    <a:pt x="384876" y="1273146"/>
                    <a:pt x="383527" y="1229989"/>
                  </a:cubicBezTo>
                  <a:cubicBezTo>
                    <a:pt x="382178" y="1186832"/>
                    <a:pt x="9944" y="1123444"/>
                    <a:pt x="11293" y="1076241"/>
                  </a:cubicBezTo>
                  <a:cubicBezTo>
                    <a:pt x="12642" y="1029038"/>
                    <a:pt x="390270" y="992623"/>
                    <a:pt x="391619" y="946768"/>
                  </a:cubicBezTo>
                  <a:cubicBezTo>
                    <a:pt x="392968" y="900913"/>
                    <a:pt x="19385" y="849664"/>
                    <a:pt x="19385" y="801112"/>
                  </a:cubicBezTo>
                  <a:cubicBezTo>
                    <a:pt x="19385" y="752560"/>
                    <a:pt x="391619" y="699961"/>
                    <a:pt x="391619" y="655455"/>
                  </a:cubicBezTo>
                  <a:cubicBezTo>
                    <a:pt x="391619" y="610949"/>
                    <a:pt x="18036" y="578580"/>
                    <a:pt x="19385" y="534074"/>
                  </a:cubicBezTo>
                  <a:cubicBezTo>
                    <a:pt x="20734" y="489568"/>
                    <a:pt x="402408" y="434273"/>
                    <a:pt x="399711" y="388418"/>
                  </a:cubicBezTo>
                  <a:cubicBezTo>
                    <a:pt x="397014" y="342563"/>
                    <a:pt x="34220" y="296708"/>
                    <a:pt x="3201" y="258945"/>
                  </a:cubicBezTo>
                  <a:cubicBezTo>
                    <a:pt x="-27818" y="221182"/>
                    <a:pt x="175831" y="204998"/>
                    <a:pt x="213594" y="161841"/>
                  </a:cubicBezTo>
                  <a:cubicBezTo>
                    <a:pt x="251357" y="118684"/>
                    <a:pt x="240567" y="59342"/>
                    <a:pt x="229778" y="0"/>
                  </a:cubicBezTo>
                </a:path>
              </a:pathLst>
            </a:custGeom>
            <a:noFill/>
            <a:ln w="31750">
              <a:solidFill>
                <a:srgbClr val="0099FF"/>
              </a:solidFill>
            </a:ln>
            <a:scene3d>
              <a:camera prst="orthographicFront"/>
              <a:lightRig rig="flat" dir="t"/>
            </a:scene3d>
            <a:sp3d prstMaterial="metal">
              <a:bevelT w="1460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1" name="Group 24">
              <a:extLst>
                <a:ext uri="{FF2B5EF4-FFF2-40B4-BE49-F238E27FC236}">
                  <a16:creationId xmlns:a16="http://schemas.microsoft.com/office/drawing/2014/main" id="{ACE5483F-EAEF-4C43-AA65-C26542F69E03}"/>
                </a:ext>
              </a:extLst>
            </p:cNvPr>
            <p:cNvGrpSpPr/>
            <p:nvPr/>
          </p:nvGrpSpPr>
          <p:grpSpPr>
            <a:xfrm>
              <a:off x="10743324" y="4060513"/>
              <a:ext cx="533594" cy="867373"/>
              <a:chOff x="3743450" y="1914965"/>
              <a:chExt cx="533594" cy="867373"/>
            </a:xfrm>
            <a:solidFill>
              <a:srgbClr val="0099FF"/>
            </a:solidFill>
          </p:grpSpPr>
          <p:sp>
            <p:nvSpPr>
              <p:cNvPr id="122" name="Graphic 4" descr="Right pointing backhand index">
                <a:extLst>
                  <a:ext uri="{FF2B5EF4-FFF2-40B4-BE49-F238E27FC236}">
                    <a16:creationId xmlns:a16="http://schemas.microsoft.com/office/drawing/2014/main" id="{9CA85D5B-E8DA-4CFF-85BE-F99CEAC08A43}"/>
                  </a:ext>
                </a:extLst>
              </p:cNvPr>
              <p:cNvSpPr/>
              <p:nvPr/>
            </p:nvSpPr>
            <p:spPr>
              <a:xfrm rot="16200000">
                <a:off x="3610197" y="2048218"/>
                <a:ext cx="800100" cy="533594"/>
              </a:xfrm>
              <a:custGeom>
                <a:avLst/>
                <a:gdLst>
                  <a:gd name="connsiteX0" fmla="*/ 752475 w 800100"/>
                  <a:gd name="connsiteY0" fmla="*/ 133545 h 533594"/>
                  <a:gd name="connsiteX1" fmla="*/ 280988 w 800100"/>
                  <a:gd name="connsiteY1" fmla="*/ 133545 h 533594"/>
                  <a:gd name="connsiteX2" fmla="*/ 457200 w 800100"/>
                  <a:gd name="connsiteY2" fmla="*/ 94492 h 533594"/>
                  <a:gd name="connsiteX3" fmla="*/ 493395 w 800100"/>
                  <a:gd name="connsiteY3" fmla="*/ 37342 h 533594"/>
                  <a:gd name="connsiteX4" fmla="*/ 436245 w 800100"/>
                  <a:gd name="connsiteY4" fmla="*/ 1147 h 533594"/>
                  <a:gd name="connsiteX5" fmla="*/ 179070 w 800100"/>
                  <a:gd name="connsiteY5" fmla="*/ 58297 h 533594"/>
                  <a:gd name="connsiteX6" fmla="*/ 152400 w 800100"/>
                  <a:gd name="connsiteY6" fmla="*/ 76395 h 533594"/>
                  <a:gd name="connsiteX7" fmla="*/ 71438 w 800100"/>
                  <a:gd name="connsiteY7" fmla="*/ 181170 h 533594"/>
                  <a:gd name="connsiteX8" fmla="*/ 0 w 800100"/>
                  <a:gd name="connsiteY8" fmla="*/ 181170 h 533594"/>
                  <a:gd name="connsiteX9" fmla="*/ 0 w 800100"/>
                  <a:gd name="connsiteY9" fmla="*/ 457395 h 533594"/>
                  <a:gd name="connsiteX10" fmla="*/ 47625 w 800100"/>
                  <a:gd name="connsiteY10" fmla="*/ 457395 h 533594"/>
                  <a:gd name="connsiteX11" fmla="*/ 247650 w 800100"/>
                  <a:gd name="connsiteY11" fmla="*/ 533595 h 533594"/>
                  <a:gd name="connsiteX12" fmla="*/ 419100 w 800100"/>
                  <a:gd name="connsiteY12" fmla="*/ 533595 h 533594"/>
                  <a:gd name="connsiteX13" fmla="*/ 476250 w 800100"/>
                  <a:gd name="connsiteY13" fmla="*/ 476445 h 533594"/>
                  <a:gd name="connsiteX14" fmla="*/ 461010 w 800100"/>
                  <a:gd name="connsiteY14" fmla="*/ 438345 h 533594"/>
                  <a:gd name="connsiteX15" fmla="*/ 466725 w 800100"/>
                  <a:gd name="connsiteY15" fmla="*/ 438345 h 533594"/>
                  <a:gd name="connsiteX16" fmla="*/ 523875 w 800100"/>
                  <a:gd name="connsiteY16" fmla="*/ 381195 h 533594"/>
                  <a:gd name="connsiteX17" fmla="*/ 507683 w 800100"/>
                  <a:gd name="connsiteY17" fmla="*/ 341190 h 533594"/>
                  <a:gd name="connsiteX18" fmla="*/ 552450 w 800100"/>
                  <a:gd name="connsiteY18" fmla="*/ 285945 h 533594"/>
                  <a:gd name="connsiteX19" fmla="*/ 495300 w 800100"/>
                  <a:gd name="connsiteY19" fmla="*/ 228795 h 533594"/>
                  <a:gd name="connsiteX20" fmla="*/ 752475 w 800100"/>
                  <a:gd name="connsiteY20" fmla="*/ 228795 h 533594"/>
                  <a:gd name="connsiteX21" fmla="*/ 800100 w 800100"/>
                  <a:gd name="connsiteY21" fmla="*/ 181170 h 533594"/>
                  <a:gd name="connsiteX22" fmla="*/ 752475 w 800100"/>
                  <a:gd name="connsiteY22" fmla="*/ 133545 h 53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0100" h="533594">
                    <a:moveTo>
                      <a:pt x="752475" y="133545"/>
                    </a:moveTo>
                    <a:lnTo>
                      <a:pt x="280988" y="133545"/>
                    </a:lnTo>
                    <a:lnTo>
                      <a:pt x="457200" y="94492"/>
                    </a:lnTo>
                    <a:cubicBezTo>
                      <a:pt x="482918" y="88777"/>
                      <a:pt x="499110" y="63060"/>
                      <a:pt x="493395" y="37342"/>
                    </a:cubicBezTo>
                    <a:cubicBezTo>
                      <a:pt x="487680" y="11625"/>
                      <a:pt x="461963" y="-4568"/>
                      <a:pt x="436245" y="1147"/>
                    </a:cubicBezTo>
                    <a:lnTo>
                      <a:pt x="179070" y="58297"/>
                    </a:lnTo>
                    <a:cubicBezTo>
                      <a:pt x="169545" y="61155"/>
                      <a:pt x="160020" y="66870"/>
                      <a:pt x="152400" y="76395"/>
                    </a:cubicBezTo>
                    <a:lnTo>
                      <a:pt x="71438" y="181170"/>
                    </a:lnTo>
                    <a:lnTo>
                      <a:pt x="0" y="181170"/>
                    </a:lnTo>
                    <a:lnTo>
                      <a:pt x="0" y="457395"/>
                    </a:lnTo>
                    <a:lnTo>
                      <a:pt x="47625" y="457395"/>
                    </a:lnTo>
                    <a:cubicBezTo>
                      <a:pt x="115253" y="457395"/>
                      <a:pt x="120015" y="533595"/>
                      <a:pt x="247650" y="533595"/>
                    </a:cubicBezTo>
                    <a:cubicBezTo>
                      <a:pt x="278130" y="533595"/>
                      <a:pt x="379095" y="533595"/>
                      <a:pt x="419100" y="533595"/>
                    </a:cubicBezTo>
                    <a:cubicBezTo>
                      <a:pt x="450533" y="533595"/>
                      <a:pt x="476250" y="507877"/>
                      <a:pt x="476250" y="476445"/>
                    </a:cubicBezTo>
                    <a:cubicBezTo>
                      <a:pt x="476250" y="461205"/>
                      <a:pt x="470535" y="447870"/>
                      <a:pt x="461010" y="438345"/>
                    </a:cubicBezTo>
                    <a:cubicBezTo>
                      <a:pt x="462915" y="438345"/>
                      <a:pt x="464820" y="438345"/>
                      <a:pt x="466725" y="438345"/>
                    </a:cubicBezTo>
                    <a:cubicBezTo>
                      <a:pt x="498158" y="438345"/>
                      <a:pt x="523875" y="412627"/>
                      <a:pt x="523875" y="381195"/>
                    </a:cubicBezTo>
                    <a:cubicBezTo>
                      <a:pt x="523875" y="365955"/>
                      <a:pt x="518160" y="351667"/>
                      <a:pt x="507683" y="341190"/>
                    </a:cubicBezTo>
                    <a:cubicBezTo>
                      <a:pt x="533400" y="335475"/>
                      <a:pt x="552450" y="312615"/>
                      <a:pt x="552450" y="285945"/>
                    </a:cubicBezTo>
                    <a:cubicBezTo>
                      <a:pt x="552450" y="254512"/>
                      <a:pt x="526733" y="228795"/>
                      <a:pt x="495300" y="228795"/>
                    </a:cubicBezTo>
                    <a:lnTo>
                      <a:pt x="752475" y="228795"/>
                    </a:lnTo>
                    <a:cubicBezTo>
                      <a:pt x="779145" y="228795"/>
                      <a:pt x="800100" y="207840"/>
                      <a:pt x="800100" y="181170"/>
                    </a:cubicBezTo>
                    <a:cubicBezTo>
                      <a:pt x="800100" y="154500"/>
                      <a:pt x="779145" y="133545"/>
                      <a:pt x="752475" y="133545"/>
                    </a:cubicBezTo>
                    <a:close/>
                  </a:path>
                </a:pathLst>
              </a:custGeom>
              <a:grpFill/>
              <a:ln w="9525" cap="flat">
                <a:noFill/>
                <a:prstDash val="solid"/>
                <a:miter/>
              </a:ln>
            </p:spPr>
            <p:txBody>
              <a:bodyPr rtlCol="0" anchor="ctr"/>
              <a:lstStyle/>
              <a:p>
                <a:endParaRPr lang="en-US" dirty="0"/>
              </a:p>
            </p:txBody>
          </p:sp>
          <p:sp>
            <p:nvSpPr>
              <p:cNvPr id="123" name="Rectangle: Rounded Corners 26">
                <a:extLst>
                  <a:ext uri="{FF2B5EF4-FFF2-40B4-BE49-F238E27FC236}">
                    <a16:creationId xmlns:a16="http://schemas.microsoft.com/office/drawing/2014/main" id="{AF2EE490-E959-4A73-9199-FDD75D839629}"/>
                  </a:ext>
                </a:extLst>
              </p:cNvPr>
              <p:cNvSpPr/>
              <p:nvPr/>
            </p:nvSpPr>
            <p:spPr>
              <a:xfrm>
                <a:off x="3892426" y="2715065"/>
                <a:ext cx="345124" cy="67273"/>
              </a:xfrm>
              <a:prstGeom prst="roundRect">
                <a:avLst>
                  <a:gd name="adj" fmla="val 41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24" name="Group 27">
            <a:extLst>
              <a:ext uri="{FF2B5EF4-FFF2-40B4-BE49-F238E27FC236}">
                <a16:creationId xmlns:a16="http://schemas.microsoft.com/office/drawing/2014/main" id="{2D7ADBD6-18AF-4C85-9BC1-5FF59D3DE866}"/>
              </a:ext>
            </a:extLst>
          </p:cNvPr>
          <p:cNvGrpSpPr/>
          <p:nvPr/>
        </p:nvGrpSpPr>
        <p:grpSpPr>
          <a:xfrm>
            <a:off x="2341337" y="6691037"/>
            <a:ext cx="445109" cy="222555"/>
            <a:chOff x="2117910" y="6188241"/>
            <a:chExt cx="731520" cy="365760"/>
          </a:xfrm>
        </p:grpSpPr>
        <p:sp>
          <p:nvSpPr>
            <p:cNvPr id="125" name="Freeform: Shape 28">
              <a:extLst>
                <a:ext uri="{FF2B5EF4-FFF2-40B4-BE49-F238E27FC236}">
                  <a16:creationId xmlns:a16="http://schemas.microsoft.com/office/drawing/2014/main" id="{1633D223-8538-44EF-B067-FB13A078F46E}"/>
                </a:ext>
              </a:extLst>
            </p:cNvPr>
            <p:cNvSpPr/>
            <p:nvPr/>
          </p:nvSpPr>
          <p:spPr>
            <a:xfrm>
              <a:off x="2117910" y="6188241"/>
              <a:ext cx="731520" cy="365760"/>
            </a:xfrm>
            <a:custGeom>
              <a:avLst/>
              <a:gdLst>
                <a:gd name="connsiteX0" fmla="*/ 801859 w 1603718"/>
                <a:gd name="connsiteY0" fmla="*/ 0 h 801858"/>
                <a:gd name="connsiteX1" fmla="*/ 1587427 w 1603718"/>
                <a:gd name="connsiteY1" fmla="*/ 640257 h 801858"/>
                <a:gd name="connsiteX2" fmla="*/ 1603718 w 1603718"/>
                <a:gd name="connsiteY2" fmla="*/ 801858 h 801858"/>
                <a:gd name="connsiteX3" fmla="*/ 0 w 1603718"/>
                <a:gd name="connsiteY3" fmla="*/ 801858 h 801858"/>
                <a:gd name="connsiteX4" fmla="*/ 16291 w 1603718"/>
                <a:gd name="connsiteY4" fmla="*/ 640257 h 801858"/>
                <a:gd name="connsiteX5" fmla="*/ 801859 w 1603718"/>
                <a:gd name="connsiteY5" fmla="*/ 0 h 80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3718" h="801858">
                  <a:moveTo>
                    <a:pt x="801859" y="0"/>
                  </a:moveTo>
                  <a:cubicBezTo>
                    <a:pt x="1189357" y="0"/>
                    <a:pt x="1512657" y="274863"/>
                    <a:pt x="1587427" y="640257"/>
                  </a:cubicBezTo>
                  <a:lnTo>
                    <a:pt x="1603718" y="801858"/>
                  </a:lnTo>
                  <a:lnTo>
                    <a:pt x="0" y="801858"/>
                  </a:lnTo>
                  <a:lnTo>
                    <a:pt x="16291" y="640257"/>
                  </a:lnTo>
                  <a:cubicBezTo>
                    <a:pt x="91062" y="274863"/>
                    <a:pt x="414362" y="0"/>
                    <a:pt x="801859" y="0"/>
                  </a:cubicBez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Freeform: Shape 29">
              <a:extLst>
                <a:ext uri="{FF2B5EF4-FFF2-40B4-BE49-F238E27FC236}">
                  <a16:creationId xmlns:a16="http://schemas.microsoft.com/office/drawing/2014/main" id="{C2578C8E-E6FC-47FD-BBC1-70A1179F3AC1}"/>
                </a:ext>
              </a:extLst>
            </p:cNvPr>
            <p:cNvSpPr/>
            <p:nvPr/>
          </p:nvSpPr>
          <p:spPr>
            <a:xfrm>
              <a:off x="2170703" y="6282004"/>
              <a:ext cx="210036" cy="177476"/>
            </a:xfrm>
            <a:custGeom>
              <a:avLst/>
              <a:gdLst>
                <a:gd name="connsiteX0" fmla="*/ 365760 w 444666"/>
                <a:gd name="connsiteY0" fmla="*/ 0 h 365760"/>
                <a:gd name="connsiteX1" fmla="*/ 430506 w 444666"/>
                <a:gd name="connsiteY1" fmla="*/ 5713 h 365760"/>
                <a:gd name="connsiteX2" fmla="*/ 444666 w 444666"/>
                <a:gd name="connsiteY2" fmla="*/ 9538 h 365760"/>
                <a:gd name="connsiteX3" fmla="*/ 397811 w 444666"/>
                <a:gd name="connsiteY3" fmla="*/ 22194 h 365760"/>
                <a:gd name="connsiteX4" fmla="*/ 165242 w 444666"/>
                <a:gd name="connsiteY4" fmla="*/ 292047 h 365760"/>
                <a:gd name="connsiteX5" fmla="*/ 157811 w 444666"/>
                <a:gd name="connsiteY5" fmla="*/ 365760 h 365760"/>
                <a:gd name="connsiteX6" fmla="*/ 0 w 444666"/>
                <a:gd name="connsiteY6" fmla="*/ 365760 h 365760"/>
                <a:gd name="connsiteX7" fmla="*/ 7431 w 444666"/>
                <a:gd name="connsiteY7" fmla="*/ 292047 h 365760"/>
                <a:gd name="connsiteX8" fmla="*/ 365760 w 444666"/>
                <a:gd name="connsiteY8"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66" h="365760">
                  <a:moveTo>
                    <a:pt x="365760" y="0"/>
                  </a:moveTo>
                  <a:cubicBezTo>
                    <a:pt x="387854" y="0"/>
                    <a:pt x="409491" y="1959"/>
                    <a:pt x="430506" y="5713"/>
                  </a:cubicBezTo>
                  <a:lnTo>
                    <a:pt x="444666" y="9538"/>
                  </a:lnTo>
                  <a:lnTo>
                    <a:pt x="397811" y="22194"/>
                  </a:lnTo>
                  <a:cubicBezTo>
                    <a:pt x="280168" y="65269"/>
                    <a:pt x="190822" y="167044"/>
                    <a:pt x="165242" y="292047"/>
                  </a:cubicBezTo>
                  <a:lnTo>
                    <a:pt x="157811" y="365760"/>
                  </a:lnTo>
                  <a:lnTo>
                    <a:pt x="0" y="365760"/>
                  </a:lnTo>
                  <a:lnTo>
                    <a:pt x="7431" y="292047"/>
                  </a:lnTo>
                  <a:cubicBezTo>
                    <a:pt x="41537" y="125376"/>
                    <a:pt x="189007" y="0"/>
                    <a:pt x="365760" y="0"/>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7" name="TextBox 63">
            <a:extLst>
              <a:ext uri="{FF2B5EF4-FFF2-40B4-BE49-F238E27FC236}">
                <a16:creationId xmlns:a16="http://schemas.microsoft.com/office/drawing/2014/main" id="{AE58A1F1-9E8F-4AA3-9934-9502931DB903}"/>
              </a:ext>
            </a:extLst>
          </p:cNvPr>
          <p:cNvSpPr txBox="1"/>
          <p:nvPr/>
        </p:nvSpPr>
        <p:spPr>
          <a:xfrm>
            <a:off x="27236" y="2616331"/>
            <a:ext cx="5228153" cy="1754326"/>
          </a:xfrm>
          <a:prstGeom prst="rect">
            <a:avLst/>
          </a:prstGeom>
          <a:noFill/>
        </p:spPr>
        <p:txBody>
          <a:bodyPr wrap="square" rtlCol="0">
            <a:spAutoFit/>
          </a:bodyPr>
          <a:lstStyle/>
          <a:p>
            <a:pPr algn="ctr"/>
            <a:r>
              <a:rPr lang="ar-SY" sz="3600" dirty="0">
                <a:solidFill>
                  <a:srgbClr val="0070C0"/>
                </a:solidFill>
              </a:rPr>
              <a:t>المسافة على الخريطة</a:t>
            </a:r>
          </a:p>
          <a:p>
            <a:pPr algn="ctr"/>
            <a:r>
              <a:rPr lang="ar-SY" sz="3600" dirty="0">
                <a:solidFill>
                  <a:srgbClr val="0070C0"/>
                </a:solidFill>
              </a:rPr>
              <a:t> ÷</a:t>
            </a:r>
          </a:p>
          <a:p>
            <a:pPr algn="ctr"/>
            <a:r>
              <a:rPr lang="ar-SY" sz="3600" dirty="0">
                <a:solidFill>
                  <a:srgbClr val="0070C0"/>
                </a:solidFill>
              </a:rPr>
              <a:t>المسافة الحقيقية في الطبيعة</a:t>
            </a:r>
          </a:p>
        </p:txBody>
      </p:sp>
      <p:grpSp>
        <p:nvGrpSpPr>
          <p:cNvPr id="128" name="Group 26">
            <a:extLst>
              <a:ext uri="{FF2B5EF4-FFF2-40B4-BE49-F238E27FC236}">
                <a16:creationId xmlns:a16="http://schemas.microsoft.com/office/drawing/2014/main" id="{2AC1D5D3-5F91-471B-8D64-41C3AFEB8EA0}"/>
              </a:ext>
            </a:extLst>
          </p:cNvPr>
          <p:cNvGrpSpPr/>
          <p:nvPr/>
        </p:nvGrpSpPr>
        <p:grpSpPr>
          <a:xfrm>
            <a:off x="9462583" y="3294959"/>
            <a:ext cx="2729418" cy="2914843"/>
            <a:chOff x="7645897" y="1424779"/>
            <a:chExt cx="2619927" cy="2905820"/>
          </a:xfrm>
        </p:grpSpPr>
        <p:grpSp>
          <p:nvGrpSpPr>
            <p:cNvPr id="129"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132"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0" name="Picture 12">
              <a:extLst>
                <a:ext uri="{FF2B5EF4-FFF2-40B4-BE49-F238E27FC236}">
                  <a16:creationId xmlns:a16="http://schemas.microsoft.com/office/drawing/2014/main" id="{039FBA9A-A698-4B3C-979A-FA7C649AA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4479" y="2563435"/>
              <a:ext cx="2326489" cy="1767164"/>
            </a:xfrm>
            <a:prstGeom prst="rect">
              <a:avLst/>
            </a:prstGeom>
          </p:spPr>
        </p:pic>
        <p:sp>
          <p:nvSpPr>
            <p:cNvPr id="131" name="TextBox 21">
              <a:extLst>
                <a:ext uri="{FF2B5EF4-FFF2-40B4-BE49-F238E27FC236}">
                  <a16:creationId xmlns:a16="http://schemas.microsoft.com/office/drawing/2014/main" id="{3FFEC7E5-9AAA-420D-9D59-9AD5230E6B3C}"/>
                </a:ext>
              </a:extLst>
            </p:cNvPr>
            <p:cNvSpPr txBox="1"/>
            <p:nvPr/>
          </p:nvSpPr>
          <p:spPr>
            <a:xfrm>
              <a:off x="7645897" y="1429275"/>
              <a:ext cx="2619927" cy="828425"/>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نسبة البطالة في بعض الدول </a:t>
              </a:r>
            </a:p>
            <a:p>
              <a:pPr algn="ctr"/>
              <a:r>
                <a:rPr lang="ar-SY" sz="1600" b="1" dirty="0">
                  <a:solidFill>
                    <a:schemeClr val="bg1"/>
                  </a:solidFill>
                  <a:latin typeface="Helvetica" panose="020B0604020202020204" pitchFamily="34" charset="0"/>
                </a:rPr>
                <a:t>مقارنة بالمملكة العربية السعودية </a:t>
              </a:r>
            </a:p>
            <a:p>
              <a:pPr algn="ctr"/>
              <a:r>
                <a:rPr lang="ar-SY" sz="1600" b="1" dirty="0">
                  <a:solidFill>
                    <a:schemeClr val="bg1"/>
                  </a:solidFill>
                  <a:latin typeface="Helvetica" panose="020B0604020202020204" pitchFamily="34" charset="0"/>
                </a:rPr>
                <a:t>عام 1439 ه</a:t>
              </a:r>
            </a:p>
          </p:txBody>
        </p:sp>
      </p:grpSp>
    </p:spTree>
    <p:extLst>
      <p:ext uri="{BB962C8B-B14F-4D97-AF65-F5344CB8AC3E}">
        <p14:creationId xmlns:p14="http://schemas.microsoft.com/office/powerpoint/2010/main" val="37714721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par>
                                    <p:cTn id="34" presetID="32" presetClass="emph" presetSubtype="0" repeatCount="indefinite" fill="hold" nodeType="withEffect">
                                      <p:stCondLst>
                                        <p:cond delay="0"/>
                                      </p:stCondLst>
                                      <p:childTnLst>
                                        <p:animRot by="120000">
                                          <p:cBhvr>
                                            <p:cTn id="35" dur="200" fill="hold">
                                              <p:stCondLst>
                                                <p:cond delay="0"/>
                                              </p:stCondLst>
                                            </p:cTn>
                                            <p:tgtEl>
                                              <p:spTgt spid="79"/>
                                            </p:tgtEl>
                                            <p:attrNameLst>
                                              <p:attrName>r</p:attrName>
                                            </p:attrNameLst>
                                          </p:cBhvr>
                                        </p:animRot>
                                        <p:animRot by="-240000">
                                          <p:cBhvr>
                                            <p:cTn id="36" dur="400" fill="hold">
                                              <p:stCondLst>
                                                <p:cond delay="400"/>
                                              </p:stCondLst>
                                            </p:cTn>
                                            <p:tgtEl>
                                              <p:spTgt spid="79"/>
                                            </p:tgtEl>
                                            <p:attrNameLst>
                                              <p:attrName>r</p:attrName>
                                            </p:attrNameLst>
                                          </p:cBhvr>
                                        </p:animRot>
                                        <p:animRot by="240000">
                                          <p:cBhvr>
                                            <p:cTn id="37" dur="400" fill="hold">
                                              <p:stCondLst>
                                                <p:cond delay="800"/>
                                              </p:stCondLst>
                                            </p:cTn>
                                            <p:tgtEl>
                                              <p:spTgt spid="79"/>
                                            </p:tgtEl>
                                            <p:attrNameLst>
                                              <p:attrName>r</p:attrName>
                                            </p:attrNameLst>
                                          </p:cBhvr>
                                        </p:animRot>
                                        <p:animRot by="-240000">
                                          <p:cBhvr>
                                            <p:cTn id="38" dur="400" fill="hold">
                                              <p:stCondLst>
                                                <p:cond delay="1200"/>
                                              </p:stCondLst>
                                            </p:cTn>
                                            <p:tgtEl>
                                              <p:spTgt spid="79"/>
                                            </p:tgtEl>
                                            <p:attrNameLst>
                                              <p:attrName>r</p:attrName>
                                            </p:attrNameLst>
                                          </p:cBhvr>
                                        </p:animRot>
                                        <p:animRot by="120000">
                                          <p:cBhvr>
                                            <p:cTn id="39" dur="400" fill="hold">
                                              <p:stCondLst>
                                                <p:cond delay="1600"/>
                                              </p:stCondLst>
                                            </p:cTn>
                                            <p:tgtEl>
                                              <p:spTgt spid="79"/>
                                            </p:tgtEl>
                                            <p:attrNameLst>
                                              <p:attrName>r</p:attrName>
                                            </p:attrNameLst>
                                          </p:cBhvr>
                                        </p:animRot>
                                      </p:childTnLst>
                                    </p:cTn>
                                  </p:par>
                                  <p:par>
                                    <p:cTn id="40" presetID="32" presetClass="emph" presetSubtype="0" repeatCount="indefinite" fill="hold" nodeType="withEffect">
                                      <p:stCondLst>
                                        <p:cond delay="0"/>
                                      </p:stCondLst>
                                      <p:childTnLst>
                                        <p:animRot by="120000">
                                          <p:cBhvr>
                                            <p:cTn id="41" dur="200" fill="hold">
                                              <p:stCondLst>
                                                <p:cond delay="0"/>
                                              </p:stCondLst>
                                            </p:cTn>
                                            <p:tgtEl>
                                              <p:spTgt spid="109"/>
                                            </p:tgtEl>
                                            <p:attrNameLst>
                                              <p:attrName>r</p:attrName>
                                            </p:attrNameLst>
                                          </p:cBhvr>
                                        </p:animRot>
                                        <p:animRot by="-240000">
                                          <p:cBhvr>
                                            <p:cTn id="42" dur="400" fill="hold">
                                              <p:stCondLst>
                                                <p:cond delay="400"/>
                                              </p:stCondLst>
                                            </p:cTn>
                                            <p:tgtEl>
                                              <p:spTgt spid="109"/>
                                            </p:tgtEl>
                                            <p:attrNameLst>
                                              <p:attrName>r</p:attrName>
                                            </p:attrNameLst>
                                          </p:cBhvr>
                                        </p:animRot>
                                        <p:animRot by="240000">
                                          <p:cBhvr>
                                            <p:cTn id="43" dur="400" fill="hold">
                                              <p:stCondLst>
                                                <p:cond delay="800"/>
                                              </p:stCondLst>
                                            </p:cTn>
                                            <p:tgtEl>
                                              <p:spTgt spid="109"/>
                                            </p:tgtEl>
                                            <p:attrNameLst>
                                              <p:attrName>r</p:attrName>
                                            </p:attrNameLst>
                                          </p:cBhvr>
                                        </p:animRot>
                                        <p:animRot by="-240000">
                                          <p:cBhvr>
                                            <p:cTn id="44" dur="400" fill="hold">
                                              <p:stCondLst>
                                                <p:cond delay="1200"/>
                                              </p:stCondLst>
                                            </p:cTn>
                                            <p:tgtEl>
                                              <p:spTgt spid="109"/>
                                            </p:tgtEl>
                                            <p:attrNameLst>
                                              <p:attrName>r</p:attrName>
                                            </p:attrNameLst>
                                          </p:cBhvr>
                                        </p:animRot>
                                        <p:animRot by="120000">
                                          <p:cBhvr>
                                            <p:cTn id="45" dur="400" fill="hold">
                                              <p:stCondLst>
                                                <p:cond delay="1600"/>
                                              </p:stCondLst>
                                            </p:cTn>
                                            <p:tgtEl>
                                              <p:spTgt spid="109"/>
                                            </p:tgtEl>
                                            <p:attrNameLst>
                                              <p:attrName>r</p:attrName>
                                            </p:attrNameLst>
                                          </p:cBhvr>
                                        </p:animRot>
                                      </p:childTnLst>
                                    </p:cTn>
                                  </p:par>
                                  <p:par>
                                    <p:cTn id="46" presetID="32" presetClass="emph" presetSubtype="0" repeatCount="indefinite" fill="hold" nodeType="withEffect">
                                      <p:stCondLst>
                                        <p:cond delay="0"/>
                                      </p:stCondLst>
                                      <p:childTnLst>
                                        <p:animRot by="120000">
                                          <p:cBhvr>
                                            <p:cTn id="47" dur="200" fill="hold">
                                              <p:stCondLst>
                                                <p:cond delay="0"/>
                                              </p:stCondLst>
                                            </p:cTn>
                                            <p:tgtEl>
                                              <p:spTgt spid="119"/>
                                            </p:tgtEl>
                                            <p:attrNameLst>
                                              <p:attrName>r</p:attrName>
                                            </p:attrNameLst>
                                          </p:cBhvr>
                                        </p:animRot>
                                        <p:animRot by="-240000">
                                          <p:cBhvr>
                                            <p:cTn id="48" dur="400" fill="hold">
                                              <p:stCondLst>
                                                <p:cond delay="400"/>
                                              </p:stCondLst>
                                            </p:cTn>
                                            <p:tgtEl>
                                              <p:spTgt spid="119"/>
                                            </p:tgtEl>
                                            <p:attrNameLst>
                                              <p:attrName>r</p:attrName>
                                            </p:attrNameLst>
                                          </p:cBhvr>
                                        </p:animRot>
                                        <p:animRot by="240000">
                                          <p:cBhvr>
                                            <p:cTn id="49" dur="400" fill="hold">
                                              <p:stCondLst>
                                                <p:cond delay="800"/>
                                              </p:stCondLst>
                                            </p:cTn>
                                            <p:tgtEl>
                                              <p:spTgt spid="119"/>
                                            </p:tgtEl>
                                            <p:attrNameLst>
                                              <p:attrName>r</p:attrName>
                                            </p:attrNameLst>
                                          </p:cBhvr>
                                        </p:animRot>
                                        <p:animRot by="-240000">
                                          <p:cBhvr>
                                            <p:cTn id="50" dur="400" fill="hold">
                                              <p:stCondLst>
                                                <p:cond delay="1200"/>
                                              </p:stCondLst>
                                            </p:cTn>
                                            <p:tgtEl>
                                              <p:spTgt spid="119"/>
                                            </p:tgtEl>
                                            <p:attrNameLst>
                                              <p:attrName>r</p:attrName>
                                            </p:attrNameLst>
                                          </p:cBhvr>
                                        </p:animRot>
                                        <p:animRot by="120000">
                                          <p:cBhvr>
                                            <p:cTn id="51" dur="400" fill="hold">
                                              <p:stCondLst>
                                                <p:cond delay="1600"/>
                                              </p:stCondLst>
                                            </p:cTn>
                                            <p:tgtEl>
                                              <p:spTgt spid="119"/>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2" presetClass="entr" presetSubtype="1" accel="38000" fill="hold" nodeType="clickEffect" p14:presetBounceEnd="53000">
                                      <p:stCondLst>
                                        <p:cond delay="0"/>
                                      </p:stCondLst>
                                      <p:childTnLst>
                                        <p:set>
                                          <p:cBhvr>
                                            <p:cTn id="55" dur="1" fill="hold">
                                              <p:stCondLst>
                                                <p:cond delay="0"/>
                                              </p:stCondLst>
                                            </p:cTn>
                                            <p:tgtEl>
                                              <p:spTgt spid="128"/>
                                            </p:tgtEl>
                                            <p:attrNameLst>
                                              <p:attrName>style.visibility</p:attrName>
                                            </p:attrNameLst>
                                          </p:cBhvr>
                                          <p:to>
                                            <p:strVal val="visible"/>
                                          </p:to>
                                        </p:set>
                                        <p:anim calcmode="lin" valueType="num" p14:bounceEnd="53000">
                                          <p:cBhvr additive="base">
                                            <p:cTn id="56" dur="1000" fill="hold"/>
                                            <p:tgtEl>
                                              <p:spTgt spid="128"/>
                                            </p:tgtEl>
                                            <p:attrNameLst>
                                              <p:attrName>ppt_x</p:attrName>
                                            </p:attrNameLst>
                                          </p:cBhvr>
                                          <p:tavLst>
                                            <p:tav tm="0">
                                              <p:val>
                                                <p:strVal val="#ppt_x"/>
                                              </p:val>
                                            </p:tav>
                                            <p:tav tm="100000">
                                              <p:val>
                                                <p:strVal val="#ppt_x"/>
                                              </p:val>
                                            </p:tav>
                                          </p:tavLst>
                                        </p:anim>
                                        <p:anim calcmode="lin" valueType="num" p14:bounceEnd="53000">
                                          <p:cBhvr additive="base">
                                            <p:cTn id="57" dur="1000" fill="hold"/>
                                            <p:tgtEl>
                                              <p:spTgt spid="1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par>
                                    <p:cTn id="34" presetID="32" presetClass="emph" presetSubtype="0" repeatCount="indefinite" fill="hold" nodeType="withEffect">
                                      <p:stCondLst>
                                        <p:cond delay="0"/>
                                      </p:stCondLst>
                                      <p:childTnLst>
                                        <p:animRot by="120000">
                                          <p:cBhvr>
                                            <p:cTn id="35" dur="200" fill="hold">
                                              <p:stCondLst>
                                                <p:cond delay="0"/>
                                              </p:stCondLst>
                                            </p:cTn>
                                            <p:tgtEl>
                                              <p:spTgt spid="79"/>
                                            </p:tgtEl>
                                            <p:attrNameLst>
                                              <p:attrName>r</p:attrName>
                                            </p:attrNameLst>
                                          </p:cBhvr>
                                        </p:animRot>
                                        <p:animRot by="-240000">
                                          <p:cBhvr>
                                            <p:cTn id="36" dur="400" fill="hold">
                                              <p:stCondLst>
                                                <p:cond delay="400"/>
                                              </p:stCondLst>
                                            </p:cTn>
                                            <p:tgtEl>
                                              <p:spTgt spid="79"/>
                                            </p:tgtEl>
                                            <p:attrNameLst>
                                              <p:attrName>r</p:attrName>
                                            </p:attrNameLst>
                                          </p:cBhvr>
                                        </p:animRot>
                                        <p:animRot by="240000">
                                          <p:cBhvr>
                                            <p:cTn id="37" dur="400" fill="hold">
                                              <p:stCondLst>
                                                <p:cond delay="800"/>
                                              </p:stCondLst>
                                            </p:cTn>
                                            <p:tgtEl>
                                              <p:spTgt spid="79"/>
                                            </p:tgtEl>
                                            <p:attrNameLst>
                                              <p:attrName>r</p:attrName>
                                            </p:attrNameLst>
                                          </p:cBhvr>
                                        </p:animRot>
                                        <p:animRot by="-240000">
                                          <p:cBhvr>
                                            <p:cTn id="38" dur="400" fill="hold">
                                              <p:stCondLst>
                                                <p:cond delay="1200"/>
                                              </p:stCondLst>
                                            </p:cTn>
                                            <p:tgtEl>
                                              <p:spTgt spid="79"/>
                                            </p:tgtEl>
                                            <p:attrNameLst>
                                              <p:attrName>r</p:attrName>
                                            </p:attrNameLst>
                                          </p:cBhvr>
                                        </p:animRot>
                                        <p:animRot by="120000">
                                          <p:cBhvr>
                                            <p:cTn id="39" dur="400" fill="hold">
                                              <p:stCondLst>
                                                <p:cond delay="1600"/>
                                              </p:stCondLst>
                                            </p:cTn>
                                            <p:tgtEl>
                                              <p:spTgt spid="79"/>
                                            </p:tgtEl>
                                            <p:attrNameLst>
                                              <p:attrName>r</p:attrName>
                                            </p:attrNameLst>
                                          </p:cBhvr>
                                        </p:animRot>
                                      </p:childTnLst>
                                    </p:cTn>
                                  </p:par>
                                  <p:par>
                                    <p:cTn id="40" presetID="32" presetClass="emph" presetSubtype="0" repeatCount="indefinite" fill="hold" nodeType="withEffect">
                                      <p:stCondLst>
                                        <p:cond delay="0"/>
                                      </p:stCondLst>
                                      <p:childTnLst>
                                        <p:animRot by="120000">
                                          <p:cBhvr>
                                            <p:cTn id="41" dur="200" fill="hold">
                                              <p:stCondLst>
                                                <p:cond delay="0"/>
                                              </p:stCondLst>
                                            </p:cTn>
                                            <p:tgtEl>
                                              <p:spTgt spid="109"/>
                                            </p:tgtEl>
                                            <p:attrNameLst>
                                              <p:attrName>r</p:attrName>
                                            </p:attrNameLst>
                                          </p:cBhvr>
                                        </p:animRot>
                                        <p:animRot by="-240000">
                                          <p:cBhvr>
                                            <p:cTn id="42" dur="400" fill="hold">
                                              <p:stCondLst>
                                                <p:cond delay="400"/>
                                              </p:stCondLst>
                                            </p:cTn>
                                            <p:tgtEl>
                                              <p:spTgt spid="109"/>
                                            </p:tgtEl>
                                            <p:attrNameLst>
                                              <p:attrName>r</p:attrName>
                                            </p:attrNameLst>
                                          </p:cBhvr>
                                        </p:animRot>
                                        <p:animRot by="240000">
                                          <p:cBhvr>
                                            <p:cTn id="43" dur="400" fill="hold">
                                              <p:stCondLst>
                                                <p:cond delay="800"/>
                                              </p:stCondLst>
                                            </p:cTn>
                                            <p:tgtEl>
                                              <p:spTgt spid="109"/>
                                            </p:tgtEl>
                                            <p:attrNameLst>
                                              <p:attrName>r</p:attrName>
                                            </p:attrNameLst>
                                          </p:cBhvr>
                                        </p:animRot>
                                        <p:animRot by="-240000">
                                          <p:cBhvr>
                                            <p:cTn id="44" dur="400" fill="hold">
                                              <p:stCondLst>
                                                <p:cond delay="1200"/>
                                              </p:stCondLst>
                                            </p:cTn>
                                            <p:tgtEl>
                                              <p:spTgt spid="109"/>
                                            </p:tgtEl>
                                            <p:attrNameLst>
                                              <p:attrName>r</p:attrName>
                                            </p:attrNameLst>
                                          </p:cBhvr>
                                        </p:animRot>
                                        <p:animRot by="120000">
                                          <p:cBhvr>
                                            <p:cTn id="45" dur="400" fill="hold">
                                              <p:stCondLst>
                                                <p:cond delay="1600"/>
                                              </p:stCondLst>
                                            </p:cTn>
                                            <p:tgtEl>
                                              <p:spTgt spid="109"/>
                                            </p:tgtEl>
                                            <p:attrNameLst>
                                              <p:attrName>r</p:attrName>
                                            </p:attrNameLst>
                                          </p:cBhvr>
                                        </p:animRot>
                                      </p:childTnLst>
                                    </p:cTn>
                                  </p:par>
                                  <p:par>
                                    <p:cTn id="46" presetID="32" presetClass="emph" presetSubtype="0" repeatCount="indefinite" fill="hold" nodeType="withEffect">
                                      <p:stCondLst>
                                        <p:cond delay="0"/>
                                      </p:stCondLst>
                                      <p:childTnLst>
                                        <p:animRot by="120000">
                                          <p:cBhvr>
                                            <p:cTn id="47" dur="200" fill="hold">
                                              <p:stCondLst>
                                                <p:cond delay="0"/>
                                              </p:stCondLst>
                                            </p:cTn>
                                            <p:tgtEl>
                                              <p:spTgt spid="119"/>
                                            </p:tgtEl>
                                            <p:attrNameLst>
                                              <p:attrName>r</p:attrName>
                                            </p:attrNameLst>
                                          </p:cBhvr>
                                        </p:animRot>
                                        <p:animRot by="-240000">
                                          <p:cBhvr>
                                            <p:cTn id="48" dur="400" fill="hold">
                                              <p:stCondLst>
                                                <p:cond delay="400"/>
                                              </p:stCondLst>
                                            </p:cTn>
                                            <p:tgtEl>
                                              <p:spTgt spid="119"/>
                                            </p:tgtEl>
                                            <p:attrNameLst>
                                              <p:attrName>r</p:attrName>
                                            </p:attrNameLst>
                                          </p:cBhvr>
                                        </p:animRot>
                                        <p:animRot by="240000">
                                          <p:cBhvr>
                                            <p:cTn id="49" dur="400" fill="hold">
                                              <p:stCondLst>
                                                <p:cond delay="800"/>
                                              </p:stCondLst>
                                            </p:cTn>
                                            <p:tgtEl>
                                              <p:spTgt spid="119"/>
                                            </p:tgtEl>
                                            <p:attrNameLst>
                                              <p:attrName>r</p:attrName>
                                            </p:attrNameLst>
                                          </p:cBhvr>
                                        </p:animRot>
                                        <p:animRot by="-240000">
                                          <p:cBhvr>
                                            <p:cTn id="50" dur="400" fill="hold">
                                              <p:stCondLst>
                                                <p:cond delay="1200"/>
                                              </p:stCondLst>
                                            </p:cTn>
                                            <p:tgtEl>
                                              <p:spTgt spid="119"/>
                                            </p:tgtEl>
                                            <p:attrNameLst>
                                              <p:attrName>r</p:attrName>
                                            </p:attrNameLst>
                                          </p:cBhvr>
                                        </p:animRot>
                                        <p:animRot by="120000">
                                          <p:cBhvr>
                                            <p:cTn id="51" dur="400" fill="hold">
                                              <p:stCondLst>
                                                <p:cond delay="1600"/>
                                              </p:stCondLst>
                                            </p:cTn>
                                            <p:tgtEl>
                                              <p:spTgt spid="119"/>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2" presetClass="entr" presetSubtype="1" accel="38000" fill="hold" nodeType="clickEffect">
                                      <p:stCondLst>
                                        <p:cond delay="0"/>
                                      </p:stCondLst>
                                      <p:childTnLst>
                                        <p:set>
                                          <p:cBhvr>
                                            <p:cTn id="55" dur="1" fill="hold">
                                              <p:stCondLst>
                                                <p:cond delay="0"/>
                                              </p:stCondLst>
                                            </p:cTn>
                                            <p:tgtEl>
                                              <p:spTgt spid="128"/>
                                            </p:tgtEl>
                                            <p:attrNameLst>
                                              <p:attrName>style.visibility</p:attrName>
                                            </p:attrNameLst>
                                          </p:cBhvr>
                                          <p:to>
                                            <p:strVal val="visible"/>
                                          </p:to>
                                        </p:set>
                                        <p:anim calcmode="lin" valueType="num">
                                          <p:cBhvr additive="base">
                                            <p:cTn id="56" dur="1000" fill="hold"/>
                                            <p:tgtEl>
                                              <p:spTgt spid="128"/>
                                            </p:tgtEl>
                                            <p:attrNameLst>
                                              <p:attrName>ppt_x</p:attrName>
                                            </p:attrNameLst>
                                          </p:cBhvr>
                                          <p:tavLst>
                                            <p:tav tm="0">
                                              <p:val>
                                                <p:strVal val="#ppt_x"/>
                                              </p:val>
                                            </p:tav>
                                            <p:tav tm="100000">
                                              <p:val>
                                                <p:strVal val="#ppt_x"/>
                                              </p:val>
                                            </p:tav>
                                          </p:tavLst>
                                        </p:anim>
                                        <p:anim calcmode="lin" valueType="num">
                                          <p:cBhvr additive="base">
                                            <p:cTn id="57" dur="1000" fill="hold"/>
                                            <p:tgtEl>
                                              <p:spTgt spid="1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2256</TotalTime>
  <Words>901</Words>
  <Application>Microsoft Office PowerPoint</Application>
  <PresentationFormat>شاشة عريضة</PresentationFormat>
  <Paragraphs>146</Paragraphs>
  <Slides>15</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15</vt:i4>
      </vt:variant>
    </vt:vector>
  </HeadingPairs>
  <TitlesOfParts>
    <vt:vector size="24" baseType="lpstr">
      <vt:lpstr>Arial</vt:lpstr>
      <vt:lpstr>Calibri</vt:lpstr>
      <vt:lpstr>Calibri Light</vt:lpstr>
      <vt:lpstr>Century Gothic</vt:lpstr>
      <vt:lpstr>Cooper Black</vt:lpstr>
      <vt:lpstr>Helvetica</vt:lpstr>
      <vt:lpstr>Open Sans</vt:lpstr>
      <vt:lpstr>Oswald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1050</cp:revision>
  <dcterms:created xsi:type="dcterms:W3CDTF">2020-11-11T11:02:52Z</dcterms:created>
  <dcterms:modified xsi:type="dcterms:W3CDTF">2021-01-24T22:28:58Z</dcterms:modified>
</cp:coreProperties>
</file>