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490" r:id="rId3"/>
    <p:sldId id="498" r:id="rId4"/>
    <p:sldId id="335" r:id="rId5"/>
    <p:sldId id="506" r:id="rId6"/>
    <p:sldId id="495" r:id="rId7"/>
    <p:sldId id="516" r:id="rId8"/>
    <p:sldId id="517" r:id="rId9"/>
    <p:sldId id="515" r:id="rId10"/>
    <p:sldId id="508" r:id="rId11"/>
    <p:sldId id="479" r:id="rId12"/>
    <p:sldId id="509" r:id="rId13"/>
    <p:sldId id="519" r:id="rId14"/>
    <p:sldId id="487" r:id="rId15"/>
    <p:sldId id="510" r:id="rId16"/>
    <p:sldId id="269" r:id="rId17"/>
    <p:sldId id="334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6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96" y="1488"/>
      </p:cViewPr>
      <p:guideLst>
        <p:guide orient="horz" pos="2160"/>
        <p:guide pos="384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03/06/1442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8374735" cy="1265254"/>
            <a:chOff x="9198889" y="2670931"/>
            <a:chExt cx="8374735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97131" y="3141995"/>
              <a:ext cx="5676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نزول الوحي والدعوة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19045" y="1803212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موقف قريش من إعلان الدعوة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338813" y="1997314"/>
            <a:ext cx="5709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بيّن رسول الله صلى الله عليه وسلم صدق دعوته وحقائق الإسلام , وأوضح بطلان آلهة قومه ودعا إلى هجرها , فأدى هذا إلى تحويل موقفهم من المعارضة إلى إعلان العداء ورفض الدعوة الجديدة , ومع ذلك فإن هذا الرفض لم يمنع من دخول بعض كبار قريش في الإسلام , ومنهم حمزة بن عبد المطلب , وعمر بن الخطّاب .</a:t>
            </a:r>
          </a:p>
          <a:p>
            <a:pPr algn="r"/>
            <a:endParaRPr lang="ar-SY" dirty="0">
              <a:latin typeface="Century Gothic" panose="020B0502020202020204" pitchFamily="34" charset="0"/>
            </a:endParaRP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سلك كفار قريش أساليب ترغيب وترهيب لمواجهة الدعوة , ووقفوا في وجه النبي صلى الله عليه وسلم وعملوا لصدّ تأثيره في الناس ومن ذلك :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17749" cy="1128959"/>
            <a:chOff x="338813" y="22303"/>
            <a:chExt cx="8217749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06071" cy="1128959"/>
              <a:chOff x="2350491" y="22303"/>
              <a:chExt cx="6206071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10752" y="165530"/>
                <a:ext cx="6145810" cy="892552"/>
                <a:chOff x="4193103" y="1484950"/>
                <a:chExt cx="6145810" cy="89255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93103" y="1854282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نزول الوحي والدعوة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137742" y="3800528"/>
            <a:ext cx="3346151" cy="2338875"/>
            <a:chOff x="5514272" y="1424779"/>
            <a:chExt cx="4853578" cy="339252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773304" y="1424779"/>
              <a:ext cx="4335516" cy="3392528"/>
              <a:chOff x="2047274" y="917773"/>
              <a:chExt cx="5533586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5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047274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047274" y="917773"/>
                <a:ext cx="5533229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3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953" y="2449882"/>
              <a:ext cx="4047935" cy="2330424"/>
            </a:xfrm>
            <a:prstGeom prst="rect">
              <a:avLst/>
            </a:prstGeom>
          </p:spPr>
        </p:pic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مكة المكرمة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53" y="4662559"/>
            <a:ext cx="4757247" cy="150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5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2606466" y="1803212"/>
            <a:ext cx="612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لماذا اختار الرسول صلى الله عليه وسلم الحبشة مكاناً لهجرة بعض أصحابه :</a:t>
            </a:r>
            <a:endParaRPr lang="en-US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556469" y="2351928"/>
            <a:ext cx="570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أَذن النبي محمد صلى الله عليه وسلم لأصحابه بالهجرة إلى الحبشة بعد اضطهادهم وتعذيبهم , فهاجر بعضهم إليها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solidFill>
                    <a:schemeClr val="accent2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نزول الوحي والدعوة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36649" y="4391185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المقاطعة ( حصار الشِّعْب ) :</a:t>
            </a:r>
            <a:endParaRPr lang="en-US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746600" y="3449577"/>
            <a:ext cx="57092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بعد ازدياد عدد الداخلين في الإسلام , وخصوصاً بعد إسلام حمزة بن عبد المطلب وعمر بن الخطّاب وبعد أن رفض الرسول الكريم مساومتهم بعد أن عرضوا عليه الرئاسة والمال والزواج . عزم سادة قريش على قتل النبي صلى الله عليه وسلم فاتفق بنو عبد المطلب وبنوهاشم مسلمهم وكافرهم على حماية رسول الله صلى الله عليه وسلم – عدا أبي لهب – على حماية رسول الله صلى الله عليه وسلم . عند ذلك قاطعت قريش  في السنة السابعة من البعثة بني هاشم و بني عبد المطلب فلا يتزوجون منهم ولايزوجونهم , ولا يبيعونهم شيئاً , ولا يشترون منهم حتى يُسلموا رسول الله صلى الله عليه وسلم للقتل وكتبوا في ذلك صحيفة علّقوها في جوف الكعبة . وانتهى الحصار بإخفاق كفار قريش في تحقيق مآربهم ضد دعوة نبينا محمد صلى الله عليه وسلم وعاد بنو هاشم وبنو عبد المطلب إلى مكة المكرمة .  </a:t>
            </a:r>
          </a:p>
        </p:txBody>
      </p:sp>
      <p:cxnSp>
        <p:nvCxnSpPr>
          <p:cNvPr id="33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48282" y="4746877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805430" y="3739233"/>
            <a:ext cx="1763485" cy="1763485"/>
            <a:chOff x="8787826" y="1151260"/>
            <a:chExt cx="1763485" cy="1763485"/>
          </a:xfrm>
        </p:grpSpPr>
        <p:sp>
          <p:nvSpPr>
            <p:cNvPr id="3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pic>
          <p:nvPicPr>
            <p:cNvPr id="37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grpSp>
        <p:nvGrpSpPr>
          <p:cNvPr id="38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957830" y="3891633"/>
            <a:ext cx="1763485" cy="1763485"/>
            <a:chOff x="8787826" y="1151260"/>
            <a:chExt cx="1763485" cy="1763485"/>
          </a:xfrm>
        </p:grpSpPr>
        <p:sp>
          <p:nvSpPr>
            <p:cNvPr id="39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pic>
          <p:nvPicPr>
            <p:cNvPr id="6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grpSp>
        <p:nvGrpSpPr>
          <p:cNvPr id="40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399769" y="4886708"/>
            <a:ext cx="2511593" cy="1702190"/>
            <a:chOff x="5514272" y="1424779"/>
            <a:chExt cx="4853578" cy="3392528"/>
          </a:xfrm>
        </p:grpSpPr>
        <p:grpSp>
          <p:nvGrpSpPr>
            <p:cNvPr id="41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837143" y="1424779"/>
              <a:ext cx="4235549" cy="3392528"/>
              <a:chOff x="2128754" y="917773"/>
              <a:chExt cx="5405994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128754" y="921435"/>
                <a:ext cx="5405993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186218" y="917773"/>
                <a:ext cx="5348530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2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304" y="2267474"/>
              <a:ext cx="4399355" cy="2549831"/>
            </a:xfrm>
            <a:prstGeom prst="rect">
              <a:avLst/>
            </a:prstGeom>
          </p:spPr>
        </p:pic>
        <p:sp>
          <p:nvSpPr>
            <p:cNvPr id="5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طريق الهجرة إلى الحبشة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6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31" grpId="0"/>
          <p:bldP spid="3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19045" y="1803212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بيعتا العقبة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82152" y="1777812"/>
            <a:ext cx="570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ظهرت بوادر نجاح النبي صلى الله عليه وسلم في البحث عن مكان آمن لنشر الدعوة بلا مضايقة أو اضطهاد , وتمثلت أولى بوادر النجاح في لقائه صلى الله عليه وسلم أهل يثرب ( المدينة المنورة ) ومبايعتهم له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17749" cy="1131599"/>
            <a:chOff x="338813" y="22303"/>
            <a:chExt cx="8217749" cy="113159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solidFill>
                    <a:schemeClr val="accent2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06071" cy="1131599"/>
              <a:chOff x="2350491" y="22303"/>
              <a:chExt cx="6206071" cy="113159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10752" y="165530"/>
                <a:ext cx="6145810" cy="988372"/>
                <a:chOff x="4193103" y="1484950"/>
                <a:chExt cx="6145810" cy="98837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93103" y="1950102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نزول الوحي والدعوة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137742" y="3800528"/>
            <a:ext cx="3346151" cy="2338875"/>
            <a:chOff x="5514272" y="1424779"/>
            <a:chExt cx="4853578" cy="339252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837143" y="1424779"/>
              <a:ext cx="4235549" cy="3392528"/>
              <a:chOff x="2128754" y="917773"/>
              <a:chExt cx="5405994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5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128754" y="921435"/>
                <a:ext cx="5405993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186218" y="917773"/>
                <a:ext cx="5348530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3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304" y="2267475"/>
              <a:ext cx="4399355" cy="2549831"/>
            </a:xfrm>
            <a:prstGeom prst="rect">
              <a:avLst/>
            </a:prstGeom>
          </p:spPr>
        </p:pic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طريق الهجرة إلى الحبشة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19045" y="1803212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بيعة العقبة الأولى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427904" y="2235519"/>
            <a:ext cx="5963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في موسم الحج للعام الثاني عشر من البعثة , قدم مكة اثنا عشر رجلاً ممن أسلم من أهل يثرب ( المدينة المنورة ) , فبايعوا النبي صلى الله عليه وسلم في العقبة , ويروي أحد المبايعين وهو عبادة بن الصامت رضي الله عنه ما جرى في بيعة العقبة الأولى , قائلاً : إن النبي صلى الله عليه وسلم قال لنا :</a:t>
            </a:r>
          </a:p>
          <a:p>
            <a:pPr algn="r"/>
            <a:endParaRPr lang="ar-SY" dirty="0">
              <a:latin typeface="Century Gothic" panose="020B0502020202020204" pitchFamily="34" charset="0"/>
            </a:endParaRP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&lt;</a:t>
            </a:r>
            <a:r>
              <a:rPr lang="ar-SY" dirty="0">
                <a:solidFill>
                  <a:srgbClr val="00B050"/>
                </a:solidFill>
                <a:latin typeface="Century Gothic" panose="020B0502020202020204" pitchFamily="34" charset="0"/>
              </a:rPr>
              <a:t> تعالوا بايعوني على ألا تشركوا بالله شيئاً , ولا تسرقوا ولا تزنوا ولا تقتلوا أولادكم , ولا تأتوا ببهتان تفترونه بين أيديكم وأرجلكم , ولا تعصوني في معروف فمن أوفى منكم فأجره على الله , ومن أصاب من ذلك شيئاً ثم ستره الله فهو إلى الله , إن شاء عفا عنه و إن شاء عاقبه </a:t>
            </a:r>
            <a:r>
              <a:rPr lang="ar-SY" dirty="0">
                <a:latin typeface="Century Gothic" panose="020B0502020202020204" pitchFamily="34" charset="0"/>
              </a:rPr>
              <a:t>&gt;.</a:t>
            </a:r>
          </a:p>
          <a:p>
            <a:pPr algn="r"/>
            <a:endParaRPr lang="ar-SY" dirty="0">
              <a:latin typeface="Century Gothic" panose="020B0502020202020204" pitchFamily="34" charset="0"/>
            </a:endParaRP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فبايعناه على ذلك . وعندما أراد المبايعون العودة إلى بلادهم , أمر النبي صلى الله عليه وسلم مصعب بن عمير رضي الله عنه أن يرافقهم ليقرئهم القرآن , ويعلّمهم الإسلام ويفقههم في الدّين , فأسلم على يديه جمعٌ من أهل يثرب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17749" cy="1131599"/>
            <a:chOff x="338813" y="22303"/>
            <a:chExt cx="8217749" cy="113159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solidFill>
                    <a:schemeClr val="accent2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06071" cy="1131599"/>
              <a:chOff x="2350491" y="22303"/>
              <a:chExt cx="6206071" cy="113159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10752" y="165530"/>
                <a:ext cx="6145810" cy="988372"/>
                <a:chOff x="4193103" y="1484950"/>
                <a:chExt cx="6145810" cy="98837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93103" y="1950102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نزول الوحي والدعوة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137742" y="3800528"/>
            <a:ext cx="3346151" cy="2338875"/>
            <a:chOff x="5514272" y="1424779"/>
            <a:chExt cx="4853578" cy="339252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837143" y="1424779"/>
              <a:ext cx="4235549" cy="3392528"/>
              <a:chOff x="2128754" y="917773"/>
              <a:chExt cx="5405994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5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128754" y="921435"/>
                <a:ext cx="5405993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186218" y="917773"/>
                <a:ext cx="5348530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3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304" y="2267475"/>
              <a:ext cx="4399355" cy="2549831"/>
            </a:xfrm>
            <a:prstGeom prst="rect">
              <a:avLst/>
            </a:prstGeom>
          </p:spPr>
        </p:pic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طريق الهجرة إلى الحبشة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1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427903" y="3004571"/>
            <a:ext cx="872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 الشرك 2 - السرقة  3 – الزنا  4 - الإتيان ببهتان  5- قتل الأولاد </a:t>
            </a:r>
          </a:p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6- معصية الرسول في معروف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" name="Oval 25">
            <a:extLst>
              <a:ext uri="{FF2B5EF4-FFF2-40B4-BE49-F238E27FC236}">
                <a16:creationId xmlns:a16="http://schemas.microsoft.com/office/drawing/2014/main" id="{AF7C4FD5-5247-429A-B7F8-CF253498ECCC}"/>
              </a:ext>
            </a:extLst>
          </p:cNvPr>
          <p:cNvSpPr/>
          <p:nvPr/>
        </p:nvSpPr>
        <p:spPr>
          <a:xfrm>
            <a:off x="8985889" y="39285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0B11AA5-6337-4FA6-BE55-9CD4C14A335E}"/>
              </a:ext>
            </a:extLst>
          </p:cNvPr>
          <p:cNvSpPr/>
          <p:nvPr/>
        </p:nvSpPr>
        <p:spPr>
          <a:xfrm>
            <a:off x="9092011" y="390674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1191081" y="1379603"/>
            <a:ext cx="10713803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3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2057" y="3449280"/>
              <a:ext cx="56383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في الحديث الشريف السابق كرّر النبي الكريم كلمة ( لا ) ست مرات يكتب الطلبة فيما يأتي ما ورد بعد كل واحدة منها ؟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789002"/>
                <a:chOff x="5162561" y="1484950"/>
                <a:chExt cx="5116090" cy="78900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dirty="0">
                      <a:latin typeface="Century Gothic" panose="020B0502020202020204" pitchFamily="34" charset="0"/>
                    </a:rPr>
                    <a:t>حياة النبي محمد صلى الله عليه وسلم قبل البعثة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19045" y="1803212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 بيعة العقبة الثانية : 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82152" y="1777812"/>
            <a:ext cx="57092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 وفي السنة التالية لبيعة العقبة الأولى , جاء إلى الحج مسلمون من أهل يثرب , وبعد وصولهم إلى مكة جرت بينهم وبين الرسول صلى الله عليه </a:t>
            </a:r>
            <a:r>
              <a:rPr lang="ar-SY" b="1" dirty="0" err="1">
                <a:latin typeface="Century Gothic" panose="020B0502020202020204" pitchFamily="34" charset="0"/>
              </a:rPr>
              <a:t>ةسلم</a:t>
            </a:r>
            <a:r>
              <a:rPr lang="ar-SY" b="1" dirty="0">
                <a:latin typeface="Century Gothic" panose="020B0502020202020204" pitchFamily="34" charset="0"/>
              </a:rPr>
              <a:t> اتصالات سرية أدت إلى الاتفاق على أن يجتمعوا ويبايعوا الرسول صلى الله عليه وسلم عند العقبة أيام التشريق </a:t>
            </a:r>
          </a:p>
          <a:p>
            <a:pPr algn="r"/>
            <a:endParaRPr lang="ar-SY" b="1" dirty="0">
              <a:latin typeface="Century Gothic" panose="020B0502020202020204" pitchFamily="34" charset="0"/>
            </a:endParaRPr>
          </a:p>
          <a:p>
            <a:pPr algn="r"/>
            <a:r>
              <a:rPr lang="ar-SY" b="1" dirty="0">
                <a:latin typeface="Century Gothic" panose="020B0502020202020204" pitchFamily="34" charset="0"/>
              </a:rPr>
              <a:t>فاجتمع ثلاثة وسبعون رجلاً وامرأتان وبايعوا الرسول صلى الله عليه وسلم بيعة العقبة الثانية  , فطلب منهم الرسول صلى الله عليه وسلم أن يختاروا اثني عشر رجلاً يكونون نُقباء , يتحملون المسؤولية عنهم في تنفيذ هذه البيعة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17749" cy="1131599"/>
            <a:chOff x="338813" y="22303"/>
            <a:chExt cx="8217749" cy="113159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06071" cy="1131599"/>
              <a:chOff x="2350491" y="22303"/>
              <a:chExt cx="6206071" cy="113159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10752" y="165530"/>
                <a:ext cx="6145810" cy="988372"/>
                <a:chOff x="4193103" y="1484950"/>
                <a:chExt cx="6145810" cy="98837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93103" y="1950102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نزول الوحي والدعوة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30678" y="4110384"/>
            <a:ext cx="3346151" cy="2338875"/>
            <a:chOff x="5514272" y="1424779"/>
            <a:chExt cx="4853578" cy="339252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773304" y="1424779"/>
              <a:ext cx="4335516" cy="3392528"/>
              <a:chOff x="2047274" y="917773"/>
              <a:chExt cx="5533586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5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047274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047274" y="917773"/>
                <a:ext cx="5533229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3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406" y="2277839"/>
              <a:ext cx="4203031" cy="2493737"/>
            </a:xfrm>
            <a:prstGeom prst="rect">
              <a:avLst/>
            </a:prstGeom>
          </p:spPr>
        </p:pic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مسجد البيعة في منى بمكة المكرمة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4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حلول اون لاين 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4623A0D-06DD-497D-94B4-F1E3206566F8}"/>
              </a:ext>
            </a:extLst>
          </p:cNvPr>
          <p:cNvSpPr/>
          <p:nvPr/>
        </p:nvSpPr>
        <p:spPr>
          <a:xfrm>
            <a:off x="4521200" y="620837"/>
            <a:ext cx="3149600" cy="858981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37965E-FF72-4EC6-8E47-0B373DB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2" y="652533"/>
            <a:ext cx="2932055" cy="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19045" y="1803212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بدء الوحي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55023" y="1760499"/>
            <a:ext cx="5709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بدأت بوادر الوحي على نبينا محمد صلى الله عليه وسلم بالرؤيا الصادقة , فكان لا يرى رؤيا في منامه إلا جاءت مثل فلق الصبح ( أي نور الصبح ) , ثم حُبب إليه الخلوة بنفسه والتعبد , والتوجه إلى الله فاتخذ من غار حراء في جبل النور مكاناً له يتعبد فيه , وعندما بلغ الأربعين من عمره نزل عليه الوحي . 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solidFill>
                    <a:schemeClr val="accent2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13082"/>
                <a:chOff x="4132841" y="1484950"/>
                <a:chExt cx="6145810" cy="81308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774812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نزول الوحي والدعوة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137742" y="3885550"/>
            <a:ext cx="3346151" cy="2338876"/>
            <a:chOff x="5514272" y="1424779"/>
            <a:chExt cx="4853578" cy="339252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773304" y="1424779"/>
              <a:ext cx="4335516" cy="3392528"/>
              <a:chOff x="2047274" y="917773"/>
              <a:chExt cx="5533586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5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047274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047274" y="917773"/>
                <a:ext cx="5533229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3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814" y="2342120"/>
              <a:ext cx="4229876" cy="2338545"/>
            </a:xfrm>
            <a:prstGeom prst="rect">
              <a:avLst/>
            </a:prstGeom>
          </p:spPr>
        </p:pic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غار حراء في أعلى جبل النور بمكة المكرمة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9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19045" y="1803212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نزول الوحي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427902" y="1711848"/>
            <a:ext cx="67978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في شهر رمضان من عام 610 للميلاد , نزل جبريل عليه السلام على نبينا محمد صلى الله عليه وسلم وهو في غار حراء .</a:t>
            </a:r>
          </a:p>
          <a:p>
            <a:pPr algn="r"/>
            <a:endParaRPr lang="ar-SY" dirty="0">
              <a:latin typeface="Century Gothic" panose="020B0502020202020204" pitchFamily="34" charset="0"/>
            </a:endParaRP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فقال جبريل عليه السلام : اقرأ .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قال صلى الله عليه وسلم : ما أنا بقارئ .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قال صلى الله عليه وسلم : &lt; فأخذني فغطّني حتى بلغ مني الجهد , ثم أرسلني &gt; فقال اقرأ .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قال صلى الله عليه وسلم : قلت : ما أنا بقارئ .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قال صلى الله عليه وسلم : &lt; فأخذني فغطّني الثانية حتى بلغ مني الجهد و ثم أرسلني &gt; فقال اقرأ.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فقلت : &lt; ما أنا بقارئ , فأخذني فغطّني الثالثة حتى بلغ مني الجهد و ثم أرسلني &gt; فقال : </a:t>
            </a:r>
          </a:p>
          <a:p>
            <a:pPr algn="r"/>
            <a:endParaRPr lang="ar-SY" dirty="0">
              <a:latin typeface="Century Gothic" panose="020B0502020202020204" pitchFamily="34" charset="0"/>
            </a:endParaRPr>
          </a:p>
          <a:p>
            <a:pPr algn="r"/>
            <a:r>
              <a:rPr lang="ar-SY" dirty="0">
                <a:solidFill>
                  <a:srgbClr val="00B050"/>
                </a:solidFill>
                <a:latin typeface="Century Gothic" panose="020B0502020202020204" pitchFamily="34" charset="0"/>
              </a:rPr>
              <a:t>اِقْرأْ بِاسْمِ رَبكَ الّذي خَلَقَ * خَلَقَ الإِنسانَ مِنْ عَلَق * اِقْرأْ وَ رَبُكَ الأَكرَمُ * الّذي عَلّمَ بِالقَلَمِ *</a:t>
            </a:r>
            <a:r>
              <a:rPr lang="ar-SY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ar-SY" dirty="0">
                <a:solidFill>
                  <a:srgbClr val="00B050"/>
                </a:solidFill>
                <a:latin typeface="Century Gothic" panose="020B0502020202020204" pitchFamily="34" charset="0"/>
              </a:rPr>
              <a:t>عَلّمَ الإِنسانَ ما لَمْ يعْلَم *  ( الفلق )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فقرأها نبيّنا محمد صلى الله عليه وسلم , ثم عاد إلى بيته .</a:t>
            </a:r>
            <a:endParaRPr lang="ar-SY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ar-SY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pPr algn="r"/>
            <a:endParaRPr lang="ar-SY" dirty="0">
              <a:latin typeface="Century Gothic" panose="020B0502020202020204" pitchFamily="34" charset="0"/>
            </a:endParaRP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25897" y="22303"/>
              <a:ext cx="6214382" cy="1128959"/>
              <a:chOff x="2325897" y="22303"/>
              <a:chExt cx="6214382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25897" y="165530"/>
                <a:ext cx="6170403" cy="749770"/>
                <a:chOff x="4108248" y="1484950"/>
                <a:chExt cx="6170403" cy="749770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08248" y="1711500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نزول الوحي والدعوة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996492" y="3968594"/>
            <a:ext cx="3346151" cy="2338876"/>
            <a:chOff x="5514272" y="1424779"/>
            <a:chExt cx="4853578" cy="3392528"/>
          </a:xfrm>
        </p:grpSpPr>
        <p:grpSp>
          <p:nvGrpSpPr>
            <p:cNvPr id="32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773304" y="1424779"/>
              <a:ext cx="4335516" cy="3392528"/>
              <a:chOff x="2047274" y="917773"/>
              <a:chExt cx="5533586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5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047274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047274" y="917773"/>
                <a:ext cx="5533229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3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814" y="2342120"/>
              <a:ext cx="4229876" cy="2338545"/>
            </a:xfrm>
            <a:prstGeom prst="rect">
              <a:avLst/>
            </a:prstGeom>
          </p:spPr>
        </p:pic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غار حراء في أعلى جبل النور بمكة المكرمة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6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4912363" y="1214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/>
              <a:t>تجدنا  في جوجل</a:t>
            </a:r>
            <a:endParaRPr lang="en-US" sz="72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FD50A2-38F7-4395-81AF-DD99793CB3DB}"/>
              </a:ext>
            </a:extLst>
          </p:cNvPr>
          <p:cNvGrpSpPr/>
          <p:nvPr/>
        </p:nvGrpSpPr>
        <p:grpSpPr>
          <a:xfrm>
            <a:off x="1940676" y="391708"/>
            <a:ext cx="3149600" cy="858981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091E8F4-D2A9-4FE8-89B1-96C0D0B8E53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A69CCEA-85C2-4E55-A8CC-F4E7691A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6" y="238846"/>
              <a:ext cx="2932055" cy="79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19045" y="1803212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موقف خديجة رضي الله عنه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427904" y="1777812"/>
            <a:ext cx="5963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لمّا دخل النبي صلى الله عليه وسلم , قال : زمّلوني و زمّلوني ( أي غطّوني ) . فهدّأت من روعه حتى ذهب عنه الفزع  , فقصّ على خديجة رضي الله عنها ما حدث وابدى خشيته من ذلك , فقالت له : كلّا والله ما يخزيك الله أبداً ., والله إنك لتصل الرّحم , وتحمل الكلّ , وتقري الضيف وتكسب المعدوم وتعين على نوائب الحق وعندها انطلقت به خديجة رضي الله عنها إلى ابن عمها ورقة بن نوفل , فأخبره صلى الله عليه وسلم بما حدث . فقال ورقة : هذا الناموس الذي أنزله الله على موسى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17749" cy="1128959"/>
            <a:chOff x="338813" y="22303"/>
            <a:chExt cx="8217749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06071" cy="1128959"/>
              <a:chOff x="2350491" y="22303"/>
              <a:chExt cx="6206071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10752" y="165530"/>
                <a:ext cx="6145810" cy="892552"/>
                <a:chOff x="4193103" y="1484950"/>
                <a:chExt cx="6145810" cy="89255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93103" y="1854282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نزول الوحي والدعوة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137742" y="3800528"/>
            <a:ext cx="3346151" cy="2338875"/>
            <a:chOff x="5514272" y="1424779"/>
            <a:chExt cx="4853578" cy="339252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773304" y="1424779"/>
              <a:ext cx="4335516" cy="3392528"/>
              <a:chOff x="2047274" y="917773"/>
              <a:chExt cx="5533586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5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047274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047274" y="917773"/>
                <a:ext cx="5533229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3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953" y="2449882"/>
              <a:ext cx="4047935" cy="2330424"/>
            </a:xfrm>
            <a:prstGeom prst="rect">
              <a:avLst/>
            </a:prstGeom>
          </p:spPr>
        </p:pic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مكة المكرمة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2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2739936" y="3809137"/>
            <a:ext cx="3346151" cy="2338876"/>
            <a:chOff x="5514272" y="1424779"/>
            <a:chExt cx="4853578" cy="3392528"/>
          </a:xfrm>
        </p:grpSpPr>
        <p:grpSp>
          <p:nvGrpSpPr>
            <p:cNvPr id="33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773304" y="1424779"/>
              <a:ext cx="4335516" cy="3392528"/>
              <a:chOff x="2047274" y="917773"/>
              <a:chExt cx="5533586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047274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047274" y="917773"/>
                <a:ext cx="5533229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814" y="2342120"/>
              <a:ext cx="4229876" cy="2338545"/>
            </a:xfrm>
            <a:prstGeom prst="rect">
              <a:avLst/>
            </a:prstGeom>
          </p:spPr>
        </p:pic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غار حراء في أعلى جبل النور بمكة المكرمة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1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746601" y="3063946"/>
            <a:ext cx="823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الصدق – الأمانة – العدالة – حسن الخلق – التسامح – اللينة مع الأطفال – </a:t>
            </a:r>
          </a:p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حسن العشرة لأهله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38813" y="5870714"/>
            <a:ext cx="8505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صلة الرحم سبب لصلة الله للواصل – صلة الرحم سبب لدخول الجنة – صلة</a:t>
            </a:r>
          </a:p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الرحم سبب في طول العمر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يذكر الطلبة بعض صفات النبي صلى الله عليه وسلم ؟ 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نزول الوحي والدعوة 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297734" y="3993292"/>
            <a:ext cx="8607149" cy="1193405"/>
            <a:chOff x="3411081" y="3294128"/>
            <a:chExt cx="8607149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يذكر الطلبة بعض فضائل صلة الرحم 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19045" y="1803212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بدء الدعوة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427904" y="1777812"/>
            <a:ext cx="5963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بعد نزول الوحي على نبينا محمد صلى الله عليه وسلم بدأت مرحلة التبليغ , فبدأ بأقرب الناس إليه , ولم يعلن دعوته . فأسلمت زوجته خديجة وربيبه علي بن ابي طالب رضي الله عنه وكان عمره عشر سنوات ومولاه زيد بن حارثة , وأبو بكر الصديق وعثمان بن عفان , والزبير بن العوام و وطلحة بن عبيد الله و أبو عبيدة بن الجراح والأرقم بن أبي الأرقم , ودخل عدد من الموالي في الإسلام منهم , بلال بن رباح , وصهيب بن سنان الرومي , عمار بن ياسر, ووالده وأمه سمية 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17749" cy="1128959"/>
            <a:chOff x="338813" y="22303"/>
            <a:chExt cx="8217749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06071" cy="1128959"/>
              <a:chOff x="2350491" y="22303"/>
              <a:chExt cx="6206071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10752" y="165530"/>
                <a:ext cx="6145810" cy="878696"/>
                <a:chOff x="4193103" y="1484950"/>
                <a:chExt cx="6145810" cy="878696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93103" y="1840426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نزول الوحي والدعوة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137742" y="3800528"/>
            <a:ext cx="3346151" cy="2338875"/>
            <a:chOff x="5514272" y="1424779"/>
            <a:chExt cx="4853578" cy="339252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773304" y="1424779"/>
              <a:ext cx="4335516" cy="3392528"/>
              <a:chOff x="2047274" y="917773"/>
              <a:chExt cx="5533586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5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047274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047274" y="917773"/>
                <a:ext cx="5533229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3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953" y="2449882"/>
              <a:ext cx="4047935" cy="2330424"/>
            </a:xfrm>
            <a:prstGeom prst="rect">
              <a:avLst/>
            </a:prstGeom>
          </p:spPr>
        </p:pic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مكة المكرمة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2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2739936" y="3809137"/>
            <a:ext cx="3346151" cy="2338876"/>
            <a:chOff x="5514272" y="1424779"/>
            <a:chExt cx="4853578" cy="3392528"/>
          </a:xfrm>
        </p:grpSpPr>
        <p:grpSp>
          <p:nvGrpSpPr>
            <p:cNvPr id="33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773304" y="1424779"/>
              <a:ext cx="4335516" cy="3392528"/>
              <a:chOff x="2047274" y="917773"/>
              <a:chExt cx="5533586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047274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047274" y="917773"/>
                <a:ext cx="5533229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814" y="2342120"/>
              <a:ext cx="4229876" cy="2338545"/>
            </a:xfrm>
            <a:prstGeom prst="rect">
              <a:avLst/>
            </a:prstGeom>
          </p:spPr>
        </p:pic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غار حراء في أعلى جبل النور بمكة المكرمة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9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19045" y="1803212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إعلان الدعوة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567604" y="1720840"/>
            <a:ext cx="6379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أمر الله تعالى رسوله صلى الله عليه وسلم أن يعلن دعوته , فقال تعالى : &lt; </a:t>
            </a:r>
            <a:r>
              <a:rPr lang="ar-SY" b="1" dirty="0">
                <a:solidFill>
                  <a:srgbClr val="FF0000"/>
                </a:solidFill>
                <a:latin typeface="Century Gothic" panose="020B0502020202020204" pitchFamily="34" charset="0"/>
              </a:rPr>
              <a:t>وَ أَنذِر عَشيرَتَكَ الأَقربين </a:t>
            </a:r>
            <a:r>
              <a:rPr lang="ar-SY" b="1" dirty="0">
                <a:latin typeface="Century Gothic" panose="020B0502020202020204" pitchFamily="34" charset="0"/>
              </a:rPr>
              <a:t>&gt; فاستجاب صلى الله عليه وسلم لأمر ربه وبادر بالالتقاء بأقاربه من بني هاشم , وبني عبد مناف , فدعاهم إلى عبادة الله وحده لا شريك له فلم يستجيبوا له .</a:t>
            </a:r>
          </a:p>
          <a:p>
            <a:pPr algn="r"/>
            <a:endParaRPr lang="ar-SY" b="1" dirty="0">
              <a:latin typeface="Century Gothic" panose="020B0502020202020204" pitchFamily="34" charset="0"/>
            </a:endParaRPr>
          </a:p>
          <a:p>
            <a:pPr algn="r"/>
            <a:r>
              <a:rPr lang="ar-SY" b="1" dirty="0">
                <a:latin typeface="Century Gothic" panose="020B0502020202020204" pitchFamily="34" charset="0"/>
              </a:rPr>
              <a:t>ثم انتقل بالدعوة إلى أهل مكة المكرمة جميعاً فصعد الصفا ونادى :&lt; </a:t>
            </a:r>
            <a:r>
              <a:rPr lang="ar-SY" b="1" dirty="0">
                <a:solidFill>
                  <a:srgbClr val="FF0000"/>
                </a:solidFill>
                <a:latin typeface="Century Gothic" panose="020B0502020202020204" pitchFamily="34" charset="0"/>
              </a:rPr>
              <a:t>يا صباحاه </a:t>
            </a:r>
            <a:r>
              <a:rPr lang="ar-SY" b="1" dirty="0">
                <a:latin typeface="Century Gothic" panose="020B0502020202020204" pitchFamily="34" charset="0"/>
              </a:rPr>
              <a:t>&gt; فقالوا من هذا ؟ فاجتمعوا إليه , فقال : </a:t>
            </a:r>
            <a:r>
              <a:rPr lang="ar-SY" b="1" dirty="0">
                <a:solidFill>
                  <a:srgbClr val="FF0000"/>
                </a:solidFill>
                <a:latin typeface="Century Gothic" panose="020B0502020202020204" pitchFamily="34" charset="0"/>
              </a:rPr>
              <a:t>&lt; أرأيتم لو أخبرتكم أن خيلاً بالوادي تريد أن تغير عليكم , أكنتم مصدّقيّ ؟ </a:t>
            </a:r>
            <a:r>
              <a:rPr lang="ar-SY" b="1" dirty="0">
                <a:latin typeface="Century Gothic" panose="020B0502020202020204" pitchFamily="34" charset="0"/>
              </a:rPr>
              <a:t>قالوا : نعم ما جرّبنا عليك كذباً . قال : &lt; </a:t>
            </a:r>
            <a:r>
              <a:rPr lang="ar-SY" b="1" dirty="0">
                <a:solidFill>
                  <a:srgbClr val="FF0000"/>
                </a:solidFill>
                <a:latin typeface="Century Gothic" panose="020B0502020202020204" pitchFamily="34" charset="0"/>
              </a:rPr>
              <a:t>فإني نذير ٌ لكم بين يديّ عذابٍ شديدٍ </a:t>
            </a:r>
            <a:r>
              <a:rPr lang="ar-SY" b="1" dirty="0">
                <a:latin typeface="Century Gothic" panose="020B0502020202020204" pitchFamily="34" charset="0"/>
              </a:rPr>
              <a:t>&gt; قال عمه أبو لهب : تبّاً لك سائر اليوم أما جمعتنا إلا لهذا و ثم قام , فنزلت &lt; </a:t>
            </a:r>
            <a:r>
              <a:rPr lang="ar-SY" b="1" dirty="0">
                <a:solidFill>
                  <a:srgbClr val="FF0000"/>
                </a:solidFill>
                <a:latin typeface="Century Gothic" panose="020B0502020202020204" pitchFamily="34" charset="0"/>
              </a:rPr>
              <a:t>تبّت يدا أبي لَهب وَتَبّ </a:t>
            </a:r>
            <a:r>
              <a:rPr lang="ar-SY" b="1" dirty="0">
                <a:latin typeface="Century Gothic" panose="020B0502020202020204" pitchFamily="34" charset="0"/>
              </a:rPr>
              <a:t>&gt; فحكم الله وهو خير الحاكمين على أبي لهب وامرأته بالخسران والخزي في الدنيا والآخرة , ذلك لأن زوجته كانت تضع </a:t>
            </a:r>
            <a:r>
              <a:rPr lang="ar-SY" b="1" dirty="0" err="1">
                <a:latin typeface="Century Gothic" panose="020B0502020202020204" pitchFamily="34" charset="0"/>
              </a:rPr>
              <a:t>القازورات</a:t>
            </a:r>
            <a:r>
              <a:rPr lang="ar-SY" b="1" dirty="0">
                <a:latin typeface="Century Gothic" panose="020B0502020202020204" pitchFamily="34" charset="0"/>
              </a:rPr>
              <a:t> والأشواك في طريق النبي صلى الله عليه وسلم . </a:t>
            </a:r>
            <a:endParaRPr lang="ar-SY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822204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43611" cy="1128959"/>
            <a:chOff x="338813" y="22303"/>
            <a:chExt cx="8243611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31933" cy="1128959"/>
              <a:chOff x="2350491" y="22303"/>
              <a:chExt cx="6231933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36614" y="165530"/>
                <a:ext cx="6145810" cy="892072"/>
                <a:chOff x="4218965" y="1484950"/>
                <a:chExt cx="6145810" cy="89207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218965" y="1853802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نزول الوحي والدعوة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513489" y="4493615"/>
            <a:ext cx="3346151" cy="2338875"/>
            <a:chOff x="5514272" y="1424779"/>
            <a:chExt cx="4853578" cy="339252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773304" y="1424779"/>
              <a:ext cx="4335516" cy="3392528"/>
              <a:chOff x="2047274" y="917773"/>
              <a:chExt cx="5533586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5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047274" y="921435"/>
                <a:ext cx="5533586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047274" y="917773"/>
                <a:ext cx="5533229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3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953" y="2449882"/>
              <a:ext cx="4047935" cy="2330424"/>
            </a:xfrm>
            <a:prstGeom prst="rect">
              <a:avLst/>
            </a:prstGeom>
          </p:spPr>
        </p:pic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مكة المكرمة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5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1191081" y="3063946"/>
            <a:ext cx="6591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لأنهم أعلم الناس بصدقه و من يأمل باستجابتهم لدعوته</a:t>
            </a:r>
          </a:p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أكثر من غيرهم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1191081" y="5775464"/>
            <a:ext cx="765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بدأ بدعوة أقاربه ثم أهل مكة جميعاً حيث صعد الصفا ونادى الناس جهراً </a:t>
            </a:r>
          </a:p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وبدأ بدعوتهم للإسلام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لماذا بدأ الرسول صلى الله عليه وسلم بدعوة أقاربه 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5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نزول الوحي والدعوة 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297734" y="3993292"/>
            <a:ext cx="8607149" cy="1193405"/>
            <a:chOff x="3411081" y="3294128"/>
            <a:chExt cx="8607149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400051"/>
              <a:ext cx="58861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 ما الأسلوب الذي اتبعه الرسول صلى الله عليه وسلم في إعلان الدعوة 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6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1512</Words>
  <Application>Microsoft Office PowerPoint</Application>
  <PresentationFormat>شاشة عريضة</PresentationFormat>
  <Paragraphs>138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Cooper Black</vt:lpstr>
      <vt:lpstr>Helvetica</vt:lpstr>
      <vt:lpstr>Open Sans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1083</cp:revision>
  <dcterms:created xsi:type="dcterms:W3CDTF">2020-11-11T11:02:52Z</dcterms:created>
  <dcterms:modified xsi:type="dcterms:W3CDTF">2021-01-16T11:12:10Z</dcterms:modified>
</cp:coreProperties>
</file>