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439" r:id="rId4"/>
    <p:sldId id="431" r:id="rId5"/>
    <p:sldId id="432" r:id="rId6"/>
    <p:sldId id="343" r:id="rId7"/>
    <p:sldId id="433" r:id="rId8"/>
    <p:sldId id="408" r:id="rId9"/>
    <p:sldId id="430" r:id="rId10"/>
    <p:sldId id="435" r:id="rId11"/>
    <p:sldId id="436" r:id="rId12"/>
    <p:sldId id="429" r:id="rId13"/>
    <p:sldId id="437" r:id="rId14"/>
    <p:sldId id="438" r:id="rId15"/>
    <p:sldId id="34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2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5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2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7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16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>
                <a:solidFill>
                  <a:srgbClr val="FF0000"/>
                </a:solidFill>
                <a:latin typeface="Comic Sans MS" panose="030F0702030302020204" pitchFamily="66" charset="0"/>
              </a:rPr>
              <a:t>أجهزة الأمن</a:t>
            </a:r>
            <a:endParaRPr lang="ar-SY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3: </a:t>
                </a:r>
                <a:r>
                  <a:rPr lang="ar-SY" b="1" dirty="0"/>
                  <a:t>الدفاع عن الوطن واجب، والاستشهاد شرف.</a:t>
                </a:r>
                <a:endParaRPr lang="ar-SY" sz="2400" b="1" dirty="0"/>
              </a:p>
              <a:p>
                <a:pPr algn="r"/>
                <a:endParaRPr lang="ar-SY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7" y="4094481"/>
            <a:ext cx="1052760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80519" y="4095563"/>
            <a:ext cx="104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لكم الشكر الجزيل أنتم  جنودنا البواسل قلوينا معكم جزاكم الله عنا خير الجزاء</a:t>
            </a:r>
            <a:endParaRPr lang="en-US" dirty="0">
              <a:latin typeface="Century Gothic" panose="020B0502020202020204" pitchFamily="34" charset="0"/>
            </a:endParaRP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4000264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369714" y="2254995"/>
            <a:ext cx="9816544" cy="1212403"/>
            <a:chOff x="-3373543" y="3976914"/>
            <a:chExt cx="9816544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373543" y="3976914"/>
              <a:ext cx="9816544" cy="1212403"/>
              <a:chOff x="-3373543" y="3976914"/>
              <a:chExt cx="9816544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819753" y="3981962"/>
                <a:ext cx="7586586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373543" y="4083759"/>
                <a:ext cx="81403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يكتب الطلبة رسالةً لحُماة أرض الوطن في الحَدِّ الجنوبي تتضمَّن شكرَهم، وتشجيعَهم، والدعاءَ لهم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3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5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3: </a:t>
                </a:r>
                <a:r>
                  <a:rPr lang="ar-SY" b="1" dirty="0"/>
                  <a:t>الدفاع عن الوطن واجب، والاستشهاد شرف.</a:t>
                </a:r>
                <a:endParaRPr lang="ar-SY" sz="2400" b="1" dirty="0"/>
              </a:p>
              <a:p>
                <a:pPr algn="r"/>
                <a:endParaRPr lang="ar-SY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8" y="3111372"/>
            <a:ext cx="1057132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492734" y="3139460"/>
            <a:ext cx="869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1- إعطاؤهم الأولوية في الخِدْمات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14871" y="3776700"/>
            <a:ext cx="1052760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95123" y="3777782"/>
            <a:ext cx="1046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-2 مساعدتهم على التعليم.</a:t>
            </a: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1620" y="368248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375457" y="2239341"/>
            <a:ext cx="9810801" cy="1228057"/>
            <a:chOff x="-3367800" y="3961260"/>
            <a:chExt cx="9810801" cy="1228057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367800" y="3961260"/>
              <a:ext cx="9810801" cy="1228057"/>
              <a:chOff x="-3367800" y="3961260"/>
              <a:chExt cx="9810801" cy="1228057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819753" y="3981962"/>
                <a:ext cx="7586586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367800" y="3961260"/>
                <a:ext cx="81403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خَصَّصت حكومة وطني المملكة العربية السعودية لأُسَرِ شهداء الواجب والوطن، إدارةً تُعنَى</a:t>
                </a:r>
              </a:p>
              <a:p>
                <a:pPr algn="r"/>
                <a:r>
                  <a:rPr lang="ar-SY" b="1" dirty="0"/>
                  <a:t>بشؤونهم بوزارتَي الدفاع والداخلية، فما الخِدْمات التي تقدِّمها الدولة لهم؟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60474" y="4497231"/>
            <a:ext cx="1076460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3- الرعاية الصحية مثل علاج عدد من أسر الشهداء خارج المملكة و داخلها</a:t>
            </a:r>
            <a:endParaRPr lang="en-US" dirty="0"/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33977" y="4403014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75079" y="5184747"/>
            <a:ext cx="1074999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4- الرعاية الاجتماعية و الاقتصادية منها تعيين عدد من ذوي أسر الشهداء</a:t>
            </a:r>
            <a:endParaRPr lang="en-US" dirty="0"/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48581" y="5090530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84941" y="5929167"/>
            <a:ext cx="1074013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5- نقل أسر الشهداء الى أي مكان داخل المملكة للصلاة على شهدائهم و دفنهم حيثما أرادوا </a:t>
            </a:r>
            <a:endParaRPr lang="en-US" dirty="0"/>
          </a:p>
        </p:txBody>
      </p:sp>
      <p:grpSp>
        <p:nvGrpSpPr>
          <p:cNvPr id="10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58443" y="5834950"/>
            <a:ext cx="769186" cy="738620"/>
            <a:chOff x="4754574" y="2132503"/>
            <a:chExt cx="3442927" cy="3306115"/>
          </a:xfrm>
        </p:grpSpPr>
        <p:sp>
          <p:nvSpPr>
            <p:cNvPr id="10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1866671" y="6024880"/>
            <a:ext cx="8429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للدفاع المدني </a:t>
            </a:r>
          </a:p>
          <a:p>
            <a:pPr algn="ctr"/>
            <a:r>
              <a:rPr lang="ar-SY" sz="1600" dirty="0"/>
              <a:t>مكافحة الحرائق، وإطفاؤها، وإنقاذ المصابين في أوقات الكوارث والحروب، ومراقبة قواعد الأمن والسلامة وتنفيذها في المصانع والدوائر الحكومية والمتاجر والمؤسسات الخاصة ومراكز الإيو</a:t>
            </a:r>
            <a:r>
              <a:rPr lang="ar-SY" sz="1600" dirty="0">
                <a:solidFill>
                  <a:schemeClr val="bg1">
                    <a:lumMod val="50000"/>
                  </a:schemeClr>
                </a:solidFill>
              </a:rPr>
              <a:t>اء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34526" y="98915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488940" y="725716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62772" y="2921024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38192" y="1246054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01228" y="4642395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692982" y="4505418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42206" y="1262055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18240" y="2944225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74425" y="5290730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75201" y="2029825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833849" y="3105833"/>
              <a:ext cx="2558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الأجهزة الحكومية المخصَّصة لتحقيق الأمن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734526" y="-28300"/>
            <a:ext cx="45782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رئاسة أمن الدولة</a:t>
            </a:r>
          </a:p>
          <a:p>
            <a:pPr algn="ctr"/>
            <a:r>
              <a:rPr lang="ar-SY" sz="1600" b="1" dirty="0">
                <a:solidFill>
                  <a:schemeClr val="bg1"/>
                </a:solidFill>
              </a:rPr>
              <a:t>مواجهة</a:t>
            </a:r>
            <a:r>
              <a:rPr lang="ar-SY" sz="1600" b="1" dirty="0">
                <a:solidFill>
                  <a:srgbClr val="FF0000"/>
                </a:solidFill>
              </a:rPr>
              <a:t> </a:t>
            </a:r>
            <a:r>
              <a:rPr lang="ar-SY" sz="1600" b="1" dirty="0">
                <a:solidFill>
                  <a:schemeClr val="bg1"/>
                </a:solidFill>
              </a:rPr>
              <a:t>المجرمين، والإرهابيِّين، والمحرِّضين، وتوفير الحماية للدولة والمواطنين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ar-SY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النيابة العامة 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تعزيز العدالة، وحماية المجتمع، وحماية الحقوق والحريات وفقاً للنصوص الشرعية، والقواعد المرعية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مديرية الأمن العام</a:t>
            </a:r>
          </a:p>
          <a:p>
            <a:pPr algn="r"/>
            <a:r>
              <a:rPr lang="ar-SY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Y" sz="1600" dirty="0">
                <a:solidFill>
                  <a:schemeClr val="bg1"/>
                </a:solidFill>
              </a:rPr>
              <a:t>الكشف عن المجرمين الذين يعبثون بأمن الوطن والمواطنين، ويهدِّدون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حياتهم. وتنظيم السير، وضبط الحوادث المرورية، ومساعدة المواطنين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4921091"/>
            <a:ext cx="3779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لمكافحة المخدرات</a:t>
            </a:r>
          </a:p>
          <a:p>
            <a:pPr algn="ctr"/>
            <a:r>
              <a:rPr lang="ar-SY" sz="1600" dirty="0">
                <a:solidFill>
                  <a:schemeClr val="bg1"/>
                </a:solidFill>
              </a:rPr>
              <a:t>مكافحة المخدرات بجميع أنواعها، ومنع دخولها، والقبض على المهرِّبين والمروِّجين، وتوعية المواطنين بأضرار المخدرات، وسُبُل الوقاية منها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515155" y="4600781"/>
            <a:ext cx="354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القوات الخاصة لأمن الطرق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المحافظة على الأمن والسلامة على الطرق السريعة بين المدن والمحافظات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281616" y="2861379"/>
            <a:ext cx="3170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لحرس الحدود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حماية حدود الوطن وحراسته، وإنقاذ التائهين في مناطق الحدود البرية والبحرية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795952" y="1250168"/>
            <a:ext cx="32104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الهيئة الوطنية للأمن </a:t>
            </a:r>
            <a:r>
              <a:rPr lang="ar-SY" b="1" dirty="0" err="1"/>
              <a:t>السيبراني</a:t>
            </a:r>
            <a:r>
              <a:rPr lang="ar-SY" b="1" dirty="0"/>
              <a:t> 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حماية الأنظمة التقنية والشبكات، والبرامج، والبيانات الحكومية من الهجمات الرقمية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52572" y="-77186"/>
            <a:ext cx="1991634" cy="5925715"/>
            <a:chOff x="8925388" y="-3874015"/>
            <a:chExt cx="2779692" cy="7789446"/>
          </a:xfrm>
        </p:grpSpPr>
        <p:grpSp>
          <p:nvGrpSpPr>
            <p:cNvPr id="1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3874015"/>
              <a:ext cx="2779692" cy="7789446"/>
              <a:chOff x="3903598" y="-6407326"/>
              <a:chExt cx="4597399" cy="12883149"/>
            </a:xfrm>
          </p:grpSpPr>
          <p:sp>
            <p:nvSpPr>
              <p:cNvPr id="1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5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6407326"/>
                <a:ext cx="123714" cy="822503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842" y="2114671"/>
              <a:ext cx="2017350" cy="1610089"/>
            </a:xfrm>
            <a:prstGeom prst="rect">
              <a:avLst/>
            </a:prstGeom>
          </p:spPr>
        </p:pic>
        <p:sp>
          <p:nvSpPr>
            <p:cNvPr id="1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50" y="1468115"/>
              <a:ext cx="2435241" cy="44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50877" y="4641969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24379" y="4547752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07051" y="462494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1-المديرية العامة للدفاع المدني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50877" y="5352333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07051" y="5335313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2- أمن الطرق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24379" y="5258116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80450" y="607152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36624" y="6054507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3- الشرطة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53952" y="5977310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59200" y="2254995"/>
            <a:ext cx="8430174" cy="1212403"/>
            <a:chOff x="-1984057" y="3976914"/>
            <a:chExt cx="8430174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4057" y="3976914"/>
              <a:ext cx="8430174" cy="1212403"/>
              <a:chOff x="-1984057" y="3976914"/>
              <a:chExt cx="8430174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43828" y="3981962"/>
                <a:ext cx="6010662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984057" y="4083759"/>
                <a:ext cx="675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يحدِّد الطلبة اسم الجهة الأمنية لكل صورة: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4325" y="-805168"/>
            <a:ext cx="1916853" cy="4373260"/>
            <a:chOff x="8925388" y="-1752649"/>
            <a:chExt cx="2779692" cy="5668080"/>
          </a:xfrm>
        </p:grpSpPr>
        <p:grpSp>
          <p:nvGrpSpPr>
            <p:cNvPr id="10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10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637" y="2114671"/>
              <a:ext cx="2117757" cy="1610087"/>
            </a:xfrm>
            <a:prstGeom prst="rect">
              <a:avLst/>
            </a:prstGeom>
          </p:spPr>
        </p:pic>
        <p:sp>
          <p:nvSpPr>
            <p:cNvPr id="10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49" y="1468116"/>
              <a:ext cx="2435240" cy="43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grpSp>
        <p:nvGrpSpPr>
          <p:cNvPr id="11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32636" y="-743823"/>
            <a:ext cx="1991634" cy="4311915"/>
            <a:chOff x="8925388" y="-1752649"/>
            <a:chExt cx="2779692" cy="5668080"/>
          </a:xfrm>
        </p:grpSpPr>
        <p:grpSp>
          <p:nvGrpSpPr>
            <p:cNvPr id="1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14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4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842" y="2114671"/>
              <a:ext cx="2017350" cy="1610089"/>
            </a:xfrm>
            <a:prstGeom prst="rect">
              <a:avLst/>
            </a:prstGeom>
          </p:spPr>
        </p:pic>
        <p:sp>
          <p:nvSpPr>
            <p:cNvPr id="14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50" y="1468116"/>
              <a:ext cx="2435241" cy="44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2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0771" y="3130808"/>
            <a:ext cx="948073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4273" y="303659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88589" y="306155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779462" y="3130808"/>
            <a:ext cx="535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مخرج طوارئ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1597" y="43552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10324" y="53916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92516" y="4551319"/>
            <a:ext cx="930899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519722" y="453429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جرس انذار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6018" y="4457102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3789" y="5786190"/>
            <a:ext cx="934771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498728" y="578365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طفايات حرائق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7291" y="569197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03808" y="2254995"/>
            <a:ext cx="9085566" cy="1212403"/>
            <a:chOff x="-2639449" y="3976914"/>
            <a:chExt cx="9085566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39449" y="3976914"/>
              <a:ext cx="9085566" cy="1212403"/>
              <a:chOff x="-2639449" y="3976914"/>
              <a:chExt cx="9085566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39449" y="3981962"/>
                <a:ext cx="740628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39449" y="4083759"/>
                <a:ext cx="7406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يحدِّد الطلبة وسائل السلامة التي وفَّرَتْها حكومة وطني المملكة العربية السعودية في المدرسة.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8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0771" y="3130808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4273" y="303659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88589" y="306155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76945" y="3113788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المديرية العامة لحرس الحدود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03808" y="2254995"/>
            <a:ext cx="9085566" cy="1212403"/>
            <a:chOff x="-2639449" y="3976914"/>
            <a:chExt cx="9085566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39449" y="3976914"/>
              <a:ext cx="9085566" cy="1212403"/>
              <a:chOff x="-2639449" y="3976914"/>
              <a:chExt cx="9085566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39449" y="3981962"/>
                <a:ext cx="740628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39449" y="4083759"/>
                <a:ext cx="7406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مَن الذين يَحْمُون حدود وطني المملكة العربية السعودية؟ ولماذا دورهم مهم؟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2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9" y="3111372"/>
            <a:ext cx="1013958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251461" y="3139460"/>
            <a:ext cx="93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التَّجَمْهُر يُعيق إسعاف المصابين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7" y="3807254"/>
            <a:ext cx="1006950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19741" y="3835342"/>
            <a:ext cx="40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2- توفر اشتراطات السلامة في المنزل أو المؤسسات </a:t>
            </a: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3713037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86513" y="2254995"/>
            <a:ext cx="7599745" cy="1212403"/>
            <a:chOff x="-1156744" y="3976914"/>
            <a:chExt cx="7599745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56744" y="3976914"/>
              <a:ext cx="7599745" cy="1212403"/>
              <a:chOff x="-1156744" y="3976914"/>
              <a:chExt cx="7599745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56744" y="3981962"/>
                <a:ext cx="5923577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22914" y="4083759"/>
                <a:ext cx="55897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يتأمل الطلبة الصورة، ويسجلون ثلاث عبارات إرشادية للمواطنين.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694169" y="4481097"/>
            <a:ext cx="1017559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chemeClr val="tx1"/>
                </a:solidFill>
              </a:rPr>
              <a:t>3- تجنب تصوير الحوادث أو المصابين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67671" y="4386880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08774" y="5125199"/>
            <a:ext cx="10160994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chemeClr val="tx1"/>
                </a:solidFill>
              </a:rPr>
              <a:t>4- افساح الطريق لسيارات الاسعاف و الدفاع المدني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2275" y="5030982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21855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شهداء الواجب والوطن: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40913" y="4095419"/>
            <a:ext cx="11651087" cy="1656255"/>
            <a:chOff x="-5208085" y="3976913"/>
            <a:chExt cx="1165108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208085" y="3976913"/>
              <a:ext cx="11651087" cy="1656255"/>
              <a:chOff x="-5208085" y="3976913"/>
              <a:chExt cx="1165108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208085" y="3976913"/>
                <a:ext cx="996472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5208085" y="4159421"/>
                <a:ext cx="99341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قدَّمت الجهات الأمنية كثيراً من تضحيات الواجب الوطني، وكثيراً من رجالها الذين استُشهدوا وهم يؤدُّون واجب الشرف للدفاع عن الوطن داخلَه، وعلى حدوده –رحمهم الله-.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224" y="2198162"/>
              <a:ext cx="2456585" cy="1443104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49" y="1468116"/>
              <a:ext cx="2435241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شهداء الواجب والوطن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7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7557966" y="2003249"/>
              <a:ext cx="400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واجبنا تجاه شهداء الواجب والوطن: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نساعد</a:t>
              </a:r>
            </a:p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أُسَرَهم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34141" y="1699008"/>
            <a:ext cx="1639667" cy="2953531"/>
            <a:chOff x="4534141" y="1699008"/>
            <a:chExt cx="1639667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534141" y="3505972"/>
              <a:ext cx="1639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نفتخر بهم</a:t>
              </a:r>
            </a:p>
            <a:p>
              <a:pPr algn="ctr"/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923184" y="4583190"/>
              <a:ext cx="126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ندعو لهم</a:t>
              </a:r>
            </a:p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بالمغفرة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1818392" y="1699008"/>
            <a:ext cx="1618454" cy="2953531"/>
            <a:chOff x="1818392" y="1699008"/>
            <a:chExt cx="1618454" cy="2953531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1818392" y="3178451"/>
              <a:ext cx="16184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نتذكر</a:t>
              </a:r>
            </a:p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تضحياتهم</a:t>
              </a:r>
            </a:p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ولا ننساهم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6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565</Words>
  <Application>Microsoft Office PowerPoint</Application>
  <PresentationFormat>شاشة عريضة</PresentationFormat>
  <Paragraphs>115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3_Office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465</cp:revision>
  <dcterms:created xsi:type="dcterms:W3CDTF">2020-10-10T04:32:51Z</dcterms:created>
  <dcterms:modified xsi:type="dcterms:W3CDTF">2021-01-14T12:32:19Z</dcterms:modified>
</cp:coreProperties>
</file>