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0" r:id="rId2"/>
    <p:sldId id="484" r:id="rId3"/>
    <p:sldId id="486" r:id="rId4"/>
    <p:sldId id="335" r:id="rId5"/>
    <p:sldId id="491" r:id="rId6"/>
    <p:sldId id="440" r:id="rId7"/>
    <p:sldId id="485" r:id="rId8"/>
    <p:sldId id="509" r:id="rId9"/>
    <p:sldId id="510" r:id="rId10"/>
    <p:sldId id="511" r:id="rId11"/>
    <p:sldId id="369" r:id="rId12"/>
    <p:sldId id="334" r:id="rId13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orient="horz" pos="1693">
          <p15:clr>
            <a:srgbClr val="A4A3A4"/>
          </p15:clr>
        </p15:guide>
        <p15:guide id="4" pos="35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0" y="102"/>
      </p:cViewPr>
      <p:guideLst>
        <p:guide orient="horz" pos="2183"/>
        <p:guide pos="3863"/>
        <p:guide orient="horz" pos="1693"/>
        <p:guide pos="35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svg"/><Relationship Id="rId7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879962" y="3075057"/>
            <a:ext cx="24320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4000" b="1" dirty="0">
                <a:solidFill>
                  <a:sysClr val="windowText" lastClr="000000"/>
                </a:solidFill>
                <a:latin typeface="Economica" panose="02000506040000020004" pitchFamily="2" charset="0"/>
              </a:rPr>
              <a:t>كيف تذاكرين </a:t>
            </a:r>
          </a:p>
        </p:txBody>
      </p:sp>
    </p:spTree>
    <p:extLst>
      <p:ext uri="{BB962C8B-B14F-4D97-AF65-F5344CB8AC3E}">
        <p14:creationId xmlns:p14="http://schemas.microsoft.com/office/powerpoint/2010/main" val="246668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1744922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7922030" y="457193"/>
            <a:ext cx="3772470" cy="1222155"/>
            <a:chOff x="1437356" y="652947"/>
            <a:chExt cx="2790989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6" y="652947"/>
              <a:ext cx="1886939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1992683" y="1266359"/>
              <a:ext cx="223566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3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940932" y="1985987"/>
            <a:ext cx="71073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في الشكل الآتي وقعت سارة في بعض الأخطاء أثناء المذاكرة , اكتشفي تلك الأخطاء ثم ساعديها على المذاكرة  بطريقة صحيحة .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8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4277" y="3457648"/>
            <a:ext cx="1884683" cy="2740270"/>
            <a:chOff x="10094004" y="2809154"/>
            <a:chExt cx="1884683" cy="274027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4004" y="2809154"/>
              <a:ext cx="1884683" cy="2740270"/>
              <a:chOff x="395817" y="4292849"/>
              <a:chExt cx="1884683" cy="274027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مهاراتي في الحياة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24795"/>
                <a:ext cx="1875550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كيف تذاكرين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17408" y="4229602"/>
              <a:ext cx="1323328" cy="630990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65702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9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21087" y="2745489"/>
            <a:ext cx="1834212" cy="635091"/>
            <a:chOff x="1431941" y="2643418"/>
            <a:chExt cx="1834212" cy="635091"/>
          </a:xfrm>
        </p:grpSpPr>
        <p:sp>
          <p:nvSpPr>
            <p:cNvPr id="50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-</a:t>
              </a:r>
            </a:p>
          </p:txBody>
        </p:sp>
      </p:grpSp>
      <p:sp>
        <p:nvSpPr>
          <p:cNvPr id="5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901727" y="2986554"/>
            <a:ext cx="7107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الأخطاء :</a:t>
            </a:r>
          </a:p>
        </p:txBody>
      </p:sp>
      <p:grpSp>
        <p:nvGrpSpPr>
          <p:cNvPr id="53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21087" y="3498149"/>
            <a:ext cx="1834212" cy="635091"/>
            <a:chOff x="1431941" y="2643418"/>
            <a:chExt cx="1834212" cy="635091"/>
          </a:xfrm>
        </p:grpSpPr>
        <p:sp>
          <p:nvSpPr>
            <p:cNvPr id="54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6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712480" y="3739214"/>
            <a:ext cx="8296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- تناول الأكل أثناء المذاكرة , - عدم التركيز في المذاكرة</a:t>
            </a:r>
          </a:p>
        </p:txBody>
      </p:sp>
      <p:grpSp>
        <p:nvGrpSpPr>
          <p:cNvPr id="57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21087" y="4302514"/>
            <a:ext cx="1834212" cy="635091"/>
            <a:chOff x="1431941" y="2643418"/>
            <a:chExt cx="1834212" cy="635091"/>
          </a:xfrm>
        </p:grpSpPr>
        <p:sp>
          <p:nvSpPr>
            <p:cNvPr id="58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-</a:t>
              </a:r>
            </a:p>
          </p:txBody>
        </p:sp>
      </p:grpSp>
      <p:sp>
        <p:nvSpPr>
          <p:cNvPr id="60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210299" y="4543580"/>
            <a:ext cx="4798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الطريق الصحيحة :</a:t>
            </a:r>
          </a:p>
        </p:txBody>
      </p:sp>
      <p:grpSp>
        <p:nvGrpSpPr>
          <p:cNvPr id="41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21087" y="5205582"/>
            <a:ext cx="1834212" cy="635091"/>
            <a:chOff x="1431941" y="2643418"/>
            <a:chExt cx="1834212" cy="635091"/>
          </a:xfrm>
        </p:grpSpPr>
        <p:sp>
          <p:nvSpPr>
            <p:cNvPr id="42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-</a:t>
              </a:r>
            </a:p>
          </p:txBody>
        </p:sp>
      </p:grpSp>
      <p:sp>
        <p:nvSpPr>
          <p:cNvPr id="47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620440" y="5205582"/>
            <a:ext cx="47988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-أن تخصص وقتاً للأكل و وقتاً للمذاكرة </a:t>
            </a:r>
          </a:p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 </a:t>
            </a:r>
          </a:p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-أن تصفي ذهنها للمذاكرة </a:t>
            </a:r>
          </a:p>
        </p:txBody>
      </p:sp>
      <p:sp>
        <p:nvSpPr>
          <p:cNvPr id="48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2580761" y="3127887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61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3621508" y="3190746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2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609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500"/>
                            </p:stCondLst>
                            <p:childTnLst>
                              <p:par>
                                <p:cTn id="9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17" dur="200" fill="hold"/>
                                        <p:tgtEl>
                                          <p:spTgt spid="4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52" grpId="0"/>
      <p:bldP spid="56" grpId="0"/>
      <p:bldP spid="60" grpId="0"/>
      <p:bldP spid="47" grpId="0"/>
      <p:bldP spid="48" grpId="0" animBg="1"/>
      <p:bldP spid="4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548942" y="3075057"/>
            <a:ext cx="23214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4000" b="1" dirty="0">
                <a:solidFill>
                  <a:sysClr val="windowText" lastClr="000000"/>
                </a:solidFill>
                <a:latin typeface="Economica" panose="02000506040000020004" pitchFamily="2" charset="0"/>
              </a:rPr>
              <a:t>انتهى الدرس</a:t>
            </a:r>
          </a:p>
        </p:txBody>
      </p:sp>
    </p:spTree>
    <p:extLst>
      <p:ext uri="{BB962C8B-B14F-4D97-AF65-F5344CB8AC3E}">
        <p14:creationId xmlns:p14="http://schemas.microsoft.com/office/powerpoint/2010/main" val="238885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وان 1">
            <a:extLst>
              <a:ext uri="{FF2B5EF4-FFF2-40B4-BE49-F238E27FC236}">
                <a16:creationId xmlns:a16="http://schemas.microsoft.com/office/drawing/2014/main" id="{F4B92814-232C-4124-B708-AF52D74C33E1}"/>
              </a:ext>
            </a:extLst>
          </p:cNvPr>
          <p:cNvSpPr txBox="1">
            <a:spLocks/>
          </p:cNvSpPr>
          <p:nvPr/>
        </p:nvSpPr>
        <p:spPr>
          <a:xfrm>
            <a:off x="598239" y="3001110"/>
            <a:ext cx="109955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5400" b="1" dirty="0">
                <a:solidFill>
                  <a:srgbClr val="FF0000"/>
                </a:solidFill>
              </a:rPr>
              <a:t>جميع الحقوق محفوظة لموقع حلول اون لاين يحق لك الاستخدام والتعديل عليها كما تشاء</a:t>
            </a:r>
            <a:br>
              <a:rPr lang="ar-SA" sz="5400" b="1" dirty="0">
                <a:solidFill>
                  <a:srgbClr val="FF0000"/>
                </a:solidFill>
              </a:rPr>
            </a:br>
            <a:r>
              <a:rPr lang="ar-SA" sz="5400" b="1" dirty="0">
                <a:solidFill>
                  <a:srgbClr val="FF0000"/>
                </a:solidFill>
              </a:rPr>
              <a:t>لكن </a:t>
            </a:r>
            <a:r>
              <a:rPr lang="ar-SA" sz="9600" b="1" dirty="0"/>
              <a:t>يحرم بيعها </a:t>
            </a:r>
            <a:br>
              <a:rPr lang="ar-SA" sz="5400" b="1" dirty="0"/>
            </a:br>
            <a:r>
              <a:rPr lang="ar-SA" sz="5400" b="1" dirty="0">
                <a:solidFill>
                  <a:srgbClr val="FF0000"/>
                </a:solidFill>
              </a:rPr>
              <a:t>او نشرها في المواقع الاخرى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B4623A0D-06DD-497D-94B4-F1E3206566F8}"/>
              </a:ext>
            </a:extLst>
          </p:cNvPr>
          <p:cNvSpPr/>
          <p:nvPr/>
        </p:nvSpPr>
        <p:spPr>
          <a:xfrm>
            <a:off x="4521200" y="620837"/>
            <a:ext cx="3149600" cy="858981"/>
          </a:xfrm>
          <a:prstGeom prst="rect">
            <a:avLst/>
          </a:prstGeom>
          <a:solidFill>
            <a:srgbClr val="056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صورة 3" descr="صورة تحتوي على نص, قصاصة فنية&#10;&#10;تم إنشاء الوصف تلقائياً">
            <a:extLst>
              <a:ext uri="{FF2B5EF4-FFF2-40B4-BE49-F238E27FC236}">
                <a16:creationId xmlns:a16="http://schemas.microsoft.com/office/drawing/2014/main" id="{B637965E-FF72-4EC6-8E47-0B373DB25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972" y="652533"/>
            <a:ext cx="2932055" cy="79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8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6778486" y="457196"/>
            <a:ext cx="4916017" cy="1222155"/>
            <a:chOff x="1437353" y="652950"/>
            <a:chExt cx="4916017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3" y="652950"/>
              <a:ext cx="3226365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344679" y="1188730"/>
              <a:ext cx="40086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كيف تذاكرين 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750904" y="2116393"/>
            <a:ext cx="6192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الاسترخاء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8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4272" y="3457650"/>
            <a:ext cx="1884684" cy="2740272"/>
            <a:chOff x="10093999" y="2809156"/>
            <a:chExt cx="1884684" cy="2740272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3999" y="2809156"/>
              <a:ext cx="1884684" cy="2740272"/>
              <a:chOff x="395816" y="4292849"/>
              <a:chExt cx="1884684" cy="2740272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مهاراتي في الحياة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24797"/>
                <a:ext cx="1875550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كيف تذاكرين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17408" y="4229602"/>
              <a:ext cx="1323328" cy="630990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8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1" y="3145882"/>
            <a:ext cx="1834212" cy="635091"/>
            <a:chOff x="1431941" y="2643418"/>
            <a:chExt cx="1834212" cy="635091"/>
          </a:xfrm>
        </p:grpSpPr>
        <p:sp>
          <p:nvSpPr>
            <p:cNvPr id="39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750903" y="3244797"/>
            <a:ext cx="6192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التركيز</a:t>
            </a:r>
          </a:p>
        </p:txBody>
      </p:sp>
      <p:grpSp>
        <p:nvGrpSpPr>
          <p:cNvPr id="43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4129279"/>
            <a:ext cx="1834212" cy="635091"/>
            <a:chOff x="1431941" y="2643418"/>
            <a:chExt cx="1834212" cy="635091"/>
          </a:xfrm>
        </p:grpSpPr>
        <p:sp>
          <p:nvSpPr>
            <p:cNvPr id="47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ج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9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750904" y="4228194"/>
            <a:ext cx="6192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المثابرة</a:t>
            </a:r>
          </a:p>
        </p:txBody>
      </p:sp>
      <p:sp>
        <p:nvSpPr>
          <p:cNvPr id="36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3710920" y="3406674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7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4728864" y="3454538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0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6022112" y="5335257"/>
            <a:ext cx="229544" cy="346651"/>
            <a:chOff x="3976923" y="1402541"/>
            <a:chExt cx="421210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4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23" y="1546639"/>
              <a:ext cx="421210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24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89" dur="200" fill="hold"/>
                                        <p:tgtEl>
                                          <p:spTgt spid="3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2" grpId="0"/>
      <p:bldP spid="49" grpId="0"/>
      <p:bldP spid="36" grpId="0" animBg="1"/>
      <p:bldP spid="3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0" y="2157341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461421" y="563540"/>
            <a:ext cx="2233081" cy="1014129"/>
            <a:chOff x="1437354" y="652949"/>
            <a:chExt cx="2233081" cy="1014129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4" y="652949"/>
              <a:ext cx="1932511" cy="1014129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19548" y="1101279"/>
              <a:ext cx="16508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1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038600" y="2398782"/>
            <a:ext cx="7364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نورة ومنى طالبتان خلوقتان و مجتهدتان في دراستهما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8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4277" y="3457648"/>
            <a:ext cx="1884683" cy="2740270"/>
            <a:chOff x="10094004" y="2809154"/>
            <a:chExt cx="1884683" cy="274027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4004" y="2809154"/>
              <a:ext cx="1884683" cy="2740270"/>
              <a:chOff x="395817" y="4292849"/>
              <a:chExt cx="1884683" cy="274027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مهاراتي في الحياة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24795"/>
                <a:ext cx="1875550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كيف تذاكرين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17408" y="4229602"/>
              <a:ext cx="1323328" cy="630990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reeform: Shape 140">
            <a:extLst>
              <a:ext uri="{FF2B5EF4-FFF2-40B4-BE49-F238E27FC236}">
                <a16:creationId xmlns:a16="http://schemas.microsoft.com/office/drawing/2014/main" id="{5CEE86EF-C431-4155-AFFE-1D9E265F2B86}"/>
              </a:ext>
            </a:extLst>
          </p:cNvPr>
          <p:cNvSpPr/>
          <p:nvPr/>
        </p:nvSpPr>
        <p:spPr>
          <a:xfrm rot="5400000">
            <a:off x="2614564" y="1020432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2591762" y="4232754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6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56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3655311" y="4298011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7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37">
            <a:extLst>
              <a:ext uri="{FF2B5EF4-FFF2-40B4-BE49-F238E27FC236}">
                <a16:creationId xmlns:a16="http://schemas.microsoft.com/office/drawing/2014/main" id="{D9E7D347-E3E2-4757-B6FF-4CB1B1C452CB}"/>
              </a:ext>
            </a:extLst>
          </p:cNvPr>
          <p:cNvGrpSpPr/>
          <p:nvPr/>
        </p:nvGrpSpPr>
        <p:grpSpPr>
          <a:xfrm>
            <a:off x="3658359" y="1063038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1" name="Oval 38">
              <a:extLst>
                <a:ext uri="{FF2B5EF4-FFF2-40B4-BE49-F238E27FC236}">
                  <a16:creationId xmlns:a16="http://schemas.microsoft.com/office/drawing/2014/main" id="{BDE3CCE6-2A1A-40DA-ADE2-9C6FA15F7D69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rapezoid 10">
              <a:extLst>
                <a:ext uri="{FF2B5EF4-FFF2-40B4-BE49-F238E27FC236}">
                  <a16:creationId xmlns:a16="http://schemas.microsoft.com/office/drawing/2014/main" id="{1F1B98D1-E6C9-4087-BEC4-306BE9FE9781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40">
              <a:extLst>
                <a:ext uri="{FF2B5EF4-FFF2-40B4-BE49-F238E27FC236}">
                  <a16:creationId xmlns:a16="http://schemas.microsoft.com/office/drawing/2014/main" id="{F0FFF731-5122-4DC2-9696-DE2329A8315D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0" y="3585712"/>
            <a:ext cx="1834212" cy="635091"/>
            <a:chOff x="1431941" y="2643418"/>
            <a:chExt cx="1834212" cy="635091"/>
          </a:xfrm>
        </p:grpSpPr>
        <p:sp>
          <p:nvSpPr>
            <p:cNvPr id="68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0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903839" y="3684627"/>
            <a:ext cx="50400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لاحظت منى تدني درجات صديقتها نورة في مستواها الشهري رغم حرصها الشديد على التفوق و مداومتها على المذاكرة , مما جعل منى ترشدها إلى الطريقة الصحيحة في المذاكرة</a:t>
            </a:r>
          </a:p>
        </p:txBody>
      </p:sp>
    </p:spTree>
    <p:extLst>
      <p:ext uri="{BB962C8B-B14F-4D97-AF65-F5344CB8AC3E}">
        <p14:creationId xmlns:p14="http://schemas.microsoft.com/office/powerpoint/2010/main" val="372658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61" dur="200" fill="hold"/>
                                        <p:tgtEl>
                                          <p:spTgt spid="3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4" dur="200" fill="hold"/>
                                        <p:tgtEl>
                                          <p:spTgt spid="5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50"/>
                            </p:stCondLst>
                            <p:childTnLst>
                              <p:par>
                                <p:cTn id="7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50"/>
                            </p:stCondLst>
                            <p:childTnLst>
                              <p:par>
                                <p:cTn id="8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37" grpId="0" animBg="1"/>
      <p:bldP spid="37" grpId="1" animBg="1"/>
      <p:bldP spid="50" grpId="0" animBg="1"/>
      <p:bldP spid="50" grpId="1" animBg="1"/>
      <p:bldP spid="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78C89443-501A-45F0-8C9A-A90710457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676" y="1326777"/>
            <a:ext cx="10118953" cy="5414963"/>
          </a:xfr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3B4624C5-3D51-4B81-BFD5-9D4BB29DEE6A}"/>
              </a:ext>
            </a:extLst>
          </p:cNvPr>
          <p:cNvSpPr txBox="1">
            <a:spLocks/>
          </p:cNvSpPr>
          <p:nvPr/>
        </p:nvSpPr>
        <p:spPr>
          <a:xfrm>
            <a:off x="4912363" y="1214"/>
            <a:ext cx="71472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7200" b="1" dirty="0"/>
              <a:t>تجدنا  في جوجل</a:t>
            </a:r>
            <a:endParaRPr lang="en-US" sz="7200" b="1" dirty="0"/>
          </a:p>
        </p:txBody>
      </p:sp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39FD50A2-38F7-4395-81AF-DD99793CB3DB}"/>
              </a:ext>
            </a:extLst>
          </p:cNvPr>
          <p:cNvGrpSpPr/>
          <p:nvPr/>
        </p:nvGrpSpPr>
        <p:grpSpPr>
          <a:xfrm>
            <a:off x="1940676" y="391708"/>
            <a:ext cx="3149600" cy="858981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9091E8F4-D2A9-4FE8-89B1-96C0D0B8E53B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9A69CCEA-85C2-4E55-A8CC-F4E7691A3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0456" y="238846"/>
              <a:ext cx="2932055" cy="7955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071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2647257" y="277968"/>
            <a:ext cx="9047247" cy="1222155"/>
            <a:chOff x="1437352" y="652950"/>
            <a:chExt cx="9047247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0"/>
              <a:ext cx="8891669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19548" y="1188730"/>
              <a:ext cx="84650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ما المقترحات التي قدمتها منى لمساعدة نورة على المذاكرة ؟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321864" y="2206785"/>
            <a:ext cx="6361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أن تختار المكان المناسب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8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4277" y="3457648"/>
            <a:ext cx="1884683" cy="2740270"/>
            <a:chOff x="10094004" y="2809154"/>
            <a:chExt cx="1884683" cy="274027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4004" y="2809154"/>
              <a:ext cx="1884683" cy="2740270"/>
              <a:chOff x="395817" y="4292849"/>
              <a:chExt cx="1884683" cy="274027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مهاراتي في الحياة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24795"/>
                <a:ext cx="1875550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كيف تذاكرين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17408" y="4229602"/>
              <a:ext cx="1323328" cy="630990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8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935925"/>
            <a:ext cx="1834212" cy="635091"/>
            <a:chOff x="1431941" y="2643418"/>
            <a:chExt cx="1834212" cy="635091"/>
          </a:xfrm>
        </p:grpSpPr>
        <p:sp>
          <p:nvSpPr>
            <p:cNvPr id="39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428159" y="3034840"/>
            <a:ext cx="7226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أن تختار الوقت المناسب</a:t>
            </a:r>
          </a:p>
        </p:txBody>
      </p:sp>
      <p:grpSp>
        <p:nvGrpSpPr>
          <p:cNvPr id="32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29366" y="3986837"/>
            <a:ext cx="1834212" cy="635091"/>
            <a:chOff x="1431941" y="2643418"/>
            <a:chExt cx="1834212" cy="635091"/>
          </a:xfrm>
        </p:grpSpPr>
        <p:sp>
          <p:nvSpPr>
            <p:cNvPr id="3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6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397233" y="4085752"/>
            <a:ext cx="7226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أن تلخص الأفكار المهمة في الدرس</a:t>
            </a:r>
          </a:p>
        </p:txBody>
      </p:sp>
      <p:grpSp>
        <p:nvGrpSpPr>
          <p:cNvPr id="37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29365" y="5045395"/>
            <a:ext cx="1834212" cy="635091"/>
            <a:chOff x="1431941" y="2643418"/>
            <a:chExt cx="1834212" cy="635091"/>
          </a:xfrm>
        </p:grpSpPr>
        <p:sp>
          <p:nvSpPr>
            <p:cNvPr id="4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8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397232" y="5144310"/>
            <a:ext cx="7226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أن تسأل المعلمة عن </a:t>
            </a:r>
            <a:r>
              <a:rPr lang="ar-SY" sz="3200" b="1" dirty="0">
                <a:latin typeface="Open Sans" panose="020B0606030504020204" pitchFamily="34" charset="0"/>
                <a:ea typeface="Open Sans" panose="020B0606030504020204" pitchFamily="34" charset="0"/>
              </a:rPr>
              <a:t>الأسئلة</a:t>
            </a:r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 الصعبة</a:t>
            </a:r>
          </a:p>
        </p:txBody>
      </p:sp>
      <p:sp>
        <p:nvSpPr>
          <p:cNvPr id="49" name="Freeform: Shape 140">
            <a:extLst>
              <a:ext uri="{FF2B5EF4-FFF2-40B4-BE49-F238E27FC236}">
                <a16:creationId xmlns:a16="http://schemas.microsoft.com/office/drawing/2014/main" id="{5CEE86EF-C431-4155-AFFE-1D9E265F2B86}"/>
              </a:ext>
            </a:extLst>
          </p:cNvPr>
          <p:cNvSpPr/>
          <p:nvPr/>
        </p:nvSpPr>
        <p:spPr>
          <a:xfrm rot="5400000">
            <a:off x="3273995" y="1949646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2182553" y="4059947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6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51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3223300" y="4122806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2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37">
            <a:extLst>
              <a:ext uri="{FF2B5EF4-FFF2-40B4-BE49-F238E27FC236}">
                <a16:creationId xmlns:a16="http://schemas.microsoft.com/office/drawing/2014/main" id="{D9E7D347-E3E2-4757-B6FF-4CB1B1C452CB}"/>
              </a:ext>
            </a:extLst>
          </p:cNvPr>
          <p:cNvGrpSpPr/>
          <p:nvPr/>
        </p:nvGrpSpPr>
        <p:grpSpPr>
          <a:xfrm>
            <a:off x="4317790" y="1992252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6" name="Oval 38">
              <a:extLst>
                <a:ext uri="{FF2B5EF4-FFF2-40B4-BE49-F238E27FC236}">
                  <a16:creationId xmlns:a16="http://schemas.microsoft.com/office/drawing/2014/main" id="{BDE3CCE6-2A1A-40DA-ADE2-9C6FA15F7D69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rapezoid 10">
              <a:extLst>
                <a:ext uri="{FF2B5EF4-FFF2-40B4-BE49-F238E27FC236}">
                  <a16:creationId xmlns:a16="http://schemas.microsoft.com/office/drawing/2014/main" id="{1F1B98D1-E6C9-4087-BEC4-306BE9FE9781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40">
              <a:extLst>
                <a:ext uri="{FF2B5EF4-FFF2-40B4-BE49-F238E27FC236}">
                  <a16:creationId xmlns:a16="http://schemas.microsoft.com/office/drawing/2014/main" id="{F0FFF731-5122-4DC2-9696-DE2329A8315D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6189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3" dur="200" fill="hold"/>
                                        <p:tgtEl>
                                          <p:spTgt spid="4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16" dur="200" fill="hold"/>
                                        <p:tgtEl>
                                          <p:spTgt spid="5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2" grpId="0"/>
      <p:bldP spid="36" grpId="0"/>
      <p:bldP spid="48" grpId="0"/>
      <p:bldP spid="49" grpId="0" animBg="1"/>
      <p:bldP spid="49" grpId="1" animBg="1"/>
      <p:bldP spid="50" grpId="0" animBg="1"/>
      <p:bldP spid="5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/>
          <p:cNvSpPr txBox="1"/>
          <p:nvPr/>
        </p:nvSpPr>
        <p:spPr>
          <a:xfrm>
            <a:off x="3979766" y="-1"/>
            <a:ext cx="4895850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3200" b="1" dirty="0">
                <a:solidFill>
                  <a:srgbClr val="002060"/>
                </a:solidFill>
              </a:rPr>
              <a:t>المكان المناسب للمذاكرة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B81ABCC-58E5-4E8F-8975-8475AC3E8B06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07825BE-B598-48D4-B860-5291B584E1C0}"/>
              </a:ext>
            </a:extLst>
          </p:cNvPr>
          <p:cNvGrpSpPr/>
          <p:nvPr/>
        </p:nvGrpSpPr>
        <p:grpSpPr>
          <a:xfrm flipH="1">
            <a:off x="6662967" y="2025757"/>
            <a:ext cx="5022776" cy="957328"/>
            <a:chOff x="1437353" y="1240017"/>
            <a:chExt cx="2258583" cy="635091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B9FB5EE-0A81-4789-96DC-FE28FAC08ADA}"/>
                </a:ext>
              </a:extLst>
            </p:cNvPr>
            <p:cNvSpPr/>
            <p:nvPr/>
          </p:nvSpPr>
          <p:spPr>
            <a:xfrm flipV="1">
              <a:off x="1437353" y="1240017"/>
              <a:ext cx="2175025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2BA1E19-C31D-402C-8DAC-056E384EA18B}"/>
                </a:ext>
              </a:extLst>
            </p:cNvPr>
            <p:cNvSpPr txBox="1"/>
            <p:nvPr/>
          </p:nvSpPr>
          <p:spPr>
            <a:xfrm>
              <a:off x="1631505" y="1546514"/>
              <a:ext cx="2064431" cy="306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أن يكون هادئاً ليساعد الطالب  على التركيز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B76B69A-30F2-4EE5-A833-660C299DFB7D}"/>
              </a:ext>
            </a:extLst>
          </p:cNvPr>
          <p:cNvGrpSpPr/>
          <p:nvPr/>
        </p:nvGrpSpPr>
        <p:grpSpPr>
          <a:xfrm flipH="1">
            <a:off x="6796094" y="3000866"/>
            <a:ext cx="4889647" cy="910048"/>
            <a:chOff x="1437353" y="2358628"/>
            <a:chExt cx="2066454" cy="578991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1E7B28-4736-420A-B2C0-0DAEFA178252}"/>
                </a:ext>
              </a:extLst>
            </p:cNvPr>
            <p:cNvSpPr/>
            <p:nvPr/>
          </p:nvSpPr>
          <p:spPr>
            <a:xfrm flipV="1">
              <a:off x="1437353" y="2358628"/>
              <a:ext cx="2044183" cy="5789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4613F5E-B99C-4523-9C9A-C9098A37AFD0}"/>
                </a:ext>
              </a:extLst>
            </p:cNvPr>
            <p:cNvSpPr txBox="1"/>
            <p:nvPr/>
          </p:nvSpPr>
          <p:spPr>
            <a:xfrm>
              <a:off x="1682691" y="2619644"/>
              <a:ext cx="1821116" cy="293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أن تكون الإضاءة جيدة , مناسبة للمذاكرة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E7D1139-5C39-4664-87EA-542A8D07DB04}"/>
              </a:ext>
            </a:extLst>
          </p:cNvPr>
          <p:cNvGrpSpPr/>
          <p:nvPr/>
        </p:nvGrpSpPr>
        <p:grpSpPr>
          <a:xfrm flipH="1">
            <a:off x="7208930" y="3956979"/>
            <a:ext cx="4465352" cy="1014883"/>
            <a:chOff x="789851" y="3243405"/>
            <a:chExt cx="2117748" cy="1014883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CD4D379-A2C3-4EAE-80D1-38E1E05CE602}"/>
                </a:ext>
              </a:extLst>
            </p:cNvPr>
            <p:cNvSpPr/>
            <p:nvPr/>
          </p:nvSpPr>
          <p:spPr>
            <a:xfrm flipV="1">
              <a:off x="789851" y="3243405"/>
              <a:ext cx="1660787" cy="1014883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9E362EA-DBD9-46D8-B87B-84A34292C9F8}"/>
                </a:ext>
              </a:extLst>
            </p:cNvPr>
            <p:cNvSpPr txBox="1"/>
            <p:nvPr/>
          </p:nvSpPr>
          <p:spPr>
            <a:xfrm>
              <a:off x="1030029" y="3750847"/>
              <a:ext cx="18775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أن تتوافر أدوات الاستذكار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5575299" y="769953"/>
            <a:ext cx="6098983" cy="1339854"/>
            <a:chOff x="1437353" y="992349"/>
            <a:chExt cx="2829328" cy="888859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3" y="992349"/>
              <a:ext cx="2596611" cy="888859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618703" y="1444162"/>
              <a:ext cx="2647978" cy="347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الشروط الواجب توفرها في مكان المذاكرة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134E3D08-9833-47D6-AEC8-93C4E363CADC}"/>
              </a:ext>
            </a:extLst>
          </p:cNvPr>
          <p:cNvSpPr txBox="1"/>
          <p:nvPr/>
        </p:nvSpPr>
        <p:spPr>
          <a:xfrm>
            <a:off x="10712076" y="1887506"/>
            <a:ext cx="1407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751CB1A-C2CF-4120-8C92-D5291F61523A}"/>
              </a:ext>
            </a:extLst>
          </p:cNvPr>
          <p:cNvSpPr txBox="1"/>
          <p:nvPr/>
        </p:nvSpPr>
        <p:spPr>
          <a:xfrm>
            <a:off x="10817210" y="2882018"/>
            <a:ext cx="1254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B890414-956B-41C8-B3F7-68D9220D5411}"/>
              </a:ext>
            </a:extLst>
          </p:cNvPr>
          <p:cNvSpPr txBox="1"/>
          <p:nvPr/>
        </p:nvSpPr>
        <p:spPr>
          <a:xfrm>
            <a:off x="10624589" y="3807455"/>
            <a:ext cx="1446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2CDE7BA-D265-4C33-8630-92E3EF6CF2EE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6E70F32-F81F-417C-AD3C-1C1A4A9DB8A2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3293760-B4E4-404D-A608-F82CA7B70B0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: Top Corners One Rounded and One Snipped 72">
                <a:extLst>
                  <a:ext uri="{FF2B5EF4-FFF2-40B4-BE49-F238E27FC236}">
                    <a16:creationId xmlns:a16="http://schemas.microsoft.com/office/drawing/2014/main" id="{99840BF7-CB3F-4F61-9153-C986DA0A1728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ight Triangle 19">
                <a:extLst>
                  <a:ext uri="{FF2B5EF4-FFF2-40B4-BE49-F238E27FC236}">
                    <a16:creationId xmlns:a16="http://schemas.microsoft.com/office/drawing/2014/main" id="{AFD2A2BA-51E4-46F1-88AB-25DE6F42F9A2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14163-0C88-4288-A06C-7E312080B42F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8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1" name="Graphic 70" descr="Target Audience">
              <a:extLst>
                <a:ext uri="{FF2B5EF4-FFF2-40B4-BE49-F238E27FC236}">
                  <a16:creationId xmlns:a16="http://schemas.microsoft.com/office/drawing/2014/main" id="{08E7C5F3-9FCB-4048-A98F-E287C3938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C641EAD-F06C-4E2B-BAF0-56350C19C4F7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2779515-2D21-4251-BD09-4C195064A58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3E4DFE0-3649-464A-8452-42806C8BF13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10">
              <a:extLst>
                <a:ext uri="{FF2B5EF4-FFF2-40B4-BE49-F238E27FC236}">
                  <a16:creationId xmlns:a16="http://schemas.microsoft.com/office/drawing/2014/main" id="{F24C31F6-256F-4279-A925-86727017A48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EEC6BC3-F691-4D61-9F82-58D2507C1A8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7452E22-7754-42A4-B8CA-F1E206FCFA10}"/>
              </a:ext>
            </a:extLst>
          </p:cNvPr>
          <p:cNvGrpSpPr/>
          <p:nvPr/>
        </p:nvGrpSpPr>
        <p:grpSpPr>
          <a:xfrm rot="21371849">
            <a:off x="366468" y="3461816"/>
            <a:ext cx="1889557" cy="2659852"/>
            <a:chOff x="390405" y="4292848"/>
            <a:chExt cx="1889557" cy="2659852"/>
          </a:xfrm>
          <a:solidFill>
            <a:schemeClr val="bg1"/>
          </a:solidFill>
          <a:effectLst>
            <a:outerShdw blurRad="317500" dist="889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B7AFF6-4BE3-4A16-91D5-B33C6B2CE765}"/>
                </a:ext>
              </a:extLst>
            </p:cNvPr>
            <p:cNvSpPr txBox="1"/>
            <p:nvPr/>
          </p:nvSpPr>
          <p:spPr>
            <a:xfrm>
              <a:off x="395817" y="4292848"/>
              <a:ext cx="1884145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مهاراتي في الحياة</a:t>
              </a:r>
              <a:endParaRPr lang="en-US" sz="20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63FAD8-8C2F-4457-BEB3-EED0DEC16284}"/>
                </a:ext>
              </a:extLst>
            </p:cNvPr>
            <p:cNvSpPr txBox="1"/>
            <p:nvPr/>
          </p:nvSpPr>
          <p:spPr>
            <a:xfrm>
              <a:off x="390405" y="4644376"/>
              <a:ext cx="1871561" cy="230832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Century Gothic" panose="020B0502020202020204" pitchFamily="34" charset="0"/>
                </a:rPr>
                <a:t>كيف تذاكرين</a:t>
              </a: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89" name="Rectangle 21">
            <a:extLst>
              <a:ext uri="{FF2B5EF4-FFF2-40B4-BE49-F238E27FC236}">
                <a16:creationId xmlns:a16="http://schemas.microsoft.com/office/drawing/2014/main" id="{B86E3085-480B-40E6-988D-A308F3A698FE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0" name="Group 17">
            <a:extLst>
              <a:ext uri="{FF2B5EF4-FFF2-40B4-BE49-F238E27FC236}">
                <a16:creationId xmlns:a16="http://schemas.microsoft.com/office/drawing/2014/main" id="{7E7D1139-5C39-4664-87EA-542A8D07DB04}"/>
              </a:ext>
            </a:extLst>
          </p:cNvPr>
          <p:cNvGrpSpPr/>
          <p:nvPr/>
        </p:nvGrpSpPr>
        <p:grpSpPr>
          <a:xfrm flipH="1">
            <a:off x="7208930" y="5061010"/>
            <a:ext cx="4465352" cy="1014883"/>
            <a:chOff x="789851" y="3243405"/>
            <a:chExt cx="2117748" cy="1014883"/>
          </a:xfrm>
        </p:grpSpPr>
        <p:sp>
          <p:nvSpPr>
            <p:cNvPr id="45" name="Freeform: Shape 46">
              <a:extLst>
                <a:ext uri="{FF2B5EF4-FFF2-40B4-BE49-F238E27FC236}">
                  <a16:creationId xmlns:a16="http://schemas.microsoft.com/office/drawing/2014/main" id="{1CD4D379-A2C3-4EAE-80D1-38E1E05CE602}"/>
                </a:ext>
              </a:extLst>
            </p:cNvPr>
            <p:cNvSpPr/>
            <p:nvPr/>
          </p:nvSpPr>
          <p:spPr>
            <a:xfrm flipV="1">
              <a:off x="789851" y="3243405"/>
              <a:ext cx="1660787" cy="1014883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7">
              <a:extLst>
                <a:ext uri="{FF2B5EF4-FFF2-40B4-BE49-F238E27FC236}">
                  <a16:creationId xmlns:a16="http://schemas.microsoft.com/office/drawing/2014/main" id="{49E362EA-DBD9-46D8-B87B-84A34292C9F8}"/>
                </a:ext>
              </a:extLst>
            </p:cNvPr>
            <p:cNvSpPr txBox="1"/>
            <p:nvPr/>
          </p:nvSpPr>
          <p:spPr>
            <a:xfrm>
              <a:off x="1030029" y="3727014"/>
              <a:ext cx="18775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أن تكون تهوية المكان جيدة</a:t>
              </a:r>
            </a:p>
          </p:txBody>
        </p:sp>
      </p:grpSp>
      <p:sp>
        <p:nvSpPr>
          <p:cNvPr id="50" name="TextBox 80">
            <a:extLst>
              <a:ext uri="{FF2B5EF4-FFF2-40B4-BE49-F238E27FC236}">
                <a16:creationId xmlns:a16="http://schemas.microsoft.com/office/drawing/2014/main" id="{EB890414-956B-41C8-B3F7-68D9220D5411}"/>
              </a:ext>
            </a:extLst>
          </p:cNvPr>
          <p:cNvSpPr txBox="1"/>
          <p:nvPr/>
        </p:nvSpPr>
        <p:spPr>
          <a:xfrm>
            <a:off x="10624589" y="4911486"/>
            <a:ext cx="1446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1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3417143" y="738981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4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52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4435087" y="786845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3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4687589" y="2550519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57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5728335" y="2667564"/>
            <a:ext cx="229544" cy="346651"/>
            <a:chOff x="3976923" y="1402541"/>
            <a:chExt cx="421210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8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23" y="1546639"/>
              <a:ext cx="421210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2287761" y="2655796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6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62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3305705" y="2710834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3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3557623" y="4524135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7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79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4613509" y="4556103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80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5893795" y="4453179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8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93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6925189" y="4519050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4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724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10" dur="200" fill="hold"/>
                                        <p:tgtEl>
                                          <p:spTgt spid="51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23" dur="200" fill="hold"/>
                                        <p:tgtEl>
                                          <p:spTgt spid="5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36" dur="200" fill="hold"/>
                                        <p:tgtEl>
                                          <p:spTgt spid="61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49" dur="200" fill="hold"/>
                                        <p:tgtEl>
                                          <p:spTgt spid="6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62" dur="200" fill="hold"/>
                                        <p:tgtEl>
                                          <p:spTgt spid="9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4" grpId="0" animBg="1"/>
      <p:bldP spid="44" grpId="0"/>
      <p:bldP spid="49" grpId="0"/>
      <p:bldP spid="81" grpId="0"/>
      <p:bldP spid="89" grpId="0" animBg="1"/>
      <p:bldP spid="50" grpId="0"/>
      <p:bldP spid="51" grpId="0" animBg="1"/>
      <p:bldP spid="51" grpId="1" animBg="1"/>
      <p:bldP spid="56" grpId="0" animBg="1"/>
      <p:bldP spid="56" grpId="1" animBg="1"/>
      <p:bldP spid="61" grpId="0" animBg="1"/>
      <p:bldP spid="61" grpId="1" animBg="1"/>
      <p:bldP spid="67" grpId="0" animBg="1"/>
      <p:bldP spid="67" grpId="1" animBg="1"/>
      <p:bldP spid="92" grpId="0" animBg="1"/>
      <p:bldP spid="9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1" y="1878722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6957391" y="457194"/>
            <a:ext cx="4737110" cy="1222155"/>
            <a:chOff x="1437355" y="652948"/>
            <a:chExt cx="3504659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5" y="652948"/>
              <a:ext cx="3504659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1868079" y="1188730"/>
              <a:ext cx="307063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الأوقات المناسبة للمذاكرة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836503" y="2105934"/>
            <a:ext cx="7107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تحديد وقت مناسب للمذاكرة عن طريق وضع جدول زمني ينظم أوقاتك بين استذكار الدرس و أداء الواجبات و الاستمتاع باللعب أو ممارسة هوايتك المفضلة .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8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4277" y="3457648"/>
            <a:ext cx="1884683" cy="2740270"/>
            <a:chOff x="10094004" y="2809154"/>
            <a:chExt cx="1884683" cy="274027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4004" y="2809154"/>
              <a:ext cx="1884683" cy="2740270"/>
              <a:chOff x="395817" y="4292849"/>
              <a:chExt cx="1884683" cy="274027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مهاراتي في الحياة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24795"/>
                <a:ext cx="1875550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كيف تذاكرين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17408" y="4103988"/>
              <a:ext cx="1323328" cy="882218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2583179" y="4375735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29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3623925" y="4470687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0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4838709" y="2929926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6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5879455" y="3024878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6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7021590" y="4377634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7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1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8062336" y="4472586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2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3438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61" dur="200" fill="hold"/>
                                        <p:tgtEl>
                                          <p:spTgt spid="2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4" dur="200" fill="hold"/>
                                        <p:tgtEl>
                                          <p:spTgt spid="3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87" dur="200" fill="hold"/>
                                        <p:tgtEl>
                                          <p:spTgt spid="3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28" grpId="0" animBg="1"/>
      <p:bldP spid="28" grpId="1" animBg="1"/>
      <p:bldP spid="33" grpId="0" animBg="1"/>
      <p:bldP spid="33" grpId="1" animBg="1"/>
      <p:bldP spid="39" grpId="0" animBg="1"/>
      <p:bldP spid="3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132755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7922030" y="457193"/>
            <a:ext cx="3772470" cy="1222155"/>
            <a:chOff x="1437356" y="652947"/>
            <a:chExt cx="2790989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6" y="652947"/>
              <a:ext cx="1886939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1992683" y="1266359"/>
              <a:ext cx="223566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2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990850" y="2373820"/>
            <a:ext cx="8057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ما الأسباب التي أدت إلى عدم إنجاز أحمد لواجباته المدرسية ؟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8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4277" y="3457648"/>
            <a:ext cx="1884683" cy="2740270"/>
            <a:chOff x="10094004" y="2809154"/>
            <a:chExt cx="1884683" cy="274027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4004" y="2809154"/>
              <a:ext cx="1884683" cy="2740270"/>
              <a:chOff x="395817" y="4292849"/>
              <a:chExt cx="1884683" cy="274027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مهاراتي في الحياة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24795"/>
                <a:ext cx="1875550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كيف تذاكرين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17408" y="4229602"/>
              <a:ext cx="1323328" cy="630990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9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937120"/>
            <a:ext cx="1834212" cy="635091"/>
            <a:chOff x="1431941" y="2643418"/>
            <a:chExt cx="1834212" cy="635091"/>
          </a:xfrm>
        </p:grpSpPr>
        <p:sp>
          <p:nvSpPr>
            <p:cNvPr id="50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-</a:t>
              </a:r>
            </a:p>
          </p:txBody>
        </p:sp>
      </p:grpSp>
      <p:sp>
        <p:nvSpPr>
          <p:cNvPr id="5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940932" y="3178185"/>
            <a:ext cx="71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الجواب </a:t>
            </a:r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: أنه كان يتلهى بمشاهدة التلفاز واللعب مع أخته الصغيرة</a:t>
            </a:r>
          </a:p>
        </p:txBody>
      </p:sp>
      <p:grpSp>
        <p:nvGrpSpPr>
          <p:cNvPr id="53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3741485"/>
            <a:ext cx="1834212" cy="635091"/>
            <a:chOff x="1431941" y="2643418"/>
            <a:chExt cx="1834212" cy="635091"/>
          </a:xfrm>
        </p:grpSpPr>
        <p:sp>
          <p:nvSpPr>
            <p:cNvPr id="54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6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079577" y="3922388"/>
            <a:ext cx="9098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برأيك ما الذي ينبغي أن تفعله أم أحمد ليؤدي واجباته المدرسية بجدّ واجتهاد ؟ </a:t>
            </a:r>
          </a:p>
        </p:txBody>
      </p:sp>
      <p:grpSp>
        <p:nvGrpSpPr>
          <p:cNvPr id="57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4545850"/>
            <a:ext cx="1834212" cy="635091"/>
            <a:chOff x="1431941" y="2643418"/>
            <a:chExt cx="1834212" cy="635091"/>
          </a:xfrm>
        </p:grpSpPr>
        <p:sp>
          <p:nvSpPr>
            <p:cNvPr id="58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-</a:t>
              </a:r>
            </a:p>
          </p:txBody>
        </p:sp>
      </p:grpSp>
      <p:sp>
        <p:nvSpPr>
          <p:cNvPr id="60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079577" y="4814582"/>
            <a:ext cx="9072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الجواب </a:t>
            </a:r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:أن تختار الوقت المناسب للمذاكرة بعيداً عن التلفاز وتبعد أخته عنه وقت المذاكرة</a:t>
            </a:r>
          </a:p>
        </p:txBody>
      </p:sp>
    </p:spTree>
    <p:extLst>
      <p:ext uri="{BB962C8B-B14F-4D97-AF65-F5344CB8AC3E}">
        <p14:creationId xmlns:p14="http://schemas.microsoft.com/office/powerpoint/2010/main" val="376480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52" grpId="0"/>
      <p:bldP spid="56" grpId="0"/>
      <p:bldP spid="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27169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6795570" y="457192"/>
            <a:ext cx="4898929" cy="1222155"/>
            <a:chOff x="1437357" y="652946"/>
            <a:chExt cx="3624378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7" y="652946"/>
              <a:ext cx="3624378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1992683" y="1266359"/>
              <a:ext cx="29917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الطريقة الصحيحة للمذاكرة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147751" y="2268234"/>
            <a:ext cx="8900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دوّني واجباتك المنزلية في مفكرة خاصة , و ضعي علامة عند الانتهاء من كل واجب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8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4277" y="3457648"/>
            <a:ext cx="1884683" cy="2740270"/>
            <a:chOff x="10094004" y="2809154"/>
            <a:chExt cx="1884683" cy="274027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4004" y="2809154"/>
              <a:ext cx="1884683" cy="2740270"/>
              <a:chOff x="395817" y="4292849"/>
              <a:chExt cx="1884683" cy="274027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مهاراتي في الحياة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24795"/>
                <a:ext cx="1875550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كيف تذاكرين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17408" y="4229602"/>
              <a:ext cx="1323328" cy="630990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9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831534"/>
            <a:ext cx="1834212" cy="635091"/>
            <a:chOff x="1431941" y="2643418"/>
            <a:chExt cx="1834212" cy="635091"/>
          </a:xfrm>
        </p:grpSpPr>
        <p:sp>
          <p:nvSpPr>
            <p:cNvPr id="50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-</a:t>
              </a:r>
            </a:p>
          </p:txBody>
        </p:sp>
      </p:grpSp>
      <p:sp>
        <p:nvSpPr>
          <p:cNvPr id="5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940932" y="3072599"/>
            <a:ext cx="7107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ابدئي بالواجبات التي هي أكثر صعوبة , لأن ذهنك يكون صافياً</a:t>
            </a:r>
          </a:p>
        </p:txBody>
      </p:sp>
      <p:grpSp>
        <p:nvGrpSpPr>
          <p:cNvPr id="53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3635899"/>
            <a:ext cx="1834212" cy="635091"/>
            <a:chOff x="1431941" y="2643418"/>
            <a:chExt cx="1834212" cy="635091"/>
          </a:xfrm>
        </p:grpSpPr>
        <p:sp>
          <p:nvSpPr>
            <p:cNvPr id="54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6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751685" y="3876964"/>
            <a:ext cx="8296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قسّمي الوقت إلى ساعات منفصلة يتخللها أوقات للراحة</a:t>
            </a:r>
          </a:p>
        </p:txBody>
      </p:sp>
      <p:grpSp>
        <p:nvGrpSpPr>
          <p:cNvPr id="57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4440264"/>
            <a:ext cx="1834212" cy="635091"/>
            <a:chOff x="1431941" y="2643418"/>
            <a:chExt cx="1834212" cy="635091"/>
          </a:xfrm>
        </p:grpSpPr>
        <p:sp>
          <p:nvSpPr>
            <p:cNvPr id="58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-</a:t>
              </a:r>
            </a:p>
          </p:txBody>
        </p:sp>
      </p:grpSp>
      <p:sp>
        <p:nvSpPr>
          <p:cNvPr id="60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542828" y="4681330"/>
            <a:ext cx="8505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إذا شعرت بالملل من إحدى المواد فعليك إبدال المادة بأخرى , ثم العودة إلى الدرس</a:t>
            </a:r>
          </a:p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الذي تركته مرة أخرى, أو يمكنك ممارسة الرياضة الخفيفة أو تغيير مكان المذاكرة.</a:t>
            </a:r>
          </a:p>
        </p:txBody>
      </p:sp>
    </p:spTree>
    <p:extLst>
      <p:ext uri="{BB962C8B-B14F-4D97-AF65-F5344CB8AC3E}">
        <p14:creationId xmlns:p14="http://schemas.microsoft.com/office/powerpoint/2010/main" val="353199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52" grpId="0"/>
      <p:bldP spid="56" grpId="0"/>
      <p:bldP spid="6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2821</TotalTime>
  <Words>420</Words>
  <Application>Microsoft Office PowerPoint</Application>
  <PresentationFormat>شاشة عريضة</PresentationFormat>
  <Paragraphs>126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Economica</vt:lpstr>
      <vt:lpstr>Open Sans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978</cp:revision>
  <dcterms:created xsi:type="dcterms:W3CDTF">2020-10-10T04:32:51Z</dcterms:created>
  <dcterms:modified xsi:type="dcterms:W3CDTF">2021-01-17T10:29:03Z</dcterms:modified>
</cp:coreProperties>
</file>