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523" r:id="rId3"/>
    <p:sldId id="520" r:id="rId4"/>
    <p:sldId id="335" r:id="rId5"/>
    <p:sldId id="524" r:id="rId6"/>
    <p:sldId id="525" r:id="rId7"/>
    <p:sldId id="526" r:id="rId8"/>
    <p:sldId id="527" r:id="rId9"/>
    <p:sldId id="531" r:id="rId10"/>
    <p:sldId id="515" r:id="rId11"/>
    <p:sldId id="530" r:id="rId12"/>
    <p:sldId id="516" r:id="rId13"/>
    <p:sldId id="532" r:id="rId14"/>
    <p:sldId id="529" r:id="rId15"/>
    <p:sldId id="534" r:id="rId16"/>
    <p:sldId id="482" r:id="rId17"/>
    <p:sldId id="536" r:id="rId18"/>
    <p:sldId id="334" r:id="rId19"/>
    <p:sldId id="269" r:id="rId20"/>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6" autoAdjust="0"/>
    <p:restoredTop sz="94660"/>
  </p:normalViewPr>
  <p:slideViewPr>
    <p:cSldViewPr snapToGrid="0" showGuides="1">
      <p:cViewPr varScale="1">
        <p:scale>
          <a:sx n="114" d="100"/>
          <a:sy n="114" d="100"/>
        </p:scale>
        <p:origin x="228" y="102"/>
      </p:cViewPr>
      <p:guideLst>
        <p:guide orient="horz" pos="2160"/>
        <p:guide pos="3840"/>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sv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5.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8374735" cy="1265254"/>
            <a:chOff x="9198889" y="2670931"/>
            <a:chExt cx="8374735"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1" y="3141995"/>
              <a:ext cx="5676493"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746600" y="2921429"/>
            <a:ext cx="8216987"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سميت بغزوة الأحزاب بسبب تحالف اليهود والمشركين على قتال المسلمين</a:t>
            </a:r>
          </a:p>
          <a:p>
            <a:pPr algn="r"/>
            <a:r>
              <a:rPr lang="ar-SY" sz="2000" dirty="0">
                <a:latin typeface="Open Sans" panose="020B0606030504020204" pitchFamily="34" charset="0"/>
                <a:ea typeface="Open Sans" panose="020B0606030504020204" pitchFamily="34" charset="0"/>
                <a:cs typeface="Open Sans" panose="020B0606030504020204" pitchFamily="34" charset="0"/>
              </a:rPr>
              <a:t> ونقض العهود</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3759565" y="5870714"/>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الجهة الشمالية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5</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61665"/>
            </a:xfrm>
            <a:prstGeom prst="rect">
              <a:avLst/>
            </a:prstGeom>
            <a:noFill/>
          </p:spPr>
          <p:txBody>
            <a:bodyPr wrap="square" rtlCol="0">
              <a:spAutoFit/>
            </a:bodyPr>
            <a:lstStyle/>
            <a:p>
              <a:pPr algn="r"/>
              <a:r>
                <a:rPr lang="ar-SY" sz="2400" dirty="0">
                  <a:latin typeface="Century Gothic" panose="020B0502020202020204" pitchFamily="34" charset="0"/>
                </a:rPr>
                <a:t> ما سبب تسمية غزوة الخندق بغزوة الأحزاب ؟ </a:t>
              </a:r>
              <a:endParaRPr lang="en-US" sz="24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5</a:t>
              </a: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400051"/>
              <a:ext cx="5886178" cy="461665"/>
            </a:xfrm>
            <a:prstGeom prst="rect">
              <a:avLst/>
            </a:prstGeom>
            <a:noFill/>
          </p:spPr>
          <p:txBody>
            <a:bodyPr wrap="square" rtlCol="0">
              <a:spAutoFit/>
            </a:bodyPr>
            <a:lstStyle/>
            <a:p>
              <a:pPr algn="r"/>
              <a:r>
                <a:rPr lang="ar-SY" sz="2400" dirty="0">
                  <a:latin typeface="Century Gothic" panose="020B0502020202020204" pitchFamily="34" charset="0"/>
                </a:rPr>
                <a:t> ما الجهة التي حُفر فيها الخندق ؟</a:t>
              </a:r>
              <a:endParaRPr lang="en-US" sz="24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47623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614506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قيل : ستة أيام – وقيل : مدة تتراوح بين ستة أيام إلى شهر</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3759565" y="5870714"/>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لأنها كانت حصينة منيعة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5</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61665"/>
            </a:xfrm>
            <a:prstGeom prst="rect">
              <a:avLst/>
            </a:prstGeom>
            <a:noFill/>
          </p:spPr>
          <p:txBody>
            <a:bodyPr wrap="square" rtlCol="0">
              <a:spAutoFit/>
            </a:bodyPr>
            <a:lstStyle/>
            <a:p>
              <a:pPr algn="r"/>
              <a:r>
                <a:rPr lang="ar-SY" sz="2400" dirty="0">
                  <a:latin typeface="Century Gothic" panose="020B0502020202020204" pitchFamily="34" charset="0"/>
                </a:rPr>
                <a:t> كم عدد الأيام التي استغرقها حفر الخندق ؟</a:t>
              </a:r>
              <a:endParaRPr lang="en-US" sz="24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2908300" y="3993292"/>
            <a:ext cx="8996583"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5</a:t>
              </a: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400051"/>
              <a:ext cx="5886178" cy="830997"/>
            </a:xfrm>
            <a:prstGeom prst="rect">
              <a:avLst/>
            </a:prstGeom>
            <a:noFill/>
          </p:spPr>
          <p:txBody>
            <a:bodyPr wrap="square" rtlCol="0">
              <a:spAutoFit/>
            </a:bodyPr>
            <a:lstStyle/>
            <a:p>
              <a:pPr algn="r"/>
              <a:r>
                <a:rPr lang="ar-SY" sz="2400" dirty="0">
                  <a:latin typeface="Century Gothic" panose="020B0502020202020204" pitchFamily="34" charset="0"/>
                </a:rPr>
                <a:t>لماذا لم يُحفر الخندق في الجهات الأخرى من المدينة المنورة ؟</a:t>
              </a:r>
              <a:endParaRPr lang="en-US" sz="24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24085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فتح مكة  ( 8 هـ )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427904" y="1777812"/>
            <a:ext cx="6595196" cy="1754326"/>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لماذا عزم نبينا صلى الله عليه وسلم على فتح مكة المكرمة ؟</a:t>
            </a:r>
          </a:p>
          <a:p>
            <a:pPr algn="r"/>
            <a:endParaRPr lang="ar-SY" b="1" dirty="0">
              <a:latin typeface="Century Gothic" panose="020B0502020202020204" pitchFamily="34" charset="0"/>
            </a:endParaRPr>
          </a:p>
          <a:p>
            <a:pPr algn="r"/>
            <a:r>
              <a:rPr lang="ar-SY" b="1" dirty="0">
                <a:latin typeface="Century Gothic" panose="020B0502020202020204" pitchFamily="34" charset="0"/>
              </a:rPr>
              <a:t>في السنة السادسة من الهجرة خرج النبي صلى الله عليه وسلم على رأس ( 1400 ) من المسلمين قاصداً مكة المكرمة يريد أداء العمرة فوصل إلى الحديبية وفاوضته قريش وعقدت معه صلح الحديبية الذي تضمن تأجيل دخول المسلمين مكة المكرمة لأداء العمرة إلى العام التالي , ووقف القتال عشر سنوات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78696"/>
                <a:chOff x="4193103" y="1484950"/>
                <a:chExt cx="6145810" cy="878696"/>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40426"/>
                  <a:ext cx="614581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522875" y="3808608"/>
            <a:ext cx="3346151" cy="2338875"/>
            <a:chOff x="5514272" y="1424779"/>
            <a:chExt cx="4853578" cy="3392528"/>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7953" y="2449882"/>
              <a:ext cx="4047935" cy="2330424"/>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مكة المكرمة</a:t>
              </a:r>
              <a:endParaRPr lang="en-US" sz="1600" b="1" dirty="0">
                <a:solidFill>
                  <a:schemeClr val="bg1"/>
                </a:solidFill>
                <a:latin typeface="Helvetica" panose="020B0604020202020204" pitchFamily="34" charset="0"/>
              </a:endParaRPr>
            </a:p>
          </p:txBody>
        </p:sp>
      </p:grpSp>
      <p:grpSp>
        <p:nvGrpSpPr>
          <p:cNvPr id="32" name="Group 26">
            <a:extLst>
              <a:ext uri="{FF2B5EF4-FFF2-40B4-BE49-F238E27FC236}">
                <a16:creationId xmlns:a16="http://schemas.microsoft.com/office/drawing/2014/main" id="{2AC1D5D3-5F91-471B-8D64-41C3AFEB8EA0}"/>
              </a:ext>
            </a:extLst>
          </p:cNvPr>
          <p:cNvGrpSpPr/>
          <p:nvPr/>
        </p:nvGrpSpPr>
        <p:grpSpPr>
          <a:xfrm>
            <a:off x="6832525" y="2921190"/>
            <a:ext cx="3570910" cy="3850593"/>
            <a:chOff x="5514272" y="1424779"/>
            <a:chExt cx="4853578" cy="3654361"/>
          </a:xfrm>
        </p:grpSpPr>
        <p:grpSp>
          <p:nvGrpSpPr>
            <p:cNvPr id="33" name="Group 17">
              <a:extLst>
                <a:ext uri="{FF2B5EF4-FFF2-40B4-BE49-F238E27FC236}">
                  <a16:creationId xmlns:a16="http://schemas.microsoft.com/office/drawing/2014/main" id="{53137BCD-AB69-43BC-ACDF-D10660BCA645}"/>
                </a:ext>
              </a:extLst>
            </p:cNvPr>
            <p:cNvGrpSpPr/>
            <p:nvPr/>
          </p:nvGrpSpPr>
          <p:grpSpPr>
            <a:xfrm>
              <a:off x="5773304" y="1424779"/>
              <a:ext cx="4335517" cy="3654361"/>
              <a:chOff x="2047274" y="917773"/>
              <a:chExt cx="5533587" cy="4664201"/>
            </a:xfrm>
            <a:effectLst>
              <a:reflection blurRad="6350" stA="51000" endPos="14000" dir="5400000" sy="-100000" algn="bl" rotWithShape="0"/>
            </a:effectLst>
          </p:grpSpPr>
          <p:sp>
            <p:nvSpPr>
              <p:cNvPr id="36" name="Rectangle 18">
                <a:extLst>
                  <a:ext uri="{FF2B5EF4-FFF2-40B4-BE49-F238E27FC236}">
                    <a16:creationId xmlns:a16="http://schemas.microsoft.com/office/drawing/2014/main" id="{FCBD6FA9-07F9-4D1E-8F2A-B5AA8C77D81F}"/>
                  </a:ext>
                </a:extLst>
              </p:cNvPr>
              <p:cNvSpPr/>
              <p:nvPr/>
            </p:nvSpPr>
            <p:spPr>
              <a:xfrm>
                <a:off x="2047274" y="921432"/>
                <a:ext cx="5533587" cy="4660542"/>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6350" y="2222910"/>
              <a:ext cx="3375348" cy="2799536"/>
            </a:xfrm>
            <a:prstGeom prst="rect">
              <a:avLst/>
            </a:prstGeom>
          </p:spPr>
        </p:pic>
        <p:sp>
          <p:nvSpPr>
            <p:cNvPr id="35" name="TextBox 21">
              <a:extLst>
                <a:ext uri="{FF2B5EF4-FFF2-40B4-BE49-F238E27FC236}">
                  <a16:creationId xmlns:a16="http://schemas.microsoft.com/office/drawing/2014/main" id="{3FFEC7E5-9AAA-420D-9D59-9AD5230E6B3C}"/>
                </a:ext>
              </a:extLst>
            </p:cNvPr>
            <p:cNvSpPr txBox="1"/>
            <p:nvPr/>
          </p:nvSpPr>
          <p:spPr>
            <a:xfrm>
              <a:off x="5514272" y="1545234"/>
              <a:ext cx="4853578" cy="496556"/>
            </a:xfrm>
            <a:prstGeom prst="rect">
              <a:avLst/>
            </a:prstGeom>
            <a:noFill/>
          </p:spPr>
          <p:txBody>
            <a:bodyPr wrap="square" rtlCol="0">
              <a:spAutoFit/>
            </a:bodyPr>
            <a:lstStyle/>
            <a:p>
              <a:pPr algn="ctr"/>
              <a:r>
                <a:rPr lang="ar-SY" sz="2800" b="1" dirty="0">
                  <a:solidFill>
                    <a:schemeClr val="bg1"/>
                  </a:solidFill>
                  <a:latin typeface="Helvetica" panose="020B0604020202020204" pitchFamily="34" charset="0"/>
                </a:rPr>
                <a:t> فتح مكة</a:t>
              </a:r>
              <a:endParaRPr lang="en-US" sz="28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9169035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14:bounceEnd="53000">
                                          <p:cBhvr additive="base">
                                            <p:cTn id="44" dur="1000" fill="hold"/>
                                            <p:tgtEl>
                                              <p:spTgt spid="32"/>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1000" fill="hold"/>
                                            <p:tgtEl>
                                              <p:spTgt spid="32"/>
                                            </p:tgtEl>
                                            <p:attrNameLst>
                                              <p:attrName>ppt_x</p:attrName>
                                            </p:attrNameLst>
                                          </p:cBhvr>
                                          <p:tavLst>
                                            <p:tav tm="0">
                                              <p:val>
                                                <p:strVal val="#ppt_x"/>
                                              </p:val>
                                            </p:tav>
                                            <p:tav tm="100000">
                                              <p:val>
                                                <p:strVal val="#ppt_x"/>
                                              </p:val>
                                            </p:tav>
                                          </p:tavLst>
                                        </p:anim>
                                        <p:anim calcmode="lin" valueType="num">
                                          <p:cBhvr additive="base">
                                            <p:cTn id="45"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خطة فتح مكة  ( 8 هـ )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821863" y="1803212"/>
            <a:ext cx="5922096" cy="1754326"/>
          </a:xfrm>
          <a:prstGeom prst="rect">
            <a:avLst/>
          </a:prstGeom>
          <a:noFill/>
        </p:spPr>
        <p:txBody>
          <a:bodyPr wrap="square" rtlCol="0">
            <a:spAutoFit/>
          </a:bodyPr>
          <a:lstStyle/>
          <a:p>
            <a:pPr algn="r"/>
            <a:endParaRPr lang="ar-SY" b="1" dirty="0">
              <a:latin typeface="Century Gothic" panose="020B0502020202020204" pitchFamily="34" charset="0"/>
            </a:endParaRPr>
          </a:p>
          <a:p>
            <a:pPr algn="r"/>
            <a:r>
              <a:rPr lang="ar-SY" b="1" dirty="0">
                <a:latin typeface="Century Gothic" panose="020B0502020202020204" pitchFamily="34" charset="0"/>
              </a:rPr>
              <a:t>بعد أن تأكد النبي صلى الله عليه وسلم من نقض كفار قريش الصلح أمر أصحابه رضي الله عنهم بالتجهيز للغزو وكتمان الأمر و وتوجه بهم نحو مكة المكرمة سراً حتى لا ينتشر الخبر , وقد بلغ عدد الذين خرجوا معه ( 10000) عشرة آلاف رجل , حتى وصل بهم مرَّ الظهران , فأوقدوا النيران , ثم قسمهم أربع فرق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78696"/>
                <a:chOff x="4193103" y="1484950"/>
                <a:chExt cx="6145810" cy="878696"/>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40426"/>
                  <a:ext cx="614581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43340" y="4818230"/>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1">
            <a:extLst>
              <a:ext uri="{FF2B5EF4-FFF2-40B4-BE49-F238E27FC236}">
                <a16:creationId xmlns:a16="http://schemas.microsoft.com/office/drawing/2014/main" id="{29BA398D-206E-40B1-BB46-14B90BDEFFBD}"/>
              </a:ext>
            </a:extLst>
          </p:cNvPr>
          <p:cNvGrpSpPr/>
          <p:nvPr/>
        </p:nvGrpSpPr>
        <p:grpSpPr>
          <a:xfrm>
            <a:off x="9200488" y="3810586"/>
            <a:ext cx="1763485" cy="1763485"/>
            <a:chOff x="8787826" y="1151260"/>
            <a:chExt cx="1763485" cy="1763485"/>
          </a:xfrm>
        </p:grpSpPr>
        <p:sp>
          <p:nvSpPr>
            <p:cNvPr id="41"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60" name="TextBox 17">
            <a:extLst>
              <a:ext uri="{FF2B5EF4-FFF2-40B4-BE49-F238E27FC236}">
                <a16:creationId xmlns:a16="http://schemas.microsoft.com/office/drawing/2014/main" id="{1CCA3FD4-4C1C-4525-AE8F-FE90ABF7E611}"/>
              </a:ext>
            </a:extLst>
          </p:cNvPr>
          <p:cNvSpPr txBox="1"/>
          <p:nvPr/>
        </p:nvSpPr>
        <p:spPr>
          <a:xfrm>
            <a:off x="5774470" y="4230206"/>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أحداث الفتح : </a:t>
            </a:r>
            <a:endParaRPr lang="en-US" b="1" dirty="0">
              <a:solidFill>
                <a:srgbClr val="FF9900"/>
              </a:solidFill>
              <a:latin typeface="Century Gothic" panose="020B0502020202020204" pitchFamily="34" charset="0"/>
            </a:endParaRPr>
          </a:p>
        </p:txBody>
      </p:sp>
      <p:sp>
        <p:nvSpPr>
          <p:cNvPr id="61" name="TextBox 18">
            <a:extLst>
              <a:ext uri="{FF2B5EF4-FFF2-40B4-BE49-F238E27FC236}">
                <a16:creationId xmlns:a16="http://schemas.microsoft.com/office/drawing/2014/main" id="{AB96FEDA-B927-4D92-89D5-75761265E707}"/>
              </a:ext>
            </a:extLst>
          </p:cNvPr>
          <p:cNvSpPr txBox="1"/>
          <p:nvPr/>
        </p:nvSpPr>
        <p:spPr>
          <a:xfrm>
            <a:off x="907978" y="4230663"/>
            <a:ext cx="5922096" cy="923330"/>
          </a:xfrm>
          <a:prstGeom prst="rect">
            <a:avLst/>
          </a:prstGeom>
          <a:noFill/>
        </p:spPr>
        <p:txBody>
          <a:bodyPr wrap="square" rtlCol="0">
            <a:spAutoFit/>
          </a:bodyPr>
          <a:lstStyle/>
          <a:p>
            <a:pPr algn="r"/>
            <a:r>
              <a:rPr lang="ar-SY" b="1" dirty="0">
                <a:latin typeface="Century Gothic" panose="020B0502020202020204" pitchFamily="34" charset="0"/>
              </a:rPr>
              <a:t>أمر نبينا صلى الله عليه وسلم الفرق أن تدخل مكة المكرمة , وألا تقاتل إلا إذا أُكرهت على القتال , ثم تحركت كل فرقة في الطريق الذي أُمرت بالدخول منه .  </a:t>
            </a:r>
          </a:p>
        </p:txBody>
      </p:sp>
    </p:spTree>
    <p:extLst>
      <p:ext uri="{BB962C8B-B14F-4D97-AF65-F5344CB8AC3E}">
        <p14:creationId xmlns:p14="http://schemas.microsoft.com/office/powerpoint/2010/main" val="40465521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14:presetBounceEnd="52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52000">
                                          <p:cBhvr additive="base">
                                            <p:cTn id="38"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622300" y="2998710"/>
            <a:ext cx="8341287"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فرقة بقيادة  :   الزبير بن العوام ,  فرقة بقيادة : خالد بن الوليد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8290" y="4593485"/>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5890" y="426691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102004" y="414354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948069" y="4813286"/>
            <a:ext cx="8015518"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فرقة بقيادة : أبي عبيدة بن الجراح  ,  فرقة بقيادة : قيس بن سعد بن عبادة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7778" y="4375770"/>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6</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61881" y="3401128"/>
              <a:ext cx="5638332" cy="1015663"/>
            </a:xfrm>
            <a:prstGeom prst="rect">
              <a:avLst/>
            </a:prstGeom>
            <a:noFill/>
          </p:spPr>
          <p:txBody>
            <a:bodyPr wrap="square" rtlCol="0">
              <a:spAutoFit/>
            </a:bodyPr>
            <a:lstStyle/>
            <a:p>
              <a:pPr algn="r"/>
              <a:r>
                <a:rPr lang="ar-SY" sz="2000" dirty="0">
                  <a:latin typeface="Century Gothic" panose="020B0502020202020204" pitchFamily="34" charset="0"/>
                </a:rPr>
                <a:t> يكمل الطلبة الفراغات الآتية بما يناسبها :</a:t>
              </a:r>
            </a:p>
            <a:p>
              <a:pPr algn="r"/>
              <a:endParaRPr lang="ar-SY" sz="2000" dirty="0">
                <a:latin typeface="Century Gothic" panose="020B0502020202020204" pitchFamily="34" charset="0"/>
              </a:endParaRPr>
            </a:p>
            <a:p>
              <a:pPr algn="r"/>
              <a:r>
                <a:rPr lang="ar-SY" sz="2000" dirty="0">
                  <a:latin typeface="Century Gothic" panose="020B0502020202020204" pitchFamily="34" charset="0"/>
                </a:rPr>
                <a:t>قسم نبينا صلى الله عليه وسلم جيوش فتح مكة المكرمة إلى :  </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9" name="Group 26">
            <a:extLst>
              <a:ext uri="{FF2B5EF4-FFF2-40B4-BE49-F238E27FC236}">
                <a16:creationId xmlns:a16="http://schemas.microsoft.com/office/drawing/2014/main" id="{2AC1D5D3-5F91-471B-8D64-41C3AFEB8EA0}"/>
              </a:ext>
            </a:extLst>
          </p:cNvPr>
          <p:cNvGrpSpPr/>
          <p:nvPr/>
        </p:nvGrpSpPr>
        <p:grpSpPr>
          <a:xfrm>
            <a:off x="9311633" y="3429000"/>
            <a:ext cx="2399924" cy="3111309"/>
            <a:chOff x="5541953" y="1424779"/>
            <a:chExt cx="4853578" cy="3654361"/>
          </a:xfrm>
        </p:grpSpPr>
        <p:grpSp>
          <p:nvGrpSpPr>
            <p:cNvPr id="110" name="Group 17">
              <a:extLst>
                <a:ext uri="{FF2B5EF4-FFF2-40B4-BE49-F238E27FC236}">
                  <a16:creationId xmlns:a16="http://schemas.microsoft.com/office/drawing/2014/main" id="{53137BCD-AB69-43BC-ACDF-D10660BCA645}"/>
                </a:ext>
              </a:extLst>
            </p:cNvPr>
            <p:cNvGrpSpPr/>
            <p:nvPr/>
          </p:nvGrpSpPr>
          <p:grpSpPr>
            <a:xfrm>
              <a:off x="5773304" y="1424779"/>
              <a:ext cx="4335517" cy="3654361"/>
              <a:chOff x="2047274" y="917773"/>
              <a:chExt cx="5533587" cy="4664201"/>
            </a:xfrm>
            <a:effectLst>
              <a:reflection blurRad="6350" stA="51000" endPos="14000" dir="5400000" sy="-100000" algn="bl" rotWithShape="0"/>
            </a:effectLst>
          </p:grpSpPr>
          <p:sp>
            <p:nvSpPr>
              <p:cNvPr id="113" name="Rectangle 18">
                <a:extLst>
                  <a:ext uri="{FF2B5EF4-FFF2-40B4-BE49-F238E27FC236}">
                    <a16:creationId xmlns:a16="http://schemas.microsoft.com/office/drawing/2014/main" id="{FCBD6FA9-07F9-4D1E-8F2A-B5AA8C77D81F}"/>
                  </a:ext>
                </a:extLst>
              </p:cNvPr>
              <p:cNvSpPr/>
              <p:nvPr/>
            </p:nvSpPr>
            <p:spPr>
              <a:xfrm>
                <a:off x="2047274" y="921432"/>
                <a:ext cx="5533587" cy="4660542"/>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1"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2017" y="2324623"/>
              <a:ext cx="3937806" cy="2752507"/>
            </a:xfrm>
            <a:prstGeom prst="rect">
              <a:avLst/>
            </a:prstGeom>
          </p:spPr>
        </p:pic>
        <p:sp>
          <p:nvSpPr>
            <p:cNvPr id="112" name="TextBox 21">
              <a:extLst>
                <a:ext uri="{FF2B5EF4-FFF2-40B4-BE49-F238E27FC236}">
                  <a16:creationId xmlns:a16="http://schemas.microsoft.com/office/drawing/2014/main" id="{3FFEC7E5-9AAA-420D-9D59-9AD5230E6B3C}"/>
                </a:ext>
              </a:extLst>
            </p:cNvPr>
            <p:cNvSpPr txBox="1"/>
            <p:nvPr/>
          </p:nvSpPr>
          <p:spPr>
            <a:xfrm>
              <a:off x="5541953" y="1584277"/>
              <a:ext cx="4853578" cy="397646"/>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 طرق دخول فرق جيش المسلمين </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4991535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25" dur="1000" fill="hold"/>
                                            <p:tgtEl>
                                              <p:spTgt spid="43"/>
                                            </p:tgtEl>
                                            <p:attrNameLst>
                                              <p:attrName>ppt_x</p:attrName>
                                              <p:attrName>ppt_y</p:attrName>
                                            </p:attrNameLst>
                                          </p:cBhvr>
                                          <p:rCtr x="-23672" y="0"/>
                                        </p:animMotion>
                                      </p:childTnLst>
                                    </p:cTn>
                                  </p:par>
                                  <p:par>
                                    <p:cTn id="26" presetID="2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accel="38000" fill="hold" nodeType="clickEffect" p14:presetBounceEnd="53000">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14:bounceEnd="53000">
                                          <p:cBhvr additive="base">
                                            <p:cTn id="33" dur="1000" fill="hold"/>
                                            <p:tgtEl>
                                              <p:spTgt spid="109"/>
                                            </p:tgtEl>
                                            <p:attrNameLst>
                                              <p:attrName>ppt_x</p:attrName>
                                            </p:attrNameLst>
                                          </p:cBhvr>
                                          <p:tavLst>
                                            <p:tav tm="0">
                                              <p:val>
                                                <p:strVal val="#ppt_x"/>
                                              </p:val>
                                            </p:tav>
                                            <p:tav tm="100000">
                                              <p:val>
                                                <p:strVal val="#ppt_x"/>
                                              </p:val>
                                            </p:tav>
                                          </p:tavLst>
                                        </p:anim>
                                        <p:anim calcmode="lin" valueType="num" p14:bounceEnd="53000">
                                          <p:cBhvr additive="base">
                                            <p:cTn id="34" dur="1000" fill="hold"/>
                                            <p:tgtEl>
                                              <p:spTgt spid="1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fill="hold" nodeType="clickEffect">
                                      <p:stCondLst>
                                        <p:cond delay="0"/>
                                      </p:stCondLst>
                                      <p:childTnLst>
                                        <p:animMotion origin="layout" path="M -2.08333E-6 2.96296E-6 L -0.47344 2.96296E-6 " pathEditMode="relative" rAng="0" ptsTypes="AA">
                                          <p:cBhvr>
                                            <p:cTn id="25" dur="1000" fill="hold"/>
                                            <p:tgtEl>
                                              <p:spTgt spid="43"/>
                                            </p:tgtEl>
                                            <p:attrNameLst>
                                              <p:attrName>ppt_x</p:attrName>
                                              <p:attrName>ppt_y</p:attrName>
                                            </p:attrNameLst>
                                          </p:cBhvr>
                                          <p:rCtr x="-23672" y="0"/>
                                        </p:animMotion>
                                      </p:childTnLst>
                                    </p:cTn>
                                  </p:par>
                                  <p:par>
                                    <p:cTn id="26" presetID="2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accel="38000" fill="hold" nodeType="clickEffect">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cBhvr additive="base">
                                            <p:cTn id="33" dur="1000" fill="hold"/>
                                            <p:tgtEl>
                                              <p:spTgt spid="109"/>
                                            </p:tgtEl>
                                            <p:attrNameLst>
                                              <p:attrName>ppt_x</p:attrName>
                                            </p:attrNameLst>
                                          </p:cBhvr>
                                          <p:tavLst>
                                            <p:tav tm="0">
                                              <p:val>
                                                <p:strVal val="#ppt_x"/>
                                              </p:val>
                                            </p:tav>
                                            <p:tav tm="100000">
                                              <p:val>
                                                <p:strVal val="#ppt_x"/>
                                              </p:val>
                                            </p:tav>
                                          </p:tavLst>
                                        </p:anim>
                                        <p:anim calcmode="lin" valueType="num">
                                          <p:cBhvr additive="base">
                                            <p:cTn id="34" dur="1000" fill="hold"/>
                                            <p:tgtEl>
                                              <p:spTgt spid="1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445000" y="1803212"/>
            <a:ext cx="4287401"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دخول النبي صلى الله عليه وسلم مكة المكرمة :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821863" y="2185642"/>
            <a:ext cx="5922096" cy="1754326"/>
          </a:xfrm>
          <a:prstGeom prst="rect">
            <a:avLst/>
          </a:prstGeom>
          <a:noFill/>
        </p:spPr>
        <p:txBody>
          <a:bodyPr wrap="square" rtlCol="0">
            <a:spAutoFit/>
          </a:bodyPr>
          <a:lstStyle/>
          <a:p>
            <a:pPr algn="r"/>
            <a:r>
              <a:rPr lang="ar-SY" b="1" dirty="0">
                <a:latin typeface="Century Gothic" panose="020B0502020202020204" pitchFamily="34" charset="0"/>
              </a:rPr>
              <a:t> استسلم كفار قريش , فدخل نبينا محمد صلى الله عليه وسلم مكة المكرمة وهو مطأطئ رأسه حتى إن ذقنه كادت تلامس واسطة رحله تواضعاً لله و ثم أمر بتحطيم الأصنام وتطهير البيت الحرام منها , وشارك بيده الشريفة بتكسيرها , فجعل يطعنها بعود في يده , ويقول : جاء الحق وزهق الباطل إن الباطل كان زهوقاً , ثم طاف حول الكعبة وأمر بفتحها , فدخلها صلى الله عليه وسلم وصلى فيها ركعتين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78696"/>
                <a:chOff x="4193103" y="1484950"/>
                <a:chExt cx="6145810" cy="878696"/>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40426"/>
                  <a:ext cx="614581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943340" y="4818230"/>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1">
            <a:extLst>
              <a:ext uri="{FF2B5EF4-FFF2-40B4-BE49-F238E27FC236}">
                <a16:creationId xmlns:a16="http://schemas.microsoft.com/office/drawing/2014/main" id="{29BA398D-206E-40B1-BB46-14B90BDEFFBD}"/>
              </a:ext>
            </a:extLst>
          </p:cNvPr>
          <p:cNvGrpSpPr/>
          <p:nvPr/>
        </p:nvGrpSpPr>
        <p:grpSpPr>
          <a:xfrm>
            <a:off x="9200488" y="3810586"/>
            <a:ext cx="1763485" cy="1763485"/>
            <a:chOff x="8787826" y="1151260"/>
            <a:chExt cx="1763485" cy="1763485"/>
          </a:xfrm>
        </p:grpSpPr>
        <p:sp>
          <p:nvSpPr>
            <p:cNvPr id="41"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60" name="TextBox 17">
            <a:extLst>
              <a:ext uri="{FF2B5EF4-FFF2-40B4-BE49-F238E27FC236}">
                <a16:creationId xmlns:a16="http://schemas.microsoft.com/office/drawing/2014/main" id="{1CCA3FD4-4C1C-4525-AE8F-FE90ABF7E611}"/>
              </a:ext>
            </a:extLst>
          </p:cNvPr>
          <p:cNvSpPr txBox="1"/>
          <p:nvPr/>
        </p:nvSpPr>
        <p:spPr>
          <a:xfrm>
            <a:off x="2195951" y="4230206"/>
            <a:ext cx="6591875"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ما موقف نبينا محمد صلى الله عليه وسلم من قريش الذين طالما ناصبوه  العداء ؟</a:t>
            </a:r>
            <a:endParaRPr lang="en-US" b="1" dirty="0">
              <a:solidFill>
                <a:srgbClr val="FF9900"/>
              </a:solidFill>
              <a:latin typeface="Century Gothic" panose="020B0502020202020204" pitchFamily="34" charset="0"/>
            </a:endParaRPr>
          </a:p>
        </p:txBody>
      </p:sp>
      <p:sp>
        <p:nvSpPr>
          <p:cNvPr id="61" name="TextBox 18">
            <a:extLst>
              <a:ext uri="{FF2B5EF4-FFF2-40B4-BE49-F238E27FC236}">
                <a16:creationId xmlns:a16="http://schemas.microsoft.com/office/drawing/2014/main" id="{AB96FEDA-B927-4D92-89D5-75761265E707}"/>
              </a:ext>
            </a:extLst>
          </p:cNvPr>
          <p:cNvSpPr txBox="1"/>
          <p:nvPr/>
        </p:nvSpPr>
        <p:spPr>
          <a:xfrm>
            <a:off x="821863" y="4818230"/>
            <a:ext cx="5922096" cy="2585323"/>
          </a:xfrm>
          <a:prstGeom prst="rect">
            <a:avLst/>
          </a:prstGeom>
          <a:noFill/>
        </p:spPr>
        <p:txBody>
          <a:bodyPr wrap="square" rtlCol="0">
            <a:spAutoFit/>
          </a:bodyPr>
          <a:lstStyle/>
          <a:p>
            <a:pPr algn="r"/>
            <a:r>
              <a:rPr lang="ar-SY" b="1" dirty="0">
                <a:latin typeface="Century Gothic" panose="020B0502020202020204" pitchFamily="34" charset="0"/>
              </a:rPr>
              <a:t>عندما خرج نبينا صلى الله عليه وسلم من الكعبة كانت قريش قد ملأت المسجد صفوفاً ينتظرون ما يصنع بهم فقال صلى الله عليه وسلم : لا إله إلا الله وحده لا شريك له صدق وعده ونصر عبده وأعز جنده وهزم الأحزاب وحده ثم قال : يا معشر قريش , ما تظنون أني فاعلٌ بكم ؟ فقالوا : خيراً أخ كريم  , وابن أخ كريم , قال صلى الله عليه وسلم ( </a:t>
            </a:r>
            <a:r>
              <a:rPr lang="ar-SY" b="1" dirty="0">
                <a:solidFill>
                  <a:srgbClr val="FF0000"/>
                </a:solidFill>
                <a:latin typeface="Century Gothic" panose="020B0502020202020204" pitchFamily="34" charset="0"/>
              </a:rPr>
              <a:t>فإني أقول لكم كما قال يوسف لإخوته : لا تثريب عليكم اليوم , اذهبوا , فأنتم الطلقاء </a:t>
            </a:r>
            <a:r>
              <a:rPr lang="ar-SY" b="1" dirty="0">
                <a:latin typeface="Century Gothic" panose="020B0502020202020204" pitchFamily="34" charset="0"/>
              </a:rPr>
              <a:t>) .</a:t>
            </a:r>
          </a:p>
          <a:p>
            <a:pPr algn="r"/>
            <a:endParaRPr lang="ar-SY" b="1" dirty="0">
              <a:latin typeface="Century Gothic" panose="020B0502020202020204" pitchFamily="34" charset="0"/>
            </a:endParaRPr>
          </a:p>
          <a:p>
            <a:pPr algn="r"/>
            <a:r>
              <a:rPr lang="ar-SY" b="1" dirty="0">
                <a:latin typeface="Century Gothic" panose="020B0502020202020204" pitchFamily="34" charset="0"/>
              </a:rPr>
              <a:t>لقد ضرب نبينا محمد صلى الله عليه وسلم بهذا مثلاً رائعاً في العفو عند المقدرة , مظهراً قيم التسامح والرحمة . </a:t>
            </a:r>
          </a:p>
        </p:txBody>
      </p:sp>
    </p:spTree>
    <p:extLst>
      <p:ext uri="{BB962C8B-B14F-4D97-AF65-F5344CB8AC3E}">
        <p14:creationId xmlns:p14="http://schemas.microsoft.com/office/powerpoint/2010/main" val="27958225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14:presetBounceEnd="52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52000">
                                          <p:cBhvr additive="base">
                                            <p:cTn id="38" dur="500" fill="hold"/>
                                            <p:tgtEl>
                                              <p:spTgt spid="40"/>
                                            </p:tgtEl>
                                            <p:attrNameLst>
                                              <p:attrName>ppt_x</p:attrName>
                                            </p:attrNameLst>
                                          </p:cBhvr>
                                          <p:tavLst>
                                            <p:tav tm="0">
                                              <p:val>
                                                <p:strVal val="#ppt_x"/>
                                              </p:val>
                                            </p:tav>
                                            <p:tav tm="100000">
                                              <p:val>
                                                <p:strVal val="#ppt_x"/>
                                              </p:val>
                                            </p:tav>
                                          </p:tavLst>
                                        </p:anim>
                                        <p:anim calcmode="lin" valueType="num" p14:bounceEnd="52000">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par>
                                    <p:cTn id="40" presetID="17" presetClass="entr" presetSubtype="2"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ppt_x</p:attrName>
                                            </p:attrNameLst>
                                          </p:cBhvr>
                                          <p:tavLst>
                                            <p:tav tm="0">
                                              <p:val>
                                                <p:strVal val="#ppt_x+#ppt_w/2"/>
                                              </p:val>
                                            </p:tav>
                                            <p:tav tm="100000">
                                              <p:val>
                                                <p:strVal val="#ppt_x"/>
                                              </p:val>
                                            </p:tav>
                                          </p:tavLst>
                                        </p:anim>
                                        <p:anim calcmode="lin" valueType="num">
                                          <p:cBhvr>
                                            <p:cTn id="43" dur="500" fill="hold"/>
                                            <p:tgtEl>
                                              <p:spTgt spid="38"/>
                                            </p:tgtEl>
                                            <p:attrNameLst>
                                              <p:attrName>ppt_y</p:attrName>
                                            </p:attrNameLst>
                                          </p:cBhvr>
                                          <p:tavLst>
                                            <p:tav tm="0">
                                              <p:val>
                                                <p:strVal val="#ppt_y"/>
                                              </p:val>
                                            </p:tav>
                                            <p:tav tm="100000">
                                              <p:val>
                                                <p:strVal val="#ppt_y"/>
                                              </p:val>
                                            </p:tav>
                                          </p:tavLst>
                                        </p:anim>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ppt_w/2"/>
                                              </p:val>
                                            </p:tav>
                                            <p:tav tm="100000">
                                              <p:val>
                                                <p:strVal val="#ppt_x"/>
                                              </p:val>
                                            </p:tav>
                                          </p:tavLst>
                                        </p:anim>
                                        <p:anim calcmode="lin" valueType="num">
                                          <p:cBhvr>
                                            <p:cTn id="50" dur="500" fill="hold"/>
                                            <p:tgtEl>
                                              <p:spTgt spid="60"/>
                                            </p:tgtEl>
                                            <p:attrNameLst>
                                              <p:attrName>ppt_y</p:attrName>
                                            </p:attrNameLst>
                                          </p:cBhvr>
                                          <p:tavLst>
                                            <p:tav tm="0">
                                              <p:val>
                                                <p:strVal val="#ppt_y"/>
                                              </p:val>
                                            </p:tav>
                                            <p:tav tm="100000">
                                              <p:val>
                                                <p:strVal val="#ppt_y"/>
                                              </p:val>
                                            </p:tav>
                                          </p:tavLst>
                                        </p:anim>
                                        <p:anim calcmode="lin" valueType="num">
                                          <p:cBhvr>
                                            <p:cTn id="51" dur="500" fill="hold"/>
                                            <p:tgtEl>
                                              <p:spTgt spid="60"/>
                                            </p:tgtEl>
                                            <p:attrNameLst>
                                              <p:attrName>ppt_w</p:attrName>
                                            </p:attrNameLst>
                                          </p:cBhvr>
                                          <p:tavLst>
                                            <p:tav tm="0">
                                              <p:val>
                                                <p:fltVal val="0"/>
                                              </p:val>
                                            </p:tav>
                                            <p:tav tm="100000">
                                              <p:val>
                                                <p:strVal val="#ppt_w"/>
                                              </p:val>
                                            </p:tav>
                                          </p:tavLst>
                                        </p:anim>
                                        <p:anim calcmode="lin" valueType="num">
                                          <p:cBhvr>
                                            <p:cTn id="52" dur="500" fill="hold"/>
                                            <p:tgtEl>
                                              <p:spTgt spid="6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ppt_h/2"/>
                                              </p:val>
                                            </p:tav>
                                            <p:tav tm="100000">
                                              <p:val>
                                                <p:strVal val="#ppt_y"/>
                                              </p:val>
                                            </p:tav>
                                          </p:tavLst>
                                        </p:anim>
                                        <p:anim calcmode="lin" valueType="num">
                                          <p:cBhvr>
                                            <p:cTn id="57" dur="500" fill="hold"/>
                                            <p:tgtEl>
                                              <p:spTgt spid="61"/>
                                            </p:tgtEl>
                                            <p:attrNameLst>
                                              <p:attrName>ppt_w</p:attrName>
                                            </p:attrNameLst>
                                          </p:cBhvr>
                                          <p:tavLst>
                                            <p:tav tm="0">
                                              <p:val>
                                                <p:strVal val="#ppt_w"/>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60" grpId="0"/>
          <p:bldP spid="6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مجموعة 66"/>
          <p:cNvGrpSpPr/>
          <p:nvPr/>
        </p:nvGrpSpPr>
        <p:grpSpPr>
          <a:xfrm>
            <a:off x="338813" y="22303"/>
            <a:ext cx="8343032" cy="1128959"/>
            <a:chOff x="338813" y="22303"/>
            <a:chExt cx="8343032" cy="1128959"/>
          </a:xfrm>
        </p:grpSpPr>
        <p:grpSp>
          <p:nvGrpSpPr>
            <p:cNvPr id="68" name="مجموعة 67"/>
            <p:cNvGrpSpPr/>
            <p:nvPr/>
          </p:nvGrpSpPr>
          <p:grpSpPr>
            <a:xfrm>
              <a:off x="338813" y="22303"/>
              <a:ext cx="1704537" cy="1128957"/>
              <a:chOff x="338813" y="22303"/>
              <a:chExt cx="1704537" cy="1128957"/>
            </a:xfrm>
          </p:grpSpPr>
          <p:sp>
            <p:nvSpPr>
              <p:cNvPr id="79"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 </a:t>
                </a:r>
              </a:p>
              <a:p>
                <a:pPr algn="ctr"/>
                <a:r>
                  <a:rPr lang="ar-SY" sz="2400" b="1" dirty="0">
                    <a:solidFill>
                      <a:schemeClr val="accent2"/>
                    </a:solidFill>
                    <a:latin typeface="Century Gothic" panose="020B0502020202020204" pitchFamily="34" charset="0"/>
                  </a:rPr>
                  <a:t>5</a:t>
                </a:r>
                <a:endParaRPr lang="en-US" sz="2400" b="1" dirty="0">
                  <a:solidFill>
                    <a:schemeClr val="accent2"/>
                  </a:solidFill>
                  <a:latin typeface="Century Gothic" panose="020B0502020202020204" pitchFamily="34" charset="0"/>
                </a:endParaRPr>
              </a:p>
            </p:txBody>
          </p:sp>
        </p:grpSp>
        <p:grpSp>
          <p:nvGrpSpPr>
            <p:cNvPr id="69" name="مجموعة 68"/>
            <p:cNvGrpSpPr/>
            <p:nvPr/>
          </p:nvGrpSpPr>
          <p:grpSpPr>
            <a:xfrm>
              <a:off x="2350491" y="22303"/>
              <a:ext cx="6331354" cy="1128959"/>
              <a:chOff x="2350491" y="22303"/>
              <a:chExt cx="6331354" cy="1128959"/>
            </a:xfrm>
          </p:grpSpPr>
          <p:sp>
            <p:nvSpPr>
              <p:cNvPr id="74"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76" name="Group 52">
                <a:extLst>
                  <a:ext uri="{FF2B5EF4-FFF2-40B4-BE49-F238E27FC236}">
                    <a16:creationId xmlns:a16="http://schemas.microsoft.com/office/drawing/2014/main" id="{27984296-FF80-419E-8703-5280B5AB1741}"/>
                  </a:ext>
                </a:extLst>
              </p:cNvPr>
              <p:cNvGrpSpPr/>
              <p:nvPr/>
            </p:nvGrpSpPr>
            <p:grpSpPr>
              <a:xfrm>
                <a:off x="2760889" y="165530"/>
                <a:ext cx="5920956" cy="850557"/>
                <a:chOff x="4543240" y="1484950"/>
                <a:chExt cx="5920956" cy="850557"/>
              </a:xfrm>
            </p:grpSpPr>
            <p:sp>
              <p:nvSpPr>
                <p:cNvPr id="77"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  </a:t>
                  </a:r>
                  <a:endParaRPr lang="en-US" b="1" dirty="0">
                    <a:latin typeface="Century Gothic" panose="020B0502020202020204" pitchFamily="34" charset="0"/>
                  </a:endParaRPr>
                </a:p>
              </p:txBody>
            </p:sp>
            <p:sp>
              <p:nvSpPr>
                <p:cNvPr id="78" name="TextBox 54">
                  <a:extLst>
                    <a:ext uri="{FF2B5EF4-FFF2-40B4-BE49-F238E27FC236}">
                      <a16:creationId xmlns:a16="http://schemas.microsoft.com/office/drawing/2014/main" id="{77083AD1-19E7-47DD-AD18-FA3E1ABEF6F5}"/>
                    </a:ext>
                  </a:extLst>
                </p:cNvPr>
                <p:cNvSpPr txBox="1"/>
                <p:nvPr/>
              </p:nvSpPr>
              <p:spPr>
                <a:xfrm>
                  <a:off x="4543240" y="1812287"/>
                  <a:ext cx="5920956"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70"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71"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مجموعة 18"/>
          <p:cNvGrpSpPr/>
          <p:nvPr/>
        </p:nvGrpSpPr>
        <p:grpSpPr>
          <a:xfrm>
            <a:off x="1582148" y="1167580"/>
            <a:ext cx="2588653" cy="5553053"/>
            <a:chOff x="1870440" y="1151264"/>
            <a:chExt cx="2588653" cy="5553053"/>
          </a:xfrm>
        </p:grpSpPr>
        <p:sp>
          <p:nvSpPr>
            <p:cNvPr id="83" name="Circle: Hollow 22">
              <a:extLst>
                <a:ext uri="{FF2B5EF4-FFF2-40B4-BE49-F238E27FC236}">
                  <a16:creationId xmlns:a16="http://schemas.microsoft.com/office/drawing/2014/main" id="{01F5C569-4EEA-4C32-A2FD-EBEBF37828E2}"/>
                </a:ext>
              </a:extLst>
            </p:cNvPr>
            <p:cNvSpPr/>
            <p:nvPr/>
          </p:nvSpPr>
          <p:spPr>
            <a:xfrm>
              <a:off x="1870440" y="4115664"/>
              <a:ext cx="2588653" cy="2588653"/>
            </a:xfrm>
            <a:prstGeom prst="donut">
              <a:avLst>
                <a:gd name="adj" fmla="val 47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84" name="Group 23">
              <a:extLst>
                <a:ext uri="{FF2B5EF4-FFF2-40B4-BE49-F238E27FC236}">
                  <a16:creationId xmlns:a16="http://schemas.microsoft.com/office/drawing/2014/main" id="{4F4876E3-FA33-4954-A642-A146521F2627}"/>
                </a:ext>
              </a:extLst>
            </p:cNvPr>
            <p:cNvGrpSpPr/>
            <p:nvPr/>
          </p:nvGrpSpPr>
          <p:grpSpPr>
            <a:xfrm>
              <a:off x="2710550" y="3322095"/>
              <a:ext cx="1030310" cy="1076905"/>
              <a:chOff x="2356834" y="1022351"/>
              <a:chExt cx="1030310" cy="1076905"/>
            </a:xfrm>
          </p:grpSpPr>
          <p:sp>
            <p:nvSpPr>
              <p:cNvPr id="85" name="Freeform: Shape 24">
                <a:extLst>
                  <a:ext uri="{FF2B5EF4-FFF2-40B4-BE49-F238E27FC236}">
                    <a16:creationId xmlns:a16="http://schemas.microsoft.com/office/drawing/2014/main" id="{384DEDD7-45CF-40E9-88A5-3ECF2037E07B}"/>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Freeform: Shape 25">
                <a:extLst>
                  <a:ext uri="{FF2B5EF4-FFF2-40B4-BE49-F238E27FC236}">
                    <a16:creationId xmlns:a16="http://schemas.microsoft.com/office/drawing/2014/main" id="{7FA58C50-1BC2-4142-A1BA-790996B4F8E4}"/>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95" name="Freeform: Shape 38">
              <a:extLst>
                <a:ext uri="{FF2B5EF4-FFF2-40B4-BE49-F238E27FC236}">
                  <a16:creationId xmlns:a16="http://schemas.microsoft.com/office/drawing/2014/main" id="{5C4FCA14-A69D-45D8-A317-F8561B0624AC}"/>
                </a:ext>
              </a:extLst>
            </p:cNvPr>
            <p:cNvSpPr/>
            <p:nvPr/>
          </p:nvSpPr>
          <p:spPr>
            <a:xfrm flipH="1">
              <a:off x="3227378" y="1151264"/>
              <a:ext cx="45719" cy="2170831"/>
            </a:xfrm>
            <a:custGeom>
              <a:avLst/>
              <a:gdLst>
                <a:gd name="connsiteX0" fmla="*/ 0 w 27432"/>
                <a:gd name="connsiteY0" fmla="*/ 0 h 1511748"/>
                <a:gd name="connsiteX1" fmla="*/ 27432 w 27432"/>
                <a:gd name="connsiteY1" fmla="*/ 0 h 1511748"/>
                <a:gd name="connsiteX2" fmla="*/ 27432 w 27432"/>
                <a:gd name="connsiteY2" fmla="*/ 1511748 h 1511748"/>
                <a:gd name="connsiteX3" fmla="*/ 0 w 27432"/>
                <a:gd name="connsiteY3" fmla="*/ 1511748 h 1511748"/>
              </a:gdLst>
              <a:ahLst/>
              <a:cxnLst>
                <a:cxn ang="0">
                  <a:pos x="connsiteX0" y="connsiteY0"/>
                </a:cxn>
                <a:cxn ang="0">
                  <a:pos x="connsiteX1" y="connsiteY1"/>
                </a:cxn>
                <a:cxn ang="0">
                  <a:pos x="connsiteX2" y="connsiteY2"/>
                </a:cxn>
                <a:cxn ang="0">
                  <a:pos x="connsiteX3" y="connsiteY3"/>
                </a:cxn>
              </a:cxnLst>
              <a:rect l="l" t="t" r="r" b="b"/>
              <a:pathLst>
                <a:path w="27432" h="1511748">
                  <a:moveTo>
                    <a:pt x="0" y="0"/>
                  </a:moveTo>
                  <a:lnTo>
                    <a:pt x="27432" y="0"/>
                  </a:lnTo>
                  <a:lnTo>
                    <a:pt x="27432" y="1511748"/>
                  </a:lnTo>
                  <a:lnTo>
                    <a:pt x="0" y="151174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98" name="Rectangle: Rounded Corners 42">
              <a:extLst>
                <a:ext uri="{FF2B5EF4-FFF2-40B4-BE49-F238E27FC236}">
                  <a16:creationId xmlns:a16="http://schemas.microsoft.com/office/drawing/2014/main" id="{D1CED7DB-1356-40B9-A4DC-C1378C2E9988}"/>
                </a:ext>
              </a:extLst>
            </p:cNvPr>
            <p:cNvSpPr/>
            <p:nvPr/>
          </p:nvSpPr>
          <p:spPr>
            <a:xfrm>
              <a:off x="2498048" y="5979882"/>
              <a:ext cx="1455313" cy="30265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IN" dirty="0"/>
            </a:p>
          </p:txBody>
        </p:sp>
        <p:sp>
          <p:nvSpPr>
            <p:cNvPr id="102" name="TextBox 47">
              <a:extLst>
                <a:ext uri="{FF2B5EF4-FFF2-40B4-BE49-F238E27FC236}">
                  <a16:creationId xmlns:a16="http://schemas.microsoft.com/office/drawing/2014/main" id="{80ABF759-C292-4A7A-AB74-04BEB3951450}"/>
                </a:ext>
              </a:extLst>
            </p:cNvPr>
            <p:cNvSpPr txBox="1"/>
            <p:nvPr/>
          </p:nvSpPr>
          <p:spPr>
            <a:xfrm>
              <a:off x="2375392" y="4503963"/>
              <a:ext cx="1795409" cy="1200329"/>
            </a:xfrm>
            <a:prstGeom prst="rect">
              <a:avLst/>
            </a:prstGeom>
            <a:noFill/>
          </p:spPr>
          <p:txBody>
            <a:bodyPr wrap="square" rtlCol="0">
              <a:spAutoFit/>
            </a:bodyPr>
            <a:lstStyle/>
            <a:p>
              <a:pPr algn="ctr"/>
              <a:r>
                <a:rPr lang="ar-SY" b="1" dirty="0"/>
                <a:t> تمهيد الطريق لتوحيد جميع أرجاء شبه الجزيرة العربية ونشر الإسلام خارجها </a:t>
              </a:r>
              <a:endParaRPr lang="en-IN" b="1" dirty="0"/>
            </a:p>
          </p:txBody>
        </p:sp>
      </p:grpSp>
      <p:grpSp>
        <p:nvGrpSpPr>
          <p:cNvPr id="5" name="مجموعة 4"/>
          <p:cNvGrpSpPr/>
          <p:nvPr/>
        </p:nvGrpSpPr>
        <p:grpSpPr>
          <a:xfrm>
            <a:off x="4265079" y="1167580"/>
            <a:ext cx="2588653" cy="5569369"/>
            <a:chOff x="4790488" y="1151264"/>
            <a:chExt cx="2588653" cy="5569369"/>
          </a:xfrm>
        </p:grpSpPr>
        <p:sp>
          <p:nvSpPr>
            <p:cNvPr id="87" name="Circle: Hollow 26">
              <a:extLst>
                <a:ext uri="{FF2B5EF4-FFF2-40B4-BE49-F238E27FC236}">
                  <a16:creationId xmlns:a16="http://schemas.microsoft.com/office/drawing/2014/main" id="{72E5E446-954F-4CFC-9559-5457FB20B773}"/>
                </a:ext>
              </a:extLst>
            </p:cNvPr>
            <p:cNvSpPr/>
            <p:nvPr/>
          </p:nvSpPr>
          <p:spPr>
            <a:xfrm>
              <a:off x="4790488" y="4131980"/>
              <a:ext cx="2588653" cy="2588653"/>
            </a:xfrm>
            <a:prstGeom prst="donut">
              <a:avLst>
                <a:gd name="adj" fmla="val 470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88" name="Group 27">
              <a:extLst>
                <a:ext uri="{FF2B5EF4-FFF2-40B4-BE49-F238E27FC236}">
                  <a16:creationId xmlns:a16="http://schemas.microsoft.com/office/drawing/2014/main" id="{374B251B-255E-45BC-A545-6577C37F49B8}"/>
                </a:ext>
              </a:extLst>
            </p:cNvPr>
            <p:cNvGrpSpPr/>
            <p:nvPr/>
          </p:nvGrpSpPr>
          <p:grpSpPr>
            <a:xfrm>
              <a:off x="5608296" y="3338411"/>
              <a:ext cx="1030310" cy="1076905"/>
              <a:chOff x="2356834" y="1022351"/>
              <a:chExt cx="1030310" cy="1076905"/>
            </a:xfrm>
          </p:grpSpPr>
          <p:sp>
            <p:nvSpPr>
              <p:cNvPr id="89" name="Freeform: Shape 28">
                <a:extLst>
                  <a:ext uri="{FF2B5EF4-FFF2-40B4-BE49-F238E27FC236}">
                    <a16:creationId xmlns:a16="http://schemas.microsoft.com/office/drawing/2014/main" id="{22BB0601-9C82-41E0-862D-667097A64D88}"/>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Freeform: Shape 29">
                <a:extLst>
                  <a:ext uri="{FF2B5EF4-FFF2-40B4-BE49-F238E27FC236}">
                    <a16:creationId xmlns:a16="http://schemas.microsoft.com/office/drawing/2014/main" id="{6BAE14D9-3E17-49F0-ABAF-12F848B38CD9}"/>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97" name="Freeform: Shape 41">
              <a:extLst>
                <a:ext uri="{FF2B5EF4-FFF2-40B4-BE49-F238E27FC236}">
                  <a16:creationId xmlns:a16="http://schemas.microsoft.com/office/drawing/2014/main" id="{104399B4-5306-4096-BB9B-E2527F27B5D8}"/>
                </a:ext>
              </a:extLst>
            </p:cNvPr>
            <p:cNvSpPr/>
            <p:nvPr/>
          </p:nvSpPr>
          <p:spPr>
            <a:xfrm flipH="1">
              <a:off x="6083105" y="1151264"/>
              <a:ext cx="45719" cy="2193684"/>
            </a:xfrm>
            <a:custGeom>
              <a:avLst/>
              <a:gdLst>
                <a:gd name="connsiteX0" fmla="*/ 27432 w 27432"/>
                <a:gd name="connsiteY0" fmla="*/ 0 h 632489"/>
                <a:gd name="connsiteX1" fmla="*/ 0 w 27432"/>
                <a:gd name="connsiteY1" fmla="*/ 0 h 632489"/>
                <a:gd name="connsiteX2" fmla="*/ 0 w 27432"/>
                <a:gd name="connsiteY2" fmla="*/ 632489 h 632489"/>
                <a:gd name="connsiteX3" fmla="*/ 27432 w 27432"/>
                <a:gd name="connsiteY3" fmla="*/ 632489 h 632489"/>
              </a:gdLst>
              <a:ahLst/>
              <a:cxnLst>
                <a:cxn ang="0">
                  <a:pos x="connsiteX0" y="connsiteY0"/>
                </a:cxn>
                <a:cxn ang="0">
                  <a:pos x="connsiteX1" y="connsiteY1"/>
                </a:cxn>
                <a:cxn ang="0">
                  <a:pos x="connsiteX2" y="connsiteY2"/>
                </a:cxn>
                <a:cxn ang="0">
                  <a:pos x="connsiteX3" y="connsiteY3"/>
                </a:cxn>
              </a:cxnLst>
              <a:rect l="l" t="t" r="r" b="b"/>
              <a:pathLst>
                <a:path w="27432" h="632489">
                  <a:moveTo>
                    <a:pt x="27432" y="0"/>
                  </a:moveTo>
                  <a:lnTo>
                    <a:pt x="0" y="0"/>
                  </a:lnTo>
                  <a:lnTo>
                    <a:pt x="0" y="632489"/>
                  </a:lnTo>
                  <a:lnTo>
                    <a:pt x="27432" y="63248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99" name="Rectangle: Rounded Corners 43">
              <a:extLst>
                <a:ext uri="{FF2B5EF4-FFF2-40B4-BE49-F238E27FC236}">
                  <a16:creationId xmlns:a16="http://schemas.microsoft.com/office/drawing/2014/main" id="{23FFC84B-1834-4992-A3BD-AC2993F34F50}"/>
                </a:ext>
              </a:extLst>
            </p:cNvPr>
            <p:cNvSpPr/>
            <p:nvPr/>
          </p:nvSpPr>
          <p:spPr>
            <a:xfrm>
              <a:off x="5395794" y="5982942"/>
              <a:ext cx="1455313" cy="302658"/>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IN" dirty="0"/>
            </a:p>
          </p:txBody>
        </p:sp>
        <p:sp>
          <p:nvSpPr>
            <p:cNvPr id="104" name="TextBox 49">
              <a:extLst>
                <a:ext uri="{FF2B5EF4-FFF2-40B4-BE49-F238E27FC236}">
                  <a16:creationId xmlns:a16="http://schemas.microsoft.com/office/drawing/2014/main" id="{DA435646-92EF-45BC-8D60-C11106915012}"/>
                </a:ext>
              </a:extLst>
            </p:cNvPr>
            <p:cNvSpPr txBox="1"/>
            <p:nvPr/>
          </p:nvSpPr>
          <p:spPr>
            <a:xfrm>
              <a:off x="5092242" y="4873294"/>
              <a:ext cx="2133481" cy="707886"/>
            </a:xfrm>
            <a:prstGeom prst="rect">
              <a:avLst/>
            </a:prstGeom>
            <a:noFill/>
          </p:spPr>
          <p:txBody>
            <a:bodyPr wrap="square" rtlCol="0">
              <a:spAutoFit/>
            </a:bodyPr>
            <a:lstStyle/>
            <a:p>
              <a:pPr algn="ctr"/>
              <a:r>
                <a:rPr lang="ar-SY" sz="2000" b="1" dirty="0"/>
                <a:t> انتشار الإسلام في شبه الجزيرة العربية </a:t>
              </a:r>
              <a:endParaRPr lang="en-IN" sz="2000" b="1" dirty="0"/>
            </a:p>
          </p:txBody>
        </p:sp>
      </p:grpSp>
      <p:grpSp>
        <p:nvGrpSpPr>
          <p:cNvPr id="2" name="مجموعة 1"/>
          <p:cNvGrpSpPr/>
          <p:nvPr/>
        </p:nvGrpSpPr>
        <p:grpSpPr>
          <a:xfrm>
            <a:off x="6953502" y="1170664"/>
            <a:ext cx="2588653" cy="5566285"/>
            <a:chOff x="7781200" y="1151264"/>
            <a:chExt cx="2588653" cy="5566285"/>
          </a:xfrm>
        </p:grpSpPr>
        <p:sp>
          <p:nvSpPr>
            <p:cNvPr id="91" name="Circle: Hollow 30">
              <a:extLst>
                <a:ext uri="{FF2B5EF4-FFF2-40B4-BE49-F238E27FC236}">
                  <a16:creationId xmlns:a16="http://schemas.microsoft.com/office/drawing/2014/main" id="{647A158F-E66E-4F2B-836D-01D28D64E430}"/>
                </a:ext>
              </a:extLst>
            </p:cNvPr>
            <p:cNvSpPr/>
            <p:nvPr/>
          </p:nvSpPr>
          <p:spPr>
            <a:xfrm>
              <a:off x="7781200" y="4128896"/>
              <a:ext cx="2588653" cy="2588653"/>
            </a:xfrm>
            <a:prstGeom prst="donut">
              <a:avLst>
                <a:gd name="adj" fmla="val 470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92" name="Group 31">
              <a:extLst>
                <a:ext uri="{FF2B5EF4-FFF2-40B4-BE49-F238E27FC236}">
                  <a16:creationId xmlns:a16="http://schemas.microsoft.com/office/drawing/2014/main" id="{0322B796-1C2F-474E-9FAE-3B110336D66B}"/>
                </a:ext>
              </a:extLst>
            </p:cNvPr>
            <p:cNvGrpSpPr/>
            <p:nvPr/>
          </p:nvGrpSpPr>
          <p:grpSpPr>
            <a:xfrm>
              <a:off x="8599008" y="3335327"/>
              <a:ext cx="1030310" cy="1076905"/>
              <a:chOff x="2356834" y="1022351"/>
              <a:chExt cx="1030310" cy="1076905"/>
            </a:xfrm>
          </p:grpSpPr>
          <p:sp>
            <p:nvSpPr>
              <p:cNvPr id="93" name="Freeform: Shape 32">
                <a:extLst>
                  <a:ext uri="{FF2B5EF4-FFF2-40B4-BE49-F238E27FC236}">
                    <a16:creationId xmlns:a16="http://schemas.microsoft.com/office/drawing/2014/main" id="{4E9EFA00-FC02-4084-8111-AB849892E4CF}"/>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Freeform: Shape 33">
                <a:extLst>
                  <a:ext uri="{FF2B5EF4-FFF2-40B4-BE49-F238E27FC236}">
                    <a16:creationId xmlns:a16="http://schemas.microsoft.com/office/drawing/2014/main" id="{D74E3744-0958-4E3D-8245-A5C2E2F2C83F}"/>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96" name="Freeform: Shape 39">
              <a:extLst>
                <a:ext uri="{FF2B5EF4-FFF2-40B4-BE49-F238E27FC236}">
                  <a16:creationId xmlns:a16="http://schemas.microsoft.com/office/drawing/2014/main" id="{C60A9F4A-9E80-471A-9607-B0BEF4374B4C}"/>
                </a:ext>
              </a:extLst>
            </p:cNvPr>
            <p:cNvSpPr/>
            <p:nvPr/>
          </p:nvSpPr>
          <p:spPr>
            <a:xfrm flipH="1">
              <a:off x="9084667" y="1151264"/>
              <a:ext cx="45719" cy="2220628"/>
            </a:xfrm>
            <a:custGeom>
              <a:avLst/>
              <a:gdLst>
                <a:gd name="connsiteX0" fmla="*/ 27432 w 27432"/>
                <a:gd name="connsiteY0" fmla="*/ 0 h 2542834"/>
                <a:gd name="connsiteX1" fmla="*/ 0 w 27432"/>
                <a:gd name="connsiteY1" fmla="*/ 0 h 2542834"/>
                <a:gd name="connsiteX2" fmla="*/ 0 w 27432"/>
                <a:gd name="connsiteY2" fmla="*/ 2542834 h 2542834"/>
                <a:gd name="connsiteX3" fmla="*/ 27432 w 27432"/>
                <a:gd name="connsiteY3" fmla="*/ 2542834 h 2542834"/>
              </a:gdLst>
              <a:ahLst/>
              <a:cxnLst>
                <a:cxn ang="0">
                  <a:pos x="connsiteX0" y="connsiteY0"/>
                </a:cxn>
                <a:cxn ang="0">
                  <a:pos x="connsiteX1" y="connsiteY1"/>
                </a:cxn>
                <a:cxn ang="0">
                  <a:pos x="connsiteX2" y="connsiteY2"/>
                </a:cxn>
                <a:cxn ang="0">
                  <a:pos x="connsiteX3" y="connsiteY3"/>
                </a:cxn>
              </a:cxnLst>
              <a:rect l="l" t="t" r="r" b="b"/>
              <a:pathLst>
                <a:path w="27432" h="2542834">
                  <a:moveTo>
                    <a:pt x="27432" y="0"/>
                  </a:moveTo>
                  <a:lnTo>
                    <a:pt x="0" y="0"/>
                  </a:lnTo>
                  <a:lnTo>
                    <a:pt x="0" y="2542834"/>
                  </a:lnTo>
                  <a:lnTo>
                    <a:pt x="27432" y="25428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Rectangle: Rounded Corners 44">
              <a:extLst>
                <a:ext uri="{FF2B5EF4-FFF2-40B4-BE49-F238E27FC236}">
                  <a16:creationId xmlns:a16="http://schemas.microsoft.com/office/drawing/2014/main" id="{43C74C04-86AB-4C14-9607-36599BB0DE63}"/>
                </a:ext>
              </a:extLst>
            </p:cNvPr>
            <p:cNvSpPr/>
            <p:nvPr/>
          </p:nvSpPr>
          <p:spPr>
            <a:xfrm>
              <a:off x="8384443" y="6082519"/>
              <a:ext cx="1455313" cy="302658"/>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IN" dirty="0"/>
            </a:p>
          </p:txBody>
        </p:sp>
        <p:sp>
          <p:nvSpPr>
            <p:cNvPr id="106" name="TextBox 51">
              <a:extLst>
                <a:ext uri="{FF2B5EF4-FFF2-40B4-BE49-F238E27FC236}">
                  <a16:creationId xmlns:a16="http://schemas.microsoft.com/office/drawing/2014/main" id="{8B8A98F2-BAE8-4B05-9A98-F0612DED7FF6}"/>
                </a:ext>
              </a:extLst>
            </p:cNvPr>
            <p:cNvSpPr txBox="1"/>
            <p:nvPr/>
          </p:nvSpPr>
          <p:spPr>
            <a:xfrm>
              <a:off x="8232681" y="4512859"/>
              <a:ext cx="1795409" cy="1015663"/>
            </a:xfrm>
            <a:prstGeom prst="rect">
              <a:avLst/>
            </a:prstGeom>
            <a:noFill/>
          </p:spPr>
          <p:txBody>
            <a:bodyPr wrap="square" rtlCol="0">
              <a:spAutoFit/>
            </a:bodyPr>
            <a:lstStyle/>
            <a:p>
              <a:pPr algn="ctr"/>
              <a:r>
                <a:rPr lang="ar-SY" sz="2000" b="1" dirty="0"/>
                <a:t> تطهير البيت الحرام من الأوثان والأصنام </a:t>
              </a:r>
              <a:endParaRPr lang="en-IN" sz="2000" b="1" dirty="0"/>
            </a:p>
          </p:txBody>
        </p:sp>
      </p:grpSp>
      <p:grpSp>
        <p:nvGrpSpPr>
          <p:cNvPr id="107" name="مجموعة 106"/>
          <p:cNvGrpSpPr/>
          <p:nvPr/>
        </p:nvGrpSpPr>
        <p:grpSpPr>
          <a:xfrm>
            <a:off x="338813" y="1735874"/>
            <a:ext cx="8201466" cy="1128959"/>
            <a:chOff x="338813" y="22303"/>
            <a:chExt cx="8201466" cy="1128959"/>
          </a:xfrm>
        </p:grpSpPr>
        <p:sp>
          <p:nvSpPr>
            <p:cNvPr id="117"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مجموعة 108"/>
            <p:cNvGrpSpPr/>
            <p:nvPr/>
          </p:nvGrpSpPr>
          <p:grpSpPr>
            <a:xfrm>
              <a:off x="2350491" y="22303"/>
              <a:ext cx="6189788" cy="1128959"/>
              <a:chOff x="2350491" y="22303"/>
              <a:chExt cx="6189788" cy="1128959"/>
            </a:xfrm>
          </p:grpSpPr>
          <p:sp>
            <p:nvSpPr>
              <p:cNvPr id="114"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sp>
            <p:nvSpPr>
              <p:cNvPr id="116" name="TextBox 54">
                <a:extLst>
                  <a:ext uri="{FF2B5EF4-FFF2-40B4-BE49-F238E27FC236}">
                    <a16:creationId xmlns:a16="http://schemas.microsoft.com/office/drawing/2014/main" id="{77083AD1-19E7-47DD-AD18-FA3E1ABEF6F5}"/>
                  </a:ext>
                </a:extLst>
              </p:cNvPr>
              <p:cNvSpPr txBox="1"/>
              <p:nvPr/>
            </p:nvSpPr>
            <p:spPr>
              <a:xfrm>
                <a:off x="3380210" y="84303"/>
                <a:ext cx="5116090" cy="523220"/>
              </a:xfrm>
              <a:prstGeom prst="rect">
                <a:avLst/>
              </a:prstGeom>
              <a:noFill/>
            </p:spPr>
            <p:txBody>
              <a:bodyPr wrap="square" rtlCol="0">
                <a:spAutoFit/>
              </a:bodyPr>
              <a:lstStyle/>
              <a:p>
                <a:pPr algn="ctr"/>
                <a:r>
                  <a:rPr lang="ar-SY" sz="2800" b="1" dirty="0">
                    <a:latin typeface="Century Gothic" panose="020B0502020202020204" pitchFamily="34" charset="0"/>
                  </a:rPr>
                  <a:t>نتائج فتح مكة المكرمة</a:t>
                </a:r>
              </a:p>
            </p:txBody>
          </p:sp>
        </p:grpSp>
        <p:grpSp>
          <p:nvGrpSpPr>
            <p:cNvPr id="110"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111"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مجموعة 61"/>
          <p:cNvGrpSpPr/>
          <p:nvPr/>
        </p:nvGrpSpPr>
        <p:grpSpPr>
          <a:xfrm>
            <a:off x="9603347" y="1257144"/>
            <a:ext cx="2588653" cy="5569369"/>
            <a:chOff x="4790488" y="1151264"/>
            <a:chExt cx="2588653" cy="5569369"/>
          </a:xfrm>
        </p:grpSpPr>
        <p:sp>
          <p:nvSpPr>
            <p:cNvPr id="63" name="Circle: Hollow 26">
              <a:extLst>
                <a:ext uri="{FF2B5EF4-FFF2-40B4-BE49-F238E27FC236}">
                  <a16:creationId xmlns:a16="http://schemas.microsoft.com/office/drawing/2014/main" id="{72E5E446-954F-4CFC-9559-5457FB20B773}"/>
                </a:ext>
              </a:extLst>
            </p:cNvPr>
            <p:cNvSpPr/>
            <p:nvPr/>
          </p:nvSpPr>
          <p:spPr>
            <a:xfrm>
              <a:off x="4790488" y="4131980"/>
              <a:ext cx="2588653" cy="2588653"/>
            </a:xfrm>
            <a:prstGeom prst="donut">
              <a:avLst>
                <a:gd name="adj" fmla="val 470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64" name="Group 27">
              <a:extLst>
                <a:ext uri="{FF2B5EF4-FFF2-40B4-BE49-F238E27FC236}">
                  <a16:creationId xmlns:a16="http://schemas.microsoft.com/office/drawing/2014/main" id="{374B251B-255E-45BC-A545-6577C37F49B8}"/>
                </a:ext>
              </a:extLst>
            </p:cNvPr>
            <p:cNvGrpSpPr/>
            <p:nvPr/>
          </p:nvGrpSpPr>
          <p:grpSpPr>
            <a:xfrm>
              <a:off x="5608296" y="3338411"/>
              <a:ext cx="1030310" cy="1076905"/>
              <a:chOff x="2356834" y="1022351"/>
              <a:chExt cx="1030310" cy="1076905"/>
            </a:xfrm>
          </p:grpSpPr>
          <p:sp>
            <p:nvSpPr>
              <p:cNvPr id="103" name="Freeform: Shape 28">
                <a:extLst>
                  <a:ext uri="{FF2B5EF4-FFF2-40B4-BE49-F238E27FC236}">
                    <a16:creationId xmlns:a16="http://schemas.microsoft.com/office/drawing/2014/main" id="{22BB0601-9C82-41E0-862D-667097A64D88}"/>
                  </a:ext>
                </a:extLst>
              </p:cNvPr>
              <p:cNvSpPr/>
              <p:nvPr/>
            </p:nvSpPr>
            <p:spPr>
              <a:xfrm>
                <a:off x="2356834" y="1725769"/>
                <a:ext cx="1030310" cy="373487"/>
              </a:xfrm>
              <a:custGeom>
                <a:avLst/>
                <a:gdLst>
                  <a:gd name="connsiteX0" fmla="*/ 48923 w 1030310"/>
                  <a:gd name="connsiteY0" fmla="*/ 0 h 373487"/>
                  <a:gd name="connsiteX1" fmla="*/ 981387 w 1030310"/>
                  <a:gd name="connsiteY1" fmla="*/ 0 h 373487"/>
                  <a:gd name="connsiteX2" fmla="*/ 1030310 w 1030310"/>
                  <a:gd name="connsiteY2" fmla="*/ 373487 h 373487"/>
                  <a:gd name="connsiteX3" fmla="*/ 907066 w 1030310"/>
                  <a:gd name="connsiteY3" fmla="*/ 373487 h 373487"/>
                  <a:gd name="connsiteX4" fmla="*/ 830866 w 1030310"/>
                  <a:gd name="connsiteY4" fmla="*/ 297287 h 373487"/>
                  <a:gd name="connsiteX5" fmla="*/ 754666 w 1030310"/>
                  <a:gd name="connsiteY5" fmla="*/ 373487 h 373487"/>
                  <a:gd name="connsiteX6" fmla="*/ 278416 w 1030310"/>
                  <a:gd name="connsiteY6" fmla="*/ 373487 h 373487"/>
                  <a:gd name="connsiteX7" fmla="*/ 202216 w 1030310"/>
                  <a:gd name="connsiteY7" fmla="*/ 297287 h 373487"/>
                  <a:gd name="connsiteX8" fmla="*/ 126016 w 1030310"/>
                  <a:gd name="connsiteY8" fmla="*/ 373487 h 373487"/>
                  <a:gd name="connsiteX9" fmla="*/ 0 w 1030310"/>
                  <a:gd name="connsiteY9" fmla="*/ 373487 h 37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310" h="373487">
                    <a:moveTo>
                      <a:pt x="48923" y="0"/>
                    </a:moveTo>
                    <a:lnTo>
                      <a:pt x="981387" y="0"/>
                    </a:lnTo>
                    <a:lnTo>
                      <a:pt x="1030310" y="373487"/>
                    </a:lnTo>
                    <a:lnTo>
                      <a:pt x="907066" y="373487"/>
                    </a:lnTo>
                    <a:cubicBezTo>
                      <a:pt x="907066" y="331403"/>
                      <a:pt x="872950" y="297287"/>
                      <a:pt x="830866" y="297287"/>
                    </a:cubicBezTo>
                    <a:cubicBezTo>
                      <a:pt x="788782" y="297287"/>
                      <a:pt x="754666" y="331403"/>
                      <a:pt x="754666" y="373487"/>
                    </a:cubicBezTo>
                    <a:lnTo>
                      <a:pt x="278416" y="373487"/>
                    </a:lnTo>
                    <a:cubicBezTo>
                      <a:pt x="278416" y="331403"/>
                      <a:pt x="244300" y="297287"/>
                      <a:pt x="202216" y="297287"/>
                    </a:cubicBezTo>
                    <a:cubicBezTo>
                      <a:pt x="160132" y="297287"/>
                      <a:pt x="126016" y="331403"/>
                      <a:pt x="126016" y="373487"/>
                    </a:cubicBezTo>
                    <a:lnTo>
                      <a:pt x="0" y="373487"/>
                    </a:lnTo>
                    <a:close/>
                  </a:path>
                </a:pathLst>
              </a:custGeom>
              <a:gradFill>
                <a:gsLst>
                  <a:gs pos="58000">
                    <a:schemeClr val="tx1">
                      <a:lumMod val="65000"/>
                      <a:lumOff val="35000"/>
                    </a:schemeClr>
                  </a:gs>
                  <a:gs pos="37000">
                    <a:schemeClr val="tx1"/>
                  </a:gs>
                  <a:gs pos="74000">
                    <a:schemeClr val="tx1">
                      <a:lumMod val="85000"/>
                      <a:lumOff val="1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 name="Freeform: Shape 29">
                <a:extLst>
                  <a:ext uri="{FF2B5EF4-FFF2-40B4-BE49-F238E27FC236}">
                    <a16:creationId xmlns:a16="http://schemas.microsoft.com/office/drawing/2014/main" id="{6BAE14D9-3E17-49F0-ABAF-12F848B38CD9}"/>
                  </a:ext>
                </a:extLst>
              </p:cNvPr>
              <p:cNvSpPr/>
              <p:nvPr/>
            </p:nvSpPr>
            <p:spPr>
              <a:xfrm>
                <a:off x="2542984" y="1022351"/>
                <a:ext cx="658904" cy="1028237"/>
              </a:xfrm>
              <a:custGeom>
                <a:avLst/>
                <a:gdLst>
                  <a:gd name="connsiteX0" fmla="*/ 219376 w 658904"/>
                  <a:gd name="connsiteY0" fmla="*/ 96443 h 1028237"/>
                  <a:gd name="connsiteX1" fmla="*/ 246612 w 658904"/>
                  <a:gd name="connsiteY1" fmla="*/ 100474 h 1028237"/>
                  <a:gd name="connsiteX2" fmla="*/ 238871 w 658904"/>
                  <a:gd name="connsiteY2" fmla="*/ 133134 h 1028237"/>
                  <a:gd name="connsiteX3" fmla="*/ 238871 w 658904"/>
                  <a:gd name="connsiteY3" fmla="*/ 133134 h 1028237"/>
                  <a:gd name="connsiteX4" fmla="*/ 26693 w 658904"/>
                  <a:gd name="connsiteY4" fmla="*/ 1028237 h 1028237"/>
                  <a:gd name="connsiteX5" fmla="*/ 0 w 658904"/>
                  <a:gd name="connsiteY5" fmla="*/ 1021910 h 1028237"/>
                  <a:gd name="connsiteX6" fmla="*/ 212213 w 658904"/>
                  <a:gd name="connsiteY6" fmla="*/ 126662 h 1028237"/>
                  <a:gd name="connsiteX7" fmla="*/ 212213 w 658904"/>
                  <a:gd name="connsiteY7" fmla="*/ 126662 h 1028237"/>
                  <a:gd name="connsiteX8" fmla="*/ 317690 w 658904"/>
                  <a:gd name="connsiteY8" fmla="*/ 0 h 1028237"/>
                  <a:gd name="connsiteX9" fmla="*/ 511365 w 658904"/>
                  <a:gd name="connsiteY9" fmla="*/ 69723 h 1028237"/>
                  <a:gd name="connsiteX10" fmla="*/ 454639 w 658904"/>
                  <a:gd name="connsiteY10" fmla="*/ 119025 h 1028237"/>
                  <a:gd name="connsiteX11" fmla="*/ 446837 w 658904"/>
                  <a:gd name="connsiteY11" fmla="*/ 120919 h 1028237"/>
                  <a:gd name="connsiteX12" fmla="*/ 658904 w 658904"/>
                  <a:gd name="connsiteY12" fmla="*/ 1015558 h 1028237"/>
                  <a:gd name="connsiteX13" fmla="*/ 632212 w 658904"/>
                  <a:gd name="connsiteY13" fmla="*/ 1021885 h 1028237"/>
                  <a:gd name="connsiteX14" fmla="*/ 420178 w 658904"/>
                  <a:gd name="connsiteY14" fmla="*/ 127389 h 1028237"/>
                  <a:gd name="connsiteX15" fmla="*/ 420178 w 658904"/>
                  <a:gd name="connsiteY15" fmla="*/ 127389 h 1028237"/>
                  <a:gd name="connsiteX16" fmla="*/ 412949 w 658904"/>
                  <a:gd name="connsiteY16" fmla="*/ 96896 h 1028237"/>
                  <a:gd name="connsiteX17" fmla="*/ 429990 w 658904"/>
                  <a:gd name="connsiteY17" fmla="*/ 94374 h 1028237"/>
                  <a:gd name="connsiteX18" fmla="*/ 439788 w 658904"/>
                  <a:gd name="connsiteY18" fmla="*/ 91184 h 1028237"/>
                  <a:gd name="connsiteX19" fmla="*/ 464025 w 658904"/>
                  <a:gd name="connsiteY19" fmla="*/ 83293 h 1028237"/>
                  <a:gd name="connsiteX20" fmla="*/ 476505 w 658904"/>
                  <a:gd name="connsiteY20" fmla="*/ 69723 h 1028237"/>
                  <a:gd name="connsiteX21" fmla="*/ 317691 w 658904"/>
                  <a:gd name="connsiteY21" fmla="*/ 34861 h 1028237"/>
                  <a:gd name="connsiteX22" fmla="*/ 158877 w 658904"/>
                  <a:gd name="connsiteY22" fmla="*/ 69723 h 1028237"/>
                  <a:gd name="connsiteX23" fmla="*/ 205392 w 658904"/>
                  <a:gd name="connsiteY23" fmla="*/ 94374 h 1028237"/>
                  <a:gd name="connsiteX24" fmla="*/ 219375 w 658904"/>
                  <a:gd name="connsiteY24" fmla="*/ 96443 h 1028237"/>
                  <a:gd name="connsiteX25" fmla="*/ 212212 w 658904"/>
                  <a:gd name="connsiteY25" fmla="*/ 126663 h 1028237"/>
                  <a:gd name="connsiteX26" fmla="*/ 180741 w 658904"/>
                  <a:gd name="connsiteY26" fmla="*/ 119025 h 1028237"/>
                  <a:gd name="connsiteX27" fmla="*/ 124015 w 658904"/>
                  <a:gd name="connsiteY27" fmla="*/ 69723 h 1028237"/>
                  <a:gd name="connsiteX28" fmla="*/ 317690 w 658904"/>
                  <a:gd name="connsiteY28" fmla="*/ 0 h 10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8904" h="1028237">
                    <a:moveTo>
                      <a:pt x="219376" y="96443"/>
                    </a:moveTo>
                    <a:lnTo>
                      <a:pt x="246612" y="100474"/>
                    </a:lnTo>
                    <a:lnTo>
                      <a:pt x="238871" y="133134"/>
                    </a:lnTo>
                    <a:lnTo>
                      <a:pt x="238871" y="133134"/>
                    </a:lnTo>
                    <a:lnTo>
                      <a:pt x="26693" y="1028237"/>
                    </a:lnTo>
                    <a:lnTo>
                      <a:pt x="0" y="1021910"/>
                    </a:lnTo>
                    <a:lnTo>
                      <a:pt x="212213" y="126662"/>
                    </a:lnTo>
                    <a:lnTo>
                      <a:pt x="212213" y="126662"/>
                    </a:lnTo>
                    <a:close/>
                    <a:moveTo>
                      <a:pt x="317690" y="0"/>
                    </a:moveTo>
                    <a:cubicBezTo>
                      <a:pt x="424654" y="0"/>
                      <a:pt x="511365" y="31216"/>
                      <a:pt x="511365" y="69723"/>
                    </a:cubicBezTo>
                    <a:cubicBezTo>
                      <a:pt x="511365" y="88977"/>
                      <a:pt x="489687" y="106407"/>
                      <a:pt x="454639" y="119025"/>
                    </a:cubicBezTo>
                    <a:lnTo>
                      <a:pt x="446837" y="120919"/>
                    </a:lnTo>
                    <a:lnTo>
                      <a:pt x="658904" y="1015558"/>
                    </a:lnTo>
                    <a:lnTo>
                      <a:pt x="632212" y="1021885"/>
                    </a:lnTo>
                    <a:lnTo>
                      <a:pt x="420178" y="127389"/>
                    </a:lnTo>
                    <a:lnTo>
                      <a:pt x="420178" y="127389"/>
                    </a:lnTo>
                    <a:lnTo>
                      <a:pt x="412949" y="96896"/>
                    </a:lnTo>
                    <a:lnTo>
                      <a:pt x="429990" y="94374"/>
                    </a:lnTo>
                    <a:lnTo>
                      <a:pt x="439788" y="91184"/>
                    </a:lnTo>
                    <a:lnTo>
                      <a:pt x="464025" y="83293"/>
                    </a:lnTo>
                    <a:cubicBezTo>
                      <a:pt x="472061" y="79122"/>
                      <a:pt x="476505" y="74537"/>
                      <a:pt x="476505" y="69723"/>
                    </a:cubicBezTo>
                    <a:cubicBezTo>
                      <a:pt x="476505" y="50469"/>
                      <a:pt x="405402" y="34861"/>
                      <a:pt x="317691" y="34861"/>
                    </a:cubicBezTo>
                    <a:cubicBezTo>
                      <a:pt x="229980" y="34861"/>
                      <a:pt x="158877" y="50469"/>
                      <a:pt x="158877" y="69723"/>
                    </a:cubicBezTo>
                    <a:cubicBezTo>
                      <a:pt x="158877" y="79350"/>
                      <a:pt x="176653" y="88066"/>
                      <a:pt x="205392" y="94374"/>
                    </a:cubicBezTo>
                    <a:lnTo>
                      <a:pt x="219375" y="96443"/>
                    </a:lnTo>
                    <a:lnTo>
                      <a:pt x="212212" y="126663"/>
                    </a:lnTo>
                    <a:lnTo>
                      <a:pt x="180741" y="119025"/>
                    </a:lnTo>
                    <a:cubicBezTo>
                      <a:pt x="145693" y="106407"/>
                      <a:pt x="124015" y="88977"/>
                      <a:pt x="124015" y="69723"/>
                    </a:cubicBezTo>
                    <a:cubicBezTo>
                      <a:pt x="124015" y="31216"/>
                      <a:pt x="210726" y="0"/>
                      <a:pt x="31769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65" name="Freeform: Shape 41">
              <a:extLst>
                <a:ext uri="{FF2B5EF4-FFF2-40B4-BE49-F238E27FC236}">
                  <a16:creationId xmlns:a16="http://schemas.microsoft.com/office/drawing/2014/main" id="{104399B4-5306-4096-BB9B-E2527F27B5D8}"/>
                </a:ext>
              </a:extLst>
            </p:cNvPr>
            <p:cNvSpPr/>
            <p:nvPr/>
          </p:nvSpPr>
          <p:spPr>
            <a:xfrm flipH="1">
              <a:off x="6083105" y="1151264"/>
              <a:ext cx="45719" cy="2193684"/>
            </a:xfrm>
            <a:custGeom>
              <a:avLst/>
              <a:gdLst>
                <a:gd name="connsiteX0" fmla="*/ 27432 w 27432"/>
                <a:gd name="connsiteY0" fmla="*/ 0 h 632489"/>
                <a:gd name="connsiteX1" fmla="*/ 0 w 27432"/>
                <a:gd name="connsiteY1" fmla="*/ 0 h 632489"/>
                <a:gd name="connsiteX2" fmla="*/ 0 w 27432"/>
                <a:gd name="connsiteY2" fmla="*/ 632489 h 632489"/>
                <a:gd name="connsiteX3" fmla="*/ 27432 w 27432"/>
                <a:gd name="connsiteY3" fmla="*/ 632489 h 632489"/>
              </a:gdLst>
              <a:ahLst/>
              <a:cxnLst>
                <a:cxn ang="0">
                  <a:pos x="connsiteX0" y="connsiteY0"/>
                </a:cxn>
                <a:cxn ang="0">
                  <a:pos x="connsiteX1" y="connsiteY1"/>
                </a:cxn>
                <a:cxn ang="0">
                  <a:pos x="connsiteX2" y="connsiteY2"/>
                </a:cxn>
                <a:cxn ang="0">
                  <a:pos x="connsiteX3" y="connsiteY3"/>
                </a:cxn>
              </a:cxnLst>
              <a:rect l="l" t="t" r="r" b="b"/>
              <a:pathLst>
                <a:path w="27432" h="632489">
                  <a:moveTo>
                    <a:pt x="27432" y="0"/>
                  </a:moveTo>
                  <a:lnTo>
                    <a:pt x="0" y="0"/>
                  </a:lnTo>
                  <a:lnTo>
                    <a:pt x="0" y="632489"/>
                  </a:lnTo>
                  <a:lnTo>
                    <a:pt x="27432" y="63248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66" name="Rectangle: Rounded Corners 43">
              <a:extLst>
                <a:ext uri="{FF2B5EF4-FFF2-40B4-BE49-F238E27FC236}">
                  <a16:creationId xmlns:a16="http://schemas.microsoft.com/office/drawing/2014/main" id="{23FFC84B-1834-4992-A3BD-AC2993F34F50}"/>
                </a:ext>
              </a:extLst>
            </p:cNvPr>
            <p:cNvSpPr/>
            <p:nvPr/>
          </p:nvSpPr>
          <p:spPr>
            <a:xfrm>
              <a:off x="5395794" y="5982942"/>
              <a:ext cx="1455313" cy="302658"/>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IN" dirty="0"/>
            </a:p>
          </p:txBody>
        </p:sp>
        <p:sp>
          <p:nvSpPr>
            <p:cNvPr id="101" name="TextBox 49">
              <a:extLst>
                <a:ext uri="{FF2B5EF4-FFF2-40B4-BE49-F238E27FC236}">
                  <a16:creationId xmlns:a16="http://schemas.microsoft.com/office/drawing/2014/main" id="{DA435646-92EF-45BC-8D60-C11106915012}"/>
                </a:ext>
              </a:extLst>
            </p:cNvPr>
            <p:cNvSpPr txBox="1"/>
            <p:nvPr/>
          </p:nvSpPr>
          <p:spPr>
            <a:xfrm>
              <a:off x="5133147" y="4904393"/>
              <a:ext cx="2133481" cy="707886"/>
            </a:xfrm>
            <a:prstGeom prst="rect">
              <a:avLst/>
            </a:prstGeom>
            <a:noFill/>
          </p:spPr>
          <p:txBody>
            <a:bodyPr wrap="square" rtlCol="0">
              <a:spAutoFit/>
            </a:bodyPr>
            <a:lstStyle/>
            <a:p>
              <a:pPr algn="ctr"/>
              <a:r>
                <a:rPr lang="ar-SY" sz="2000" b="1" dirty="0"/>
                <a:t>إقبال الناس على دين الله أفواجاً</a:t>
              </a:r>
              <a:endParaRPr lang="en-IN" sz="2000" b="1" dirty="0"/>
            </a:p>
          </p:txBody>
        </p:sp>
      </p:grpSp>
    </p:spTree>
    <p:extLst>
      <p:ext uri="{BB962C8B-B14F-4D97-AF65-F5344CB8AC3E}">
        <p14:creationId xmlns:p14="http://schemas.microsoft.com/office/powerpoint/2010/main" val="4347544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0-#ppt_w/2"/>
                                              </p:val>
                                            </p:tav>
                                            <p:tav tm="100000">
                                              <p:val>
                                                <p:strVal val="#ppt_x"/>
                                              </p:val>
                                            </p:tav>
                                          </p:tavLst>
                                        </p:anim>
                                        <p:anim calcmode="lin" valueType="num">
                                          <p:cBhvr additive="base">
                                            <p:cTn id="14"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48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48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8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8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48000">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14:presetBounceEnd="48000">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14:bounceEnd="48000">
                                          <p:cBhvr additive="base">
                                            <p:cTn id="31"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14:presetBounceEnd="48000">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14:bounceEnd="48000">
                                          <p:cBhvr additive="base">
                                            <p:cTn id="37" dur="500" fill="hold"/>
                                            <p:tgtEl>
                                              <p:spTgt spid="62"/>
                                            </p:tgtEl>
                                            <p:attrNameLst>
                                              <p:attrName>ppt_x</p:attrName>
                                            </p:attrNameLst>
                                          </p:cBhvr>
                                          <p:tavLst>
                                            <p:tav tm="0">
                                              <p:val>
                                                <p:strVal val="#ppt_x"/>
                                              </p:val>
                                            </p:tav>
                                            <p:tav tm="100000">
                                              <p:val>
                                                <p:strVal val="#ppt_x"/>
                                              </p:val>
                                            </p:tav>
                                          </p:tavLst>
                                        </p:anim>
                                        <p:anim calcmode="lin" valueType="num" p14:bounceEnd="48000">
                                          <p:cBhvr additive="base">
                                            <p:cTn id="38"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 calcmode="lin" valueType="num">
                                          <p:cBhvr additive="base">
                                            <p:cTn id="13" dur="500" fill="hold"/>
                                            <p:tgtEl>
                                              <p:spTgt spid="107"/>
                                            </p:tgtEl>
                                            <p:attrNameLst>
                                              <p:attrName>ppt_x</p:attrName>
                                            </p:attrNameLst>
                                          </p:cBhvr>
                                          <p:tavLst>
                                            <p:tav tm="0">
                                              <p:val>
                                                <p:strVal val="0-#ppt_w/2"/>
                                              </p:val>
                                            </p:tav>
                                            <p:tav tm="100000">
                                              <p:val>
                                                <p:strVal val="#ppt_x"/>
                                              </p:val>
                                            </p:tav>
                                          </p:tavLst>
                                        </p:anim>
                                        <p:anim calcmode="lin" valueType="num">
                                          <p:cBhvr additive="base">
                                            <p:cTn id="14"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288057" y="148408"/>
            <a:ext cx="11272389" cy="2467593"/>
            <a:chOff x="449942" y="943379"/>
            <a:chExt cx="11272389" cy="2467593"/>
          </a:xfrm>
        </p:grpSpPr>
        <p:sp>
          <p:nvSpPr>
            <p:cNvPr id="68" name="Freeform: Shape 67">
              <a:extLst>
                <a:ext uri="{FF2B5EF4-FFF2-40B4-BE49-F238E27FC236}">
                  <a16:creationId xmlns:a16="http://schemas.microsoft.com/office/drawing/2014/main" id="{5833B6A8-49E6-45E8-AC29-7BB43C0CF3BD}"/>
                </a:ext>
              </a:extLst>
            </p:cNvPr>
            <p:cNvSpPr/>
            <p:nvPr/>
          </p:nvSpPr>
          <p:spPr>
            <a:xfrm>
              <a:off x="789772" y="1691730"/>
              <a:ext cx="10683692" cy="1719242"/>
            </a:xfrm>
            <a:custGeom>
              <a:avLst/>
              <a:gdLst>
                <a:gd name="connsiteX0" fmla="*/ 0 w 10683692"/>
                <a:gd name="connsiteY0" fmla="*/ 855231 h 1719242"/>
                <a:gd name="connsiteX1" fmla="*/ 1 w 10683692"/>
                <a:gd name="connsiteY1" fmla="*/ 855232 h 1719242"/>
                <a:gd name="connsiteX2" fmla="*/ 0 w 10683692"/>
                <a:gd name="connsiteY2" fmla="*/ 855232 h 1719242"/>
                <a:gd name="connsiteX3" fmla="*/ 9825145 w 10683692"/>
                <a:gd name="connsiteY3" fmla="*/ 0 h 1719242"/>
                <a:gd name="connsiteX4" fmla="*/ 10007122 w 10683692"/>
                <a:gd name="connsiteY4" fmla="*/ 75378 h 1719242"/>
                <a:gd name="connsiteX5" fmla="*/ 10606125 w 10683692"/>
                <a:gd name="connsiteY5" fmla="*/ 674381 h 1719242"/>
                <a:gd name="connsiteX6" fmla="*/ 10662658 w 10683692"/>
                <a:gd name="connsiteY6" fmla="*/ 759515 h 1719242"/>
                <a:gd name="connsiteX7" fmla="*/ 10665145 w 10683692"/>
                <a:gd name="connsiteY7" fmla="*/ 772298 h 1719242"/>
                <a:gd name="connsiteX8" fmla="*/ 10665235 w 10683692"/>
                <a:gd name="connsiteY8" fmla="*/ 772434 h 1719242"/>
                <a:gd name="connsiteX9" fmla="*/ 10609864 w 10683692"/>
                <a:gd name="connsiteY9" fmla="*/ 1045525 h 1719242"/>
                <a:gd name="connsiteX10" fmla="*/ 10009974 w 10683692"/>
                <a:gd name="connsiteY10" fmla="*/ 1645413 h 1719242"/>
                <a:gd name="connsiteX11" fmla="*/ 9653497 w 10683692"/>
                <a:gd name="connsiteY11" fmla="*/ 1645413 h 1719242"/>
                <a:gd name="connsiteX12" fmla="*/ 9653498 w 10683692"/>
                <a:gd name="connsiteY12" fmla="*/ 1645414 h 1719242"/>
                <a:gd name="connsiteX13" fmla="*/ 9653498 w 10683692"/>
                <a:gd name="connsiteY13" fmla="*/ 1288937 h 1719242"/>
                <a:gd name="connsiteX14" fmla="*/ 9749578 w 10683692"/>
                <a:gd name="connsiteY14" fmla="*/ 1192857 h 1719242"/>
                <a:gd name="connsiteX15" fmla="*/ 337625 w 10683692"/>
                <a:gd name="connsiteY15" fmla="*/ 1192856 h 1719242"/>
                <a:gd name="connsiteX16" fmla="*/ 26533 w 10683692"/>
                <a:gd name="connsiteY16" fmla="*/ 986650 h 1719242"/>
                <a:gd name="connsiteX17" fmla="*/ 1 w 10683692"/>
                <a:gd name="connsiteY17" fmla="*/ 855232 h 1719242"/>
                <a:gd name="connsiteX18" fmla="*/ 26533 w 10683692"/>
                <a:gd name="connsiteY18" fmla="*/ 723813 h 1719242"/>
                <a:gd name="connsiteX19" fmla="*/ 337625 w 10683692"/>
                <a:gd name="connsiteY19" fmla="*/ 517607 h 1719242"/>
                <a:gd name="connsiteX20" fmla="*/ 9721445 w 10683692"/>
                <a:gd name="connsiteY20" fmla="*/ 517607 h 1719242"/>
                <a:gd name="connsiteX21" fmla="*/ 9643169 w 10683692"/>
                <a:gd name="connsiteY21" fmla="*/ 439331 h 1719242"/>
                <a:gd name="connsiteX22" fmla="*/ 9643169 w 10683692"/>
                <a:gd name="connsiteY22" fmla="*/ 75378 h 1719242"/>
                <a:gd name="connsiteX23" fmla="*/ 9825145 w 10683692"/>
                <a:gd name="connsiteY23" fmla="*/ 0 h 171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83692" h="1719242">
                  <a:moveTo>
                    <a:pt x="0" y="855231"/>
                  </a:moveTo>
                  <a:lnTo>
                    <a:pt x="1" y="855232"/>
                  </a:lnTo>
                  <a:lnTo>
                    <a:pt x="0" y="855232"/>
                  </a:lnTo>
                  <a:close/>
                  <a:moveTo>
                    <a:pt x="9825145" y="0"/>
                  </a:moveTo>
                  <a:cubicBezTo>
                    <a:pt x="9891008" y="0"/>
                    <a:pt x="9956870" y="25126"/>
                    <a:pt x="10007122" y="75378"/>
                  </a:cubicBezTo>
                  <a:lnTo>
                    <a:pt x="10606125" y="674381"/>
                  </a:lnTo>
                  <a:cubicBezTo>
                    <a:pt x="10631251" y="699507"/>
                    <a:pt x="10650095" y="728535"/>
                    <a:pt x="10662658" y="759515"/>
                  </a:cubicBezTo>
                  <a:lnTo>
                    <a:pt x="10665145" y="772298"/>
                  </a:lnTo>
                  <a:lnTo>
                    <a:pt x="10665235" y="772434"/>
                  </a:lnTo>
                  <a:cubicBezTo>
                    <a:pt x="10702150" y="863464"/>
                    <a:pt x="10683693" y="971696"/>
                    <a:pt x="10609864" y="1045525"/>
                  </a:cubicBezTo>
                  <a:lnTo>
                    <a:pt x="10009974" y="1645413"/>
                  </a:lnTo>
                  <a:cubicBezTo>
                    <a:pt x="9911536" y="1743852"/>
                    <a:pt x="9751936" y="1743852"/>
                    <a:pt x="9653497" y="1645413"/>
                  </a:cubicBezTo>
                  <a:lnTo>
                    <a:pt x="9653498" y="1645414"/>
                  </a:lnTo>
                  <a:cubicBezTo>
                    <a:pt x="9555060" y="1546975"/>
                    <a:pt x="9555060" y="1387376"/>
                    <a:pt x="9653498" y="1288937"/>
                  </a:cubicBezTo>
                  <a:lnTo>
                    <a:pt x="9749578" y="1192857"/>
                  </a:lnTo>
                  <a:lnTo>
                    <a:pt x="337625" y="1192856"/>
                  </a:lnTo>
                  <a:cubicBezTo>
                    <a:pt x="197777" y="1192856"/>
                    <a:pt x="77787" y="1107829"/>
                    <a:pt x="26533" y="986650"/>
                  </a:cubicBezTo>
                  <a:lnTo>
                    <a:pt x="1" y="855232"/>
                  </a:lnTo>
                  <a:lnTo>
                    <a:pt x="26533" y="723813"/>
                  </a:lnTo>
                  <a:cubicBezTo>
                    <a:pt x="77787" y="602635"/>
                    <a:pt x="197777" y="517607"/>
                    <a:pt x="337625" y="517607"/>
                  </a:cubicBezTo>
                  <a:lnTo>
                    <a:pt x="9721445" y="517607"/>
                  </a:lnTo>
                  <a:lnTo>
                    <a:pt x="9643169" y="439331"/>
                  </a:lnTo>
                  <a:cubicBezTo>
                    <a:pt x="9542666" y="338828"/>
                    <a:pt x="9542666" y="175881"/>
                    <a:pt x="9643169" y="75378"/>
                  </a:cubicBezTo>
                  <a:cubicBezTo>
                    <a:pt x="9693420" y="25126"/>
                    <a:pt x="9759283" y="0"/>
                    <a:pt x="9825145" y="0"/>
                  </a:cubicBezTo>
                  <a:close/>
                </a:path>
              </a:pathLst>
            </a:custGeom>
            <a:solidFill>
              <a:schemeClr val="tx1">
                <a:alpha val="9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6" name="Group 15">
              <a:extLst>
                <a:ext uri="{FF2B5EF4-FFF2-40B4-BE49-F238E27FC236}">
                  <a16:creationId xmlns:a16="http://schemas.microsoft.com/office/drawing/2014/main" id="{C293FA02-DF0E-48C8-9D0F-22A342C8E911}"/>
                </a:ext>
              </a:extLst>
            </p:cNvPr>
            <p:cNvGrpSpPr/>
            <p:nvPr/>
          </p:nvGrpSpPr>
          <p:grpSpPr>
            <a:xfrm>
              <a:off x="449942" y="1896458"/>
              <a:ext cx="11272389" cy="901690"/>
              <a:chOff x="-29027" y="1069144"/>
              <a:chExt cx="11272389" cy="901690"/>
            </a:xfrm>
            <a:solidFill>
              <a:schemeClr val="bg1"/>
            </a:solidFill>
          </p:grpSpPr>
          <p:sp>
            <p:nvSpPr>
              <p:cNvPr id="2" name="Rectangle: Rounded Corners 1">
                <a:extLst>
                  <a:ext uri="{FF2B5EF4-FFF2-40B4-BE49-F238E27FC236}">
                    <a16:creationId xmlns:a16="http://schemas.microsoft.com/office/drawing/2014/main" id="{15F8E885-B8D3-4826-A7E8-2880DF343BE9}"/>
                  </a:ext>
                </a:extLst>
              </p:cNvPr>
              <p:cNvSpPr/>
              <p:nvPr/>
            </p:nvSpPr>
            <p:spPr>
              <a:xfrm>
                <a:off x="-29027" y="1069144"/>
                <a:ext cx="11110504" cy="6752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Rounded Corners 5">
                <a:extLst>
                  <a:ext uri="{FF2B5EF4-FFF2-40B4-BE49-F238E27FC236}">
                    <a16:creationId xmlns:a16="http://schemas.microsoft.com/office/drawing/2014/main" id="{76BEF34A-F482-4473-BEA3-3F8B07BB1FA8}"/>
                  </a:ext>
                </a:extLst>
              </p:cNvPr>
              <p:cNvSpPr/>
              <p:nvPr/>
            </p:nvSpPr>
            <p:spPr>
              <a:xfrm rot="18900000">
                <a:off x="9890857" y="1466701"/>
                <a:ext cx="1352505" cy="50413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1" name="TextBox 20">
              <a:extLst>
                <a:ext uri="{FF2B5EF4-FFF2-40B4-BE49-F238E27FC236}">
                  <a16:creationId xmlns:a16="http://schemas.microsoft.com/office/drawing/2014/main" id="{E55CCCC5-E8C5-4651-8197-B520462C5173}"/>
                </a:ext>
              </a:extLst>
            </p:cNvPr>
            <p:cNvSpPr txBox="1"/>
            <p:nvPr/>
          </p:nvSpPr>
          <p:spPr>
            <a:xfrm>
              <a:off x="6525459" y="943379"/>
              <a:ext cx="4687405" cy="461665"/>
            </a:xfrm>
            <a:prstGeom prst="rect">
              <a:avLst/>
            </a:prstGeom>
            <a:noFill/>
          </p:spPr>
          <p:txBody>
            <a:bodyPr wrap="square" rtlCol="0">
              <a:spAutoFit/>
            </a:bodyPr>
            <a:lstStyle/>
            <a:p>
              <a:pPr algn="r"/>
              <a:r>
                <a:rPr lang="ar-SY" sz="2400" b="1" dirty="0">
                  <a:solidFill>
                    <a:prstClr val="black"/>
                  </a:solidFill>
                  <a:latin typeface="Century Gothic" panose="020B0502020202020204" pitchFamily="34" charset="0"/>
                </a:rPr>
                <a:t> الدروس المستفادة من فتح مكة المكرمة :</a:t>
              </a:r>
              <a:endParaRPr lang="en-US" sz="2400" b="1" dirty="0">
                <a:solidFill>
                  <a:prstClr val="black"/>
                </a:solidFill>
                <a:latin typeface="Century Gothic" panose="020B0502020202020204" pitchFamily="34" charset="0"/>
              </a:endParaRPr>
            </a:p>
          </p:txBody>
        </p:sp>
      </p:grpSp>
      <p:grpSp>
        <p:nvGrpSpPr>
          <p:cNvPr id="60" name="مجموعة 59"/>
          <p:cNvGrpSpPr/>
          <p:nvPr/>
        </p:nvGrpSpPr>
        <p:grpSpPr>
          <a:xfrm>
            <a:off x="2159054" y="793501"/>
            <a:ext cx="2222095" cy="6010425"/>
            <a:chOff x="3325947" y="1699008"/>
            <a:chExt cx="1534021" cy="4149291"/>
          </a:xfrm>
        </p:grpSpPr>
        <p:grpSp>
          <p:nvGrpSpPr>
            <p:cNvPr id="26" name="Group 25">
              <a:extLst>
                <a:ext uri="{FF2B5EF4-FFF2-40B4-BE49-F238E27FC236}">
                  <a16:creationId xmlns:a16="http://schemas.microsoft.com/office/drawing/2014/main" id="{D4B9D1E0-1247-422C-994A-EC7ADE46FA91}"/>
                </a:ext>
              </a:extLst>
            </p:cNvPr>
            <p:cNvGrpSpPr/>
            <p:nvPr/>
          </p:nvGrpSpPr>
          <p:grpSpPr>
            <a:xfrm>
              <a:off x="3382860" y="2332054"/>
              <a:ext cx="1477108" cy="3516245"/>
              <a:chOff x="2595489" y="1491856"/>
              <a:chExt cx="1477108" cy="3516245"/>
            </a:xfrm>
            <a:effectLst/>
          </p:grpSpPr>
          <p:sp>
            <p:nvSpPr>
              <p:cNvPr id="27" name="Rectangle 26">
                <a:extLst>
                  <a:ext uri="{FF2B5EF4-FFF2-40B4-BE49-F238E27FC236}">
                    <a16:creationId xmlns:a16="http://schemas.microsoft.com/office/drawing/2014/main" id="{BC94AF4A-FB68-4FB8-B010-9E260589D363}"/>
                  </a:ext>
                </a:extLst>
              </p:cNvPr>
              <p:cNvSpPr/>
              <p:nvPr/>
            </p:nvSpPr>
            <p:spPr>
              <a:xfrm>
                <a:off x="3306055" y="1491856"/>
                <a:ext cx="45719" cy="2103120"/>
              </a:xfrm>
              <a:prstGeom prst="rect">
                <a:avLst/>
              </a:prstGeom>
              <a:solidFill>
                <a:srgbClr val="8AC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a:extLst>
                  <a:ext uri="{FF2B5EF4-FFF2-40B4-BE49-F238E27FC236}">
                    <a16:creationId xmlns:a16="http://schemas.microsoft.com/office/drawing/2014/main" id="{A7416E84-B759-4B8D-8BF3-56542DF6C4D0}"/>
                  </a:ext>
                </a:extLst>
              </p:cNvPr>
              <p:cNvSpPr/>
              <p:nvPr/>
            </p:nvSpPr>
            <p:spPr>
              <a:xfrm>
                <a:off x="2595489" y="3530993"/>
                <a:ext cx="1477108" cy="1477108"/>
              </a:xfrm>
              <a:prstGeom prst="ellipse">
                <a:avLst/>
              </a:prstGeom>
              <a:solidFill>
                <a:srgbClr val="8AC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Isosceles Triangle 28">
                <a:extLst>
                  <a:ext uri="{FF2B5EF4-FFF2-40B4-BE49-F238E27FC236}">
                    <a16:creationId xmlns:a16="http://schemas.microsoft.com/office/drawing/2014/main" id="{FCC80419-A393-4889-9EA3-17A79261DCC1}"/>
                  </a:ext>
                </a:extLst>
              </p:cNvPr>
              <p:cNvSpPr/>
              <p:nvPr/>
            </p:nvSpPr>
            <p:spPr>
              <a:xfrm>
                <a:off x="3193366" y="3446587"/>
                <a:ext cx="281354" cy="168812"/>
              </a:xfrm>
              <a:prstGeom prst="triangle">
                <a:avLst/>
              </a:prstGeom>
              <a:solidFill>
                <a:srgbClr val="8AC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a:extLst>
                <a:ext uri="{FF2B5EF4-FFF2-40B4-BE49-F238E27FC236}">
                  <a16:creationId xmlns:a16="http://schemas.microsoft.com/office/drawing/2014/main" id="{10B848EE-13BF-4A75-8507-0AE2E23CA56F}"/>
                </a:ext>
              </a:extLst>
            </p:cNvPr>
            <p:cNvGrpSpPr/>
            <p:nvPr/>
          </p:nvGrpSpPr>
          <p:grpSpPr>
            <a:xfrm>
              <a:off x="3661719" y="1699008"/>
              <a:ext cx="919389" cy="675249"/>
              <a:chOff x="2874348" y="858810"/>
              <a:chExt cx="919389" cy="675249"/>
            </a:xfrm>
          </p:grpSpPr>
          <p:sp>
            <p:nvSpPr>
              <p:cNvPr id="31" name="Rectangle: Top Corners Rounded 30">
                <a:extLst>
                  <a:ext uri="{FF2B5EF4-FFF2-40B4-BE49-F238E27FC236}">
                    <a16:creationId xmlns:a16="http://schemas.microsoft.com/office/drawing/2014/main" id="{665A67DB-4102-406E-8C94-F324DC744616}"/>
                  </a:ext>
                </a:extLst>
              </p:cNvPr>
              <p:cNvSpPr/>
              <p:nvPr/>
            </p:nvSpPr>
            <p:spPr>
              <a:xfrm>
                <a:off x="2968283" y="858810"/>
                <a:ext cx="731520" cy="675249"/>
              </a:xfrm>
              <a:prstGeom prst="round2SameRect">
                <a:avLst>
                  <a:gd name="adj1" fmla="val 0"/>
                  <a:gd name="adj2" fmla="val 50000"/>
                </a:avLst>
              </a:prstGeom>
              <a:solidFill>
                <a:srgbClr val="8AC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ight Triangle 31">
                <a:extLst>
                  <a:ext uri="{FF2B5EF4-FFF2-40B4-BE49-F238E27FC236}">
                    <a16:creationId xmlns:a16="http://schemas.microsoft.com/office/drawing/2014/main" id="{E573E6B8-5A88-43D5-9BDF-2E675917F87E}"/>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ight Triangle 32">
                <a:extLst>
                  <a:ext uri="{FF2B5EF4-FFF2-40B4-BE49-F238E27FC236}">
                    <a16:creationId xmlns:a16="http://schemas.microsoft.com/office/drawing/2014/main" id="{7CEA4E3D-0F22-4929-BB1E-AFDCF8ED8539}"/>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0" name="TextBox 89">
              <a:extLst>
                <a:ext uri="{FF2B5EF4-FFF2-40B4-BE49-F238E27FC236}">
                  <a16:creationId xmlns:a16="http://schemas.microsoft.com/office/drawing/2014/main" id="{69E70BDC-2596-4044-A484-721C8670544B}"/>
                </a:ext>
              </a:extLst>
            </p:cNvPr>
            <p:cNvSpPr txBox="1"/>
            <p:nvPr/>
          </p:nvSpPr>
          <p:spPr>
            <a:xfrm>
              <a:off x="3325947" y="4840927"/>
              <a:ext cx="1509431" cy="701162"/>
            </a:xfrm>
            <a:prstGeom prst="rect">
              <a:avLst/>
            </a:prstGeom>
            <a:noFill/>
          </p:spPr>
          <p:txBody>
            <a:bodyPr wrap="square" rtlCol="0">
              <a:spAutoFit/>
            </a:bodyPr>
            <a:lstStyle/>
            <a:p>
              <a:pPr algn="ctr"/>
              <a:r>
                <a:rPr lang="ar-SY" sz="2000" dirty="0">
                  <a:solidFill>
                    <a:schemeClr val="bg1"/>
                  </a:solidFill>
                </a:rPr>
                <a:t>تواضع نبينا صلى الله عليه وسلم وهو يدخل مكة المكرمة منتصراً</a:t>
              </a:r>
              <a:endParaRPr lang="en-US" sz="2000" dirty="0">
                <a:solidFill>
                  <a:schemeClr val="bg1"/>
                </a:solidFill>
                <a:latin typeface="Century Gothic" panose="020B0502020202020204" pitchFamily="34" charset="0"/>
              </a:endParaRPr>
            </a:p>
          </p:txBody>
        </p:sp>
      </p:grpSp>
      <p:grpSp>
        <p:nvGrpSpPr>
          <p:cNvPr id="59" name="مجموعة 58"/>
          <p:cNvGrpSpPr/>
          <p:nvPr/>
        </p:nvGrpSpPr>
        <p:grpSpPr>
          <a:xfrm>
            <a:off x="3725847" y="760218"/>
            <a:ext cx="2398132" cy="4562486"/>
            <a:chOff x="4498896" y="1699008"/>
            <a:chExt cx="1552434" cy="2953531"/>
          </a:xfrm>
        </p:grpSpPr>
        <p:sp>
          <p:nvSpPr>
            <p:cNvPr id="38" name="Rectangle 37">
              <a:extLst>
                <a:ext uri="{FF2B5EF4-FFF2-40B4-BE49-F238E27FC236}">
                  <a16:creationId xmlns:a16="http://schemas.microsoft.com/office/drawing/2014/main" id="{8B810053-5BA6-4E5B-AC38-E8544056CCC0}"/>
                </a:ext>
              </a:extLst>
            </p:cNvPr>
            <p:cNvSpPr/>
            <p:nvPr/>
          </p:nvSpPr>
          <p:spPr>
            <a:xfrm>
              <a:off x="5284788" y="2332054"/>
              <a:ext cx="45719" cy="914400"/>
            </a:xfrm>
            <a:prstGeom prst="rect">
              <a:avLst/>
            </a:prstGeom>
            <a:solidFill>
              <a:srgbClr val="FBA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4" name="Group 33">
              <a:extLst>
                <a:ext uri="{FF2B5EF4-FFF2-40B4-BE49-F238E27FC236}">
                  <a16:creationId xmlns:a16="http://schemas.microsoft.com/office/drawing/2014/main" id="{511186DA-7300-49D3-BAB6-7AB11BD2D115}"/>
                </a:ext>
              </a:extLst>
            </p:cNvPr>
            <p:cNvGrpSpPr/>
            <p:nvPr/>
          </p:nvGrpSpPr>
          <p:grpSpPr>
            <a:xfrm>
              <a:off x="4853081" y="1699008"/>
              <a:ext cx="919389" cy="675249"/>
              <a:chOff x="2874348" y="858810"/>
              <a:chExt cx="919389" cy="675249"/>
            </a:xfrm>
          </p:grpSpPr>
          <p:sp>
            <p:nvSpPr>
              <p:cNvPr id="35" name="Rectangle: Top Corners Rounded 34">
                <a:extLst>
                  <a:ext uri="{FF2B5EF4-FFF2-40B4-BE49-F238E27FC236}">
                    <a16:creationId xmlns:a16="http://schemas.microsoft.com/office/drawing/2014/main" id="{A35BB3B7-3BB1-4425-82F3-D29F341EBFC0}"/>
                  </a:ext>
                </a:extLst>
              </p:cNvPr>
              <p:cNvSpPr/>
              <p:nvPr/>
            </p:nvSpPr>
            <p:spPr>
              <a:xfrm>
                <a:off x="2968283" y="858810"/>
                <a:ext cx="731520" cy="675249"/>
              </a:xfrm>
              <a:prstGeom prst="round2SameRect">
                <a:avLst>
                  <a:gd name="adj1" fmla="val 0"/>
                  <a:gd name="adj2" fmla="val 50000"/>
                </a:avLst>
              </a:prstGeom>
              <a:solidFill>
                <a:srgbClr val="FBA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ight Triangle 35">
                <a:extLst>
                  <a:ext uri="{FF2B5EF4-FFF2-40B4-BE49-F238E27FC236}">
                    <a16:creationId xmlns:a16="http://schemas.microsoft.com/office/drawing/2014/main" id="{AF1C6704-298C-4045-ABB1-6E28529BA804}"/>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ight Triangle 36">
                <a:extLst>
                  <a:ext uri="{FF2B5EF4-FFF2-40B4-BE49-F238E27FC236}">
                    <a16:creationId xmlns:a16="http://schemas.microsoft.com/office/drawing/2014/main" id="{9CD3B1B9-F9C8-4675-81DE-983B9DF70ED3}"/>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9" name="Group 38">
              <a:extLst>
                <a:ext uri="{FF2B5EF4-FFF2-40B4-BE49-F238E27FC236}">
                  <a16:creationId xmlns:a16="http://schemas.microsoft.com/office/drawing/2014/main" id="{5CE1CB54-FCFB-4EF6-98E6-FAB86F6F1D11}"/>
                </a:ext>
              </a:extLst>
            </p:cNvPr>
            <p:cNvGrpSpPr/>
            <p:nvPr/>
          </p:nvGrpSpPr>
          <p:grpSpPr>
            <a:xfrm>
              <a:off x="4574222" y="3091025"/>
              <a:ext cx="1477108" cy="1561514"/>
              <a:chOff x="3786851" y="3446587"/>
              <a:chExt cx="1477108" cy="1561514"/>
            </a:xfrm>
            <a:effectLst/>
          </p:grpSpPr>
          <p:sp>
            <p:nvSpPr>
              <p:cNvPr id="40" name="Oval 39">
                <a:extLst>
                  <a:ext uri="{FF2B5EF4-FFF2-40B4-BE49-F238E27FC236}">
                    <a16:creationId xmlns:a16="http://schemas.microsoft.com/office/drawing/2014/main" id="{31F48004-4120-473B-929B-CB27B9272DD1}"/>
                  </a:ext>
                </a:extLst>
              </p:cNvPr>
              <p:cNvSpPr/>
              <p:nvPr/>
            </p:nvSpPr>
            <p:spPr>
              <a:xfrm>
                <a:off x="3786851" y="3530993"/>
                <a:ext cx="1477108" cy="1477108"/>
              </a:xfrm>
              <a:prstGeom prst="ellipse">
                <a:avLst/>
              </a:prstGeom>
              <a:solidFill>
                <a:srgbClr val="FBA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Isosceles Triangle 40">
                <a:extLst>
                  <a:ext uri="{FF2B5EF4-FFF2-40B4-BE49-F238E27FC236}">
                    <a16:creationId xmlns:a16="http://schemas.microsoft.com/office/drawing/2014/main" id="{A09E7FE6-E647-4FF6-B7AB-23215F8421F9}"/>
                  </a:ext>
                </a:extLst>
              </p:cNvPr>
              <p:cNvSpPr/>
              <p:nvPr/>
            </p:nvSpPr>
            <p:spPr>
              <a:xfrm>
                <a:off x="4384728" y="3446587"/>
                <a:ext cx="281354" cy="168812"/>
              </a:xfrm>
              <a:prstGeom prst="triangle">
                <a:avLst/>
              </a:prstGeom>
              <a:solidFill>
                <a:srgbClr val="FBA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3" name="TextBox 92">
              <a:extLst>
                <a:ext uri="{FF2B5EF4-FFF2-40B4-BE49-F238E27FC236}">
                  <a16:creationId xmlns:a16="http://schemas.microsoft.com/office/drawing/2014/main" id="{77D48B39-22BB-4C06-BF35-8A6892A143F9}"/>
                </a:ext>
              </a:extLst>
            </p:cNvPr>
            <p:cNvSpPr txBox="1"/>
            <p:nvPr/>
          </p:nvSpPr>
          <p:spPr>
            <a:xfrm>
              <a:off x="4498896" y="3489662"/>
              <a:ext cx="1459687" cy="657491"/>
            </a:xfrm>
            <a:prstGeom prst="rect">
              <a:avLst/>
            </a:prstGeom>
            <a:noFill/>
          </p:spPr>
          <p:txBody>
            <a:bodyPr wrap="square" rtlCol="0">
              <a:spAutoFit/>
            </a:bodyPr>
            <a:lstStyle/>
            <a:p>
              <a:pPr algn="r"/>
              <a:r>
                <a:rPr lang="ar-SY" sz="2000" dirty="0">
                  <a:solidFill>
                    <a:prstClr val="white"/>
                  </a:solidFill>
                  <a:latin typeface="Century Gothic" panose="020B0502020202020204" pitchFamily="34" charset="0"/>
                </a:rPr>
                <a:t>عفو نبينا الكريم وصفحه عن المسيئين له ومعاملته الحسنة معهم </a:t>
              </a:r>
              <a:endParaRPr lang="en-US" sz="2000" dirty="0">
                <a:solidFill>
                  <a:prstClr val="white"/>
                </a:solidFill>
                <a:latin typeface="Century Gothic" panose="020B0502020202020204" pitchFamily="34" charset="0"/>
              </a:endParaRPr>
            </a:p>
          </p:txBody>
        </p:sp>
      </p:grpSp>
      <p:grpSp>
        <p:nvGrpSpPr>
          <p:cNvPr id="58" name="مجموعة 57"/>
          <p:cNvGrpSpPr/>
          <p:nvPr/>
        </p:nvGrpSpPr>
        <p:grpSpPr>
          <a:xfrm>
            <a:off x="5878546" y="838000"/>
            <a:ext cx="1981583" cy="5014536"/>
            <a:chOff x="5725503" y="1699008"/>
            <a:chExt cx="1639666" cy="4149291"/>
          </a:xfrm>
        </p:grpSpPr>
        <p:grpSp>
          <p:nvGrpSpPr>
            <p:cNvPr id="42" name="Group 41">
              <a:extLst>
                <a:ext uri="{FF2B5EF4-FFF2-40B4-BE49-F238E27FC236}">
                  <a16:creationId xmlns:a16="http://schemas.microsoft.com/office/drawing/2014/main" id="{5955E8DD-FFBA-482C-91AB-3E1CAC04D7CE}"/>
                </a:ext>
              </a:extLst>
            </p:cNvPr>
            <p:cNvGrpSpPr/>
            <p:nvPr/>
          </p:nvGrpSpPr>
          <p:grpSpPr>
            <a:xfrm>
              <a:off x="5801015" y="2332054"/>
              <a:ext cx="1477108" cy="3516245"/>
              <a:chOff x="2595489" y="1491856"/>
              <a:chExt cx="1477108" cy="3516245"/>
            </a:xfrm>
            <a:effectLst/>
          </p:grpSpPr>
          <p:sp>
            <p:nvSpPr>
              <p:cNvPr id="43" name="Rectangle 42">
                <a:extLst>
                  <a:ext uri="{FF2B5EF4-FFF2-40B4-BE49-F238E27FC236}">
                    <a16:creationId xmlns:a16="http://schemas.microsoft.com/office/drawing/2014/main" id="{D998C23A-147A-4298-8BC3-66BE1BF8950B}"/>
                  </a:ext>
                </a:extLst>
              </p:cNvPr>
              <p:cNvSpPr/>
              <p:nvPr/>
            </p:nvSpPr>
            <p:spPr>
              <a:xfrm>
                <a:off x="3306055" y="1491856"/>
                <a:ext cx="45719" cy="2103120"/>
              </a:xfrm>
              <a:prstGeom prst="rect">
                <a:avLst/>
              </a:prstGeom>
              <a:solidFill>
                <a:srgbClr val="FC7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a:extLst>
                  <a:ext uri="{FF2B5EF4-FFF2-40B4-BE49-F238E27FC236}">
                    <a16:creationId xmlns:a16="http://schemas.microsoft.com/office/drawing/2014/main" id="{A8DFEF26-8C3D-463E-9605-1E3E58A7FE19}"/>
                  </a:ext>
                </a:extLst>
              </p:cNvPr>
              <p:cNvSpPr/>
              <p:nvPr/>
            </p:nvSpPr>
            <p:spPr>
              <a:xfrm>
                <a:off x="2595489" y="3530993"/>
                <a:ext cx="1477108" cy="1477108"/>
              </a:xfrm>
              <a:prstGeom prst="ellipse">
                <a:avLst/>
              </a:prstGeom>
              <a:solidFill>
                <a:srgbClr val="FC7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Isosceles Triangle 44">
                <a:extLst>
                  <a:ext uri="{FF2B5EF4-FFF2-40B4-BE49-F238E27FC236}">
                    <a16:creationId xmlns:a16="http://schemas.microsoft.com/office/drawing/2014/main" id="{EC8F978B-32F1-43CE-B78C-34A091D8C8DE}"/>
                  </a:ext>
                </a:extLst>
              </p:cNvPr>
              <p:cNvSpPr/>
              <p:nvPr/>
            </p:nvSpPr>
            <p:spPr>
              <a:xfrm>
                <a:off x="3193366" y="3446587"/>
                <a:ext cx="281354" cy="168812"/>
              </a:xfrm>
              <a:prstGeom prst="triangle">
                <a:avLst/>
              </a:prstGeom>
              <a:solidFill>
                <a:srgbClr val="FC7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6" name="Group 45">
              <a:extLst>
                <a:ext uri="{FF2B5EF4-FFF2-40B4-BE49-F238E27FC236}">
                  <a16:creationId xmlns:a16="http://schemas.microsoft.com/office/drawing/2014/main" id="{7BF42EED-E097-4FD1-9CA7-57B1B6994735}"/>
                </a:ext>
              </a:extLst>
            </p:cNvPr>
            <p:cNvGrpSpPr/>
            <p:nvPr/>
          </p:nvGrpSpPr>
          <p:grpSpPr>
            <a:xfrm>
              <a:off x="6079874" y="1699008"/>
              <a:ext cx="919389" cy="675249"/>
              <a:chOff x="2874348" y="858810"/>
              <a:chExt cx="919389" cy="675249"/>
            </a:xfrm>
          </p:grpSpPr>
          <p:sp>
            <p:nvSpPr>
              <p:cNvPr id="47" name="Rectangle: Top Corners Rounded 46">
                <a:extLst>
                  <a:ext uri="{FF2B5EF4-FFF2-40B4-BE49-F238E27FC236}">
                    <a16:creationId xmlns:a16="http://schemas.microsoft.com/office/drawing/2014/main" id="{4A8B6170-8EAB-4800-8CB8-E6C853B2C138}"/>
                  </a:ext>
                </a:extLst>
              </p:cNvPr>
              <p:cNvSpPr/>
              <p:nvPr/>
            </p:nvSpPr>
            <p:spPr>
              <a:xfrm>
                <a:off x="2968283" y="858810"/>
                <a:ext cx="731520" cy="675249"/>
              </a:xfrm>
              <a:prstGeom prst="round2SameRect">
                <a:avLst>
                  <a:gd name="adj1" fmla="val 0"/>
                  <a:gd name="adj2" fmla="val 50000"/>
                </a:avLst>
              </a:prstGeom>
              <a:solidFill>
                <a:srgbClr val="FC7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ight Triangle 47">
                <a:extLst>
                  <a:ext uri="{FF2B5EF4-FFF2-40B4-BE49-F238E27FC236}">
                    <a16:creationId xmlns:a16="http://schemas.microsoft.com/office/drawing/2014/main" id="{91E72A01-3B3A-4773-A145-6F88FC9BCCED}"/>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ight Triangle 48">
                <a:extLst>
                  <a:ext uri="{FF2B5EF4-FFF2-40B4-BE49-F238E27FC236}">
                    <a16:creationId xmlns:a16="http://schemas.microsoft.com/office/drawing/2014/main" id="{62B375BC-630E-41BB-A3FC-DA0D3718C1FE}"/>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6" name="TextBox 95">
              <a:extLst>
                <a:ext uri="{FF2B5EF4-FFF2-40B4-BE49-F238E27FC236}">
                  <a16:creationId xmlns:a16="http://schemas.microsoft.com/office/drawing/2014/main" id="{96BB3ED9-ECC1-4CCC-BC07-A8FA08A06798}"/>
                </a:ext>
              </a:extLst>
            </p:cNvPr>
            <p:cNvSpPr txBox="1"/>
            <p:nvPr/>
          </p:nvSpPr>
          <p:spPr>
            <a:xfrm>
              <a:off x="5725503" y="4581378"/>
              <a:ext cx="1639666" cy="840413"/>
            </a:xfrm>
            <a:prstGeom prst="rect">
              <a:avLst/>
            </a:prstGeom>
            <a:noFill/>
          </p:spPr>
          <p:txBody>
            <a:bodyPr wrap="square" rtlCol="0">
              <a:spAutoFit/>
            </a:bodyPr>
            <a:lstStyle/>
            <a:p>
              <a:pPr algn="ctr"/>
              <a:r>
                <a:rPr lang="ar-SY" sz="2000" dirty="0">
                  <a:solidFill>
                    <a:prstClr val="white"/>
                  </a:solidFill>
                  <a:latin typeface="Century Gothic" panose="020B0502020202020204" pitchFamily="34" charset="0"/>
                </a:rPr>
                <a:t> التخطيط وحسن التدبير في مواجهة الأعداء</a:t>
              </a:r>
              <a:endParaRPr lang="en-US" sz="2000" dirty="0">
                <a:solidFill>
                  <a:prstClr val="white"/>
                </a:solidFill>
                <a:latin typeface="Century Gothic" panose="020B0502020202020204" pitchFamily="34" charset="0"/>
              </a:endParaRPr>
            </a:p>
          </p:txBody>
        </p:sp>
      </p:grpSp>
      <p:grpSp>
        <p:nvGrpSpPr>
          <p:cNvPr id="3" name="مجموعة 2"/>
          <p:cNvGrpSpPr/>
          <p:nvPr/>
        </p:nvGrpSpPr>
        <p:grpSpPr>
          <a:xfrm>
            <a:off x="42237" y="763108"/>
            <a:ext cx="2522929" cy="4834126"/>
            <a:chOff x="1811176" y="1699008"/>
            <a:chExt cx="1541447" cy="2953531"/>
          </a:xfrm>
        </p:grpSpPr>
        <p:sp>
          <p:nvSpPr>
            <p:cNvPr id="91" name="Rectangle 21">
              <a:extLst>
                <a:ext uri="{FF2B5EF4-FFF2-40B4-BE49-F238E27FC236}">
                  <a16:creationId xmlns:a16="http://schemas.microsoft.com/office/drawing/2014/main" id="{57D76A9A-EE6C-4261-92D4-108492689FC1}"/>
                </a:ext>
              </a:extLst>
            </p:cNvPr>
            <p:cNvSpPr/>
            <p:nvPr/>
          </p:nvSpPr>
          <p:spPr>
            <a:xfrm>
              <a:off x="2581900" y="2332054"/>
              <a:ext cx="45719" cy="914400"/>
            </a:xfrm>
            <a:prstGeom prst="rect">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16">
              <a:extLst>
                <a:ext uri="{FF2B5EF4-FFF2-40B4-BE49-F238E27FC236}">
                  <a16:creationId xmlns:a16="http://schemas.microsoft.com/office/drawing/2014/main" id="{5D5BC252-2CE8-42B2-9096-0256423AD5DC}"/>
                </a:ext>
              </a:extLst>
            </p:cNvPr>
            <p:cNvGrpSpPr/>
            <p:nvPr/>
          </p:nvGrpSpPr>
          <p:grpSpPr>
            <a:xfrm>
              <a:off x="2150193" y="1699008"/>
              <a:ext cx="919389" cy="675249"/>
              <a:chOff x="2874348" y="858810"/>
              <a:chExt cx="919389" cy="675249"/>
            </a:xfrm>
          </p:grpSpPr>
          <p:sp>
            <p:nvSpPr>
              <p:cNvPr id="100" name="Rectangle: Top Corners Rounded 17">
                <a:extLst>
                  <a:ext uri="{FF2B5EF4-FFF2-40B4-BE49-F238E27FC236}">
                    <a16:creationId xmlns:a16="http://schemas.microsoft.com/office/drawing/2014/main" id="{0DE9335C-1641-4677-9E3F-BD4418D6E25D}"/>
                  </a:ext>
                </a:extLst>
              </p:cNvPr>
              <p:cNvSpPr/>
              <p:nvPr/>
            </p:nvSpPr>
            <p:spPr>
              <a:xfrm>
                <a:off x="2968283" y="858810"/>
                <a:ext cx="731520" cy="675249"/>
              </a:xfrm>
              <a:prstGeom prst="round2SameRect">
                <a:avLst>
                  <a:gd name="adj1" fmla="val 0"/>
                  <a:gd name="adj2" fmla="val 50000"/>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Triangle 18">
                <a:extLst>
                  <a:ext uri="{FF2B5EF4-FFF2-40B4-BE49-F238E27FC236}">
                    <a16:creationId xmlns:a16="http://schemas.microsoft.com/office/drawing/2014/main" id="{998C99C1-56F6-40C0-8BCD-14128FD6CA4B}"/>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Triangle 19">
                <a:extLst>
                  <a:ext uri="{FF2B5EF4-FFF2-40B4-BE49-F238E27FC236}">
                    <a16:creationId xmlns:a16="http://schemas.microsoft.com/office/drawing/2014/main" id="{F3F80629-68D7-4BD9-B56C-042986F84E76}"/>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4">
              <a:extLst>
                <a:ext uri="{FF2B5EF4-FFF2-40B4-BE49-F238E27FC236}">
                  <a16:creationId xmlns:a16="http://schemas.microsoft.com/office/drawing/2014/main" id="{76D22C9A-9713-4777-A89D-C7D3748431B7}"/>
                </a:ext>
              </a:extLst>
            </p:cNvPr>
            <p:cNvGrpSpPr/>
            <p:nvPr/>
          </p:nvGrpSpPr>
          <p:grpSpPr>
            <a:xfrm>
              <a:off x="1871334" y="3091025"/>
              <a:ext cx="1477108" cy="1561514"/>
              <a:chOff x="3786851" y="3446587"/>
              <a:chExt cx="1477108" cy="1561514"/>
            </a:xfrm>
            <a:effectLst/>
          </p:grpSpPr>
          <p:sp>
            <p:nvSpPr>
              <p:cNvPr id="104" name="Oval 22">
                <a:extLst>
                  <a:ext uri="{FF2B5EF4-FFF2-40B4-BE49-F238E27FC236}">
                    <a16:creationId xmlns:a16="http://schemas.microsoft.com/office/drawing/2014/main" id="{88B3B422-614C-4D89-B721-BA6DF8820745}"/>
                  </a:ext>
                </a:extLst>
              </p:cNvPr>
              <p:cNvSpPr/>
              <p:nvPr/>
            </p:nvSpPr>
            <p:spPr>
              <a:xfrm>
                <a:off x="3786851" y="3530993"/>
                <a:ext cx="1477108" cy="1477108"/>
              </a:xfrm>
              <a:prstGeom prst="ellipse">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23">
                <a:extLst>
                  <a:ext uri="{FF2B5EF4-FFF2-40B4-BE49-F238E27FC236}">
                    <a16:creationId xmlns:a16="http://schemas.microsoft.com/office/drawing/2014/main" id="{FF39A25A-7C2F-4D5D-9D01-04779697270F}"/>
                  </a:ext>
                </a:extLst>
              </p:cNvPr>
              <p:cNvSpPr/>
              <p:nvPr/>
            </p:nvSpPr>
            <p:spPr>
              <a:xfrm>
                <a:off x="4384728" y="3446587"/>
                <a:ext cx="281354" cy="168812"/>
              </a:xfrm>
              <a:prstGeom prst="triangle">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TextBox 86">
              <a:extLst>
                <a:ext uri="{FF2B5EF4-FFF2-40B4-BE49-F238E27FC236}">
                  <a16:creationId xmlns:a16="http://schemas.microsoft.com/office/drawing/2014/main" id="{8169F724-631A-4D2C-A422-47282D65508F}"/>
                </a:ext>
              </a:extLst>
            </p:cNvPr>
            <p:cNvSpPr txBox="1"/>
            <p:nvPr/>
          </p:nvSpPr>
          <p:spPr>
            <a:xfrm>
              <a:off x="1811176" y="3449953"/>
              <a:ext cx="1541447" cy="620545"/>
            </a:xfrm>
            <a:prstGeom prst="rect">
              <a:avLst/>
            </a:prstGeom>
            <a:noFill/>
          </p:spPr>
          <p:txBody>
            <a:bodyPr wrap="square" rtlCol="0">
              <a:spAutoFit/>
            </a:bodyPr>
            <a:lstStyle/>
            <a:p>
              <a:pPr algn="ctr"/>
              <a:r>
                <a:rPr lang="ar-SY" sz="2000" dirty="0">
                  <a:solidFill>
                    <a:schemeClr val="bg1"/>
                  </a:solidFill>
                  <a:latin typeface="Century Gothic" panose="020B0502020202020204" pitchFamily="34" charset="0"/>
                </a:rPr>
                <a:t>أهمية العهود ولزوم تجنب نكثها وسوء عاقبة الخيانة ونقض العهد</a:t>
              </a:r>
              <a:endParaRPr lang="en-US" sz="2000" dirty="0">
                <a:solidFill>
                  <a:schemeClr val="bg1"/>
                </a:solidFill>
                <a:latin typeface="Century Gothic" panose="020B0502020202020204" pitchFamily="34" charset="0"/>
              </a:endParaRPr>
            </a:p>
          </p:txBody>
        </p:sp>
      </p:grpSp>
      <p:grpSp>
        <p:nvGrpSpPr>
          <p:cNvPr id="50" name="مجموعة 49"/>
          <p:cNvGrpSpPr/>
          <p:nvPr/>
        </p:nvGrpSpPr>
        <p:grpSpPr>
          <a:xfrm>
            <a:off x="7958590" y="793501"/>
            <a:ext cx="2417623" cy="4834126"/>
            <a:chOff x="1871334" y="1699008"/>
            <a:chExt cx="1477108" cy="2953531"/>
          </a:xfrm>
        </p:grpSpPr>
        <p:sp>
          <p:nvSpPr>
            <p:cNvPr id="51" name="Rectangle 21">
              <a:extLst>
                <a:ext uri="{FF2B5EF4-FFF2-40B4-BE49-F238E27FC236}">
                  <a16:creationId xmlns:a16="http://schemas.microsoft.com/office/drawing/2014/main" id="{57D76A9A-EE6C-4261-92D4-108492689FC1}"/>
                </a:ext>
              </a:extLst>
            </p:cNvPr>
            <p:cNvSpPr/>
            <p:nvPr/>
          </p:nvSpPr>
          <p:spPr>
            <a:xfrm>
              <a:off x="2581900" y="2332054"/>
              <a:ext cx="45719" cy="914400"/>
            </a:xfrm>
            <a:prstGeom prst="rect">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6">
              <a:extLst>
                <a:ext uri="{FF2B5EF4-FFF2-40B4-BE49-F238E27FC236}">
                  <a16:creationId xmlns:a16="http://schemas.microsoft.com/office/drawing/2014/main" id="{5D5BC252-2CE8-42B2-9096-0256423AD5DC}"/>
                </a:ext>
              </a:extLst>
            </p:cNvPr>
            <p:cNvGrpSpPr/>
            <p:nvPr/>
          </p:nvGrpSpPr>
          <p:grpSpPr>
            <a:xfrm>
              <a:off x="2150193" y="1699008"/>
              <a:ext cx="919389" cy="675249"/>
              <a:chOff x="2874348" y="858810"/>
              <a:chExt cx="919389" cy="675249"/>
            </a:xfrm>
          </p:grpSpPr>
          <p:sp>
            <p:nvSpPr>
              <p:cNvPr id="57" name="Rectangle: Top Corners Rounded 17">
                <a:extLst>
                  <a:ext uri="{FF2B5EF4-FFF2-40B4-BE49-F238E27FC236}">
                    <a16:creationId xmlns:a16="http://schemas.microsoft.com/office/drawing/2014/main" id="{0DE9335C-1641-4677-9E3F-BD4418D6E25D}"/>
                  </a:ext>
                </a:extLst>
              </p:cNvPr>
              <p:cNvSpPr/>
              <p:nvPr/>
            </p:nvSpPr>
            <p:spPr>
              <a:xfrm>
                <a:off x="2968283" y="858810"/>
                <a:ext cx="731520" cy="675249"/>
              </a:xfrm>
              <a:prstGeom prst="round2SameRect">
                <a:avLst>
                  <a:gd name="adj1" fmla="val 0"/>
                  <a:gd name="adj2" fmla="val 50000"/>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Triangle 18">
                <a:extLst>
                  <a:ext uri="{FF2B5EF4-FFF2-40B4-BE49-F238E27FC236}">
                    <a16:creationId xmlns:a16="http://schemas.microsoft.com/office/drawing/2014/main" id="{998C99C1-56F6-40C0-8BCD-14128FD6CA4B}"/>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Triangle 19">
                <a:extLst>
                  <a:ext uri="{FF2B5EF4-FFF2-40B4-BE49-F238E27FC236}">
                    <a16:creationId xmlns:a16="http://schemas.microsoft.com/office/drawing/2014/main" id="{F3F80629-68D7-4BD9-B56C-042986F84E76}"/>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4">
              <a:extLst>
                <a:ext uri="{FF2B5EF4-FFF2-40B4-BE49-F238E27FC236}">
                  <a16:creationId xmlns:a16="http://schemas.microsoft.com/office/drawing/2014/main" id="{76D22C9A-9713-4777-A89D-C7D3748431B7}"/>
                </a:ext>
              </a:extLst>
            </p:cNvPr>
            <p:cNvGrpSpPr/>
            <p:nvPr/>
          </p:nvGrpSpPr>
          <p:grpSpPr>
            <a:xfrm>
              <a:off x="1871334" y="3091025"/>
              <a:ext cx="1477108" cy="1561514"/>
              <a:chOff x="3786851" y="3446587"/>
              <a:chExt cx="1477108" cy="1561514"/>
            </a:xfrm>
            <a:effectLst/>
          </p:grpSpPr>
          <p:sp>
            <p:nvSpPr>
              <p:cNvPr id="55" name="Oval 22">
                <a:extLst>
                  <a:ext uri="{FF2B5EF4-FFF2-40B4-BE49-F238E27FC236}">
                    <a16:creationId xmlns:a16="http://schemas.microsoft.com/office/drawing/2014/main" id="{88B3B422-614C-4D89-B721-BA6DF8820745}"/>
                  </a:ext>
                </a:extLst>
              </p:cNvPr>
              <p:cNvSpPr/>
              <p:nvPr/>
            </p:nvSpPr>
            <p:spPr>
              <a:xfrm>
                <a:off x="3786851" y="3530993"/>
                <a:ext cx="1477108" cy="1477108"/>
              </a:xfrm>
              <a:prstGeom prst="ellipse">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23">
                <a:extLst>
                  <a:ext uri="{FF2B5EF4-FFF2-40B4-BE49-F238E27FC236}">
                    <a16:creationId xmlns:a16="http://schemas.microsoft.com/office/drawing/2014/main" id="{FF39A25A-7C2F-4D5D-9D01-04779697270F}"/>
                  </a:ext>
                </a:extLst>
              </p:cNvPr>
              <p:cNvSpPr/>
              <p:nvPr/>
            </p:nvSpPr>
            <p:spPr>
              <a:xfrm>
                <a:off x="4384728" y="3446587"/>
                <a:ext cx="281354" cy="168812"/>
              </a:xfrm>
              <a:prstGeom prst="triangle">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86">
              <a:extLst>
                <a:ext uri="{FF2B5EF4-FFF2-40B4-BE49-F238E27FC236}">
                  <a16:creationId xmlns:a16="http://schemas.microsoft.com/office/drawing/2014/main" id="{8169F724-631A-4D2C-A422-47282D65508F}"/>
                </a:ext>
              </a:extLst>
            </p:cNvPr>
            <p:cNvSpPr txBox="1"/>
            <p:nvPr/>
          </p:nvSpPr>
          <p:spPr>
            <a:xfrm>
              <a:off x="1986973" y="3544210"/>
              <a:ext cx="1319262" cy="620545"/>
            </a:xfrm>
            <a:prstGeom prst="rect">
              <a:avLst/>
            </a:prstGeom>
            <a:noFill/>
          </p:spPr>
          <p:txBody>
            <a:bodyPr wrap="square" rtlCol="0">
              <a:spAutoFit/>
            </a:bodyPr>
            <a:lstStyle/>
            <a:p>
              <a:pPr algn="ctr"/>
              <a:r>
                <a:rPr lang="ar-SY" sz="2000" dirty="0">
                  <a:solidFill>
                    <a:schemeClr val="bg1"/>
                  </a:solidFill>
                  <a:latin typeface="Century Gothic" panose="020B0502020202020204" pitchFamily="34" charset="0"/>
                </a:rPr>
                <a:t>وحدة الصف والتكاتف بين أصحاب رسول الله صلى الله عليه وسلم </a:t>
              </a:r>
              <a:endParaRPr lang="en-US" sz="20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1182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0-#ppt_w/2"/>
                                          </p:val>
                                        </p:tav>
                                        <p:tav tm="100000">
                                          <p:val>
                                            <p:strVal val="#ppt_x"/>
                                          </p:val>
                                        </p:tav>
                                      </p:tavLst>
                                    </p:anim>
                                    <p:anim calcmode="lin" valueType="num">
                                      <p:cBhvr additive="base">
                                        <p:cTn id="26"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0-#ppt_w/2"/>
                                          </p:val>
                                        </p:tav>
                                        <p:tav tm="100000">
                                          <p:val>
                                            <p:strVal val="#ppt_x"/>
                                          </p:val>
                                        </p:tav>
                                      </p:tavLst>
                                    </p:anim>
                                    <p:anim calcmode="lin" valueType="num">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a:extLst>
              <a:ext uri="{FF2B5EF4-FFF2-40B4-BE49-F238E27FC236}">
                <a16:creationId xmlns:a16="http://schemas.microsoft.com/office/drawing/2014/main" id="{F4B92814-232C-4124-B708-AF52D74C33E1}"/>
              </a:ext>
            </a:extLst>
          </p:cNvPr>
          <p:cNvSpPr txBox="1">
            <a:spLocks/>
          </p:cNvSpPr>
          <p:nvPr/>
        </p:nvSpPr>
        <p:spPr>
          <a:xfrm>
            <a:off x="598239" y="3001110"/>
            <a:ext cx="109955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5400" b="1" dirty="0">
                <a:solidFill>
                  <a:srgbClr val="FF0000"/>
                </a:solidFill>
              </a:rPr>
              <a:t>جميع الحقوق محفوظة لموقع حلول اون لاين يحق لك الاستخدام والتعديل عليها كما تشاء</a:t>
            </a:r>
            <a:br>
              <a:rPr lang="ar-SA" sz="5400" b="1" dirty="0">
                <a:solidFill>
                  <a:srgbClr val="FF0000"/>
                </a:solidFill>
              </a:rPr>
            </a:br>
            <a:r>
              <a:rPr lang="ar-SA" sz="5400" b="1" dirty="0">
                <a:solidFill>
                  <a:srgbClr val="FF0000"/>
                </a:solidFill>
              </a:rPr>
              <a:t>لكن </a:t>
            </a:r>
            <a:r>
              <a:rPr lang="ar-SA" sz="9600" b="1" dirty="0"/>
              <a:t>يحرم بيعها </a:t>
            </a:r>
            <a:br>
              <a:rPr lang="ar-SA" sz="5400" b="1" dirty="0"/>
            </a:br>
            <a:r>
              <a:rPr lang="ar-SA" sz="5400" b="1" dirty="0">
                <a:solidFill>
                  <a:srgbClr val="FF0000"/>
                </a:solidFill>
              </a:rPr>
              <a:t>او نشرها في المواقع الاخرى</a:t>
            </a:r>
            <a:endParaRPr lang="en-US" sz="5400" b="1" dirty="0">
              <a:solidFill>
                <a:srgbClr val="FF0000"/>
              </a:solidFill>
            </a:endParaRPr>
          </a:p>
        </p:txBody>
      </p:sp>
      <p:sp>
        <p:nvSpPr>
          <p:cNvPr id="3" name="مستطيل 2">
            <a:extLst>
              <a:ext uri="{FF2B5EF4-FFF2-40B4-BE49-F238E27FC236}">
                <a16:creationId xmlns:a16="http://schemas.microsoft.com/office/drawing/2014/main" id="{B4623A0D-06DD-497D-94B4-F1E3206566F8}"/>
              </a:ext>
            </a:extLst>
          </p:cNvPr>
          <p:cNvSpPr/>
          <p:nvPr/>
        </p:nvSpPr>
        <p:spPr>
          <a:xfrm>
            <a:off x="4521200" y="620837"/>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descr="صورة تحتوي على نص, قصاصة فنية&#10;&#10;تم إنشاء الوصف تلقائياً">
            <a:extLst>
              <a:ext uri="{FF2B5EF4-FFF2-40B4-BE49-F238E27FC236}">
                <a16:creationId xmlns:a16="http://schemas.microsoft.com/office/drawing/2014/main" id="{B637965E-FF72-4EC6-8E47-0B373DB25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972" y="652533"/>
            <a:ext cx="2932055" cy="795588"/>
          </a:xfrm>
          <a:prstGeom prst="rect">
            <a:avLst/>
          </a:prstGeom>
        </p:spPr>
      </p:pic>
    </p:spTree>
    <p:extLst>
      <p:ext uri="{BB962C8B-B14F-4D97-AF65-F5344CB8AC3E}">
        <p14:creationId xmlns:p14="http://schemas.microsoft.com/office/powerpoint/2010/main" val="310698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578411" y="1803212"/>
            <a:ext cx="2153990"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غزوة بدر ( 2 هـ )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429345" y="2405602"/>
            <a:ext cx="5963472" cy="2585323"/>
          </a:xfrm>
          <a:prstGeom prst="rect">
            <a:avLst/>
          </a:prstGeom>
          <a:noFill/>
        </p:spPr>
        <p:txBody>
          <a:bodyPr wrap="square" rtlCol="0">
            <a:spAutoFit/>
          </a:bodyPr>
          <a:lstStyle/>
          <a:p>
            <a:pPr algn="r"/>
            <a:r>
              <a:rPr lang="ar-SY" b="1" dirty="0">
                <a:latin typeface="Century Gothic" panose="020B0502020202020204" pitchFamily="34" charset="0"/>
              </a:rPr>
              <a:t>لمّا بلغ نبينا محمد صلى الله عليه وسلم قدوم أبي سفيان من بلاد الشام إلى مكة المكرمة بقافلة تجارية لقريش, رأى رسول الله أن يعترض تللك القافلة التي كان جزء منها مأخوذاً من أموال المهاجرين , وأن يُعيد للمسلمين ما سُلب منهم , ثم قرر ابو سفيان تغيير خط سير القافلة إلى طريق الساحل , فنجا بها .وبعث إلى قريش يخبرها بأمر جيش المسلمين ويطلب نجدتهم فخرجت قريش لقتال المسلمين, فأخبرهم بأن لا حاجة لتحرك الجيش . لكن أبا جهل أصرّ على متابعة المسير , فعسكر جيش كفار قريش في موقع بدر منتظرين قتال المسلمين , فاستشار نبينا محمد صلى الله عليه وسلم أصحابه رضي الله عنهم في قتال كفار قريش أو العودة , فأيدوه في قتالهم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92552"/>
                <a:chOff x="4193103" y="1484950"/>
                <a:chExt cx="6145810" cy="89255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54282"/>
                  <a:ext cx="614581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294297" y="3305607"/>
            <a:ext cx="2587216" cy="2826583"/>
            <a:chOff x="5514272" y="1424779"/>
            <a:chExt cx="4853578" cy="4099945"/>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4061026"/>
              <a:chOff x="2047274" y="917773"/>
              <a:chExt cx="5533586" cy="518324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517958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8926" y="2319505"/>
              <a:ext cx="4044269" cy="3205219"/>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535714"/>
            </a:xfrm>
            <a:prstGeom prst="rect">
              <a:avLst/>
            </a:prstGeom>
            <a:noFill/>
          </p:spPr>
          <p:txBody>
            <a:bodyPr wrap="square" rtlCol="0">
              <a:spAutoFit/>
            </a:bodyPr>
            <a:lstStyle/>
            <a:p>
              <a:pPr algn="ctr"/>
              <a:r>
                <a:rPr lang="ar-SY" b="1" dirty="0">
                  <a:solidFill>
                    <a:schemeClr val="bg1"/>
                  </a:solidFill>
                  <a:latin typeface="Helvetica" panose="020B0604020202020204" pitchFamily="34" charset="0"/>
                </a:rPr>
                <a:t>موقع غزوة بدر</a:t>
              </a:r>
              <a:endParaRPr lang="en-US" b="1" dirty="0">
                <a:solidFill>
                  <a:schemeClr val="bg1"/>
                </a:solidFill>
                <a:latin typeface="Helvetica" panose="020B0604020202020204" pitchFamily="34" charset="0"/>
              </a:endParaRPr>
            </a:p>
          </p:txBody>
        </p:sp>
      </p:grpSp>
      <p:grpSp>
        <p:nvGrpSpPr>
          <p:cNvPr id="31" name="Group 26">
            <a:extLst>
              <a:ext uri="{FF2B5EF4-FFF2-40B4-BE49-F238E27FC236}">
                <a16:creationId xmlns:a16="http://schemas.microsoft.com/office/drawing/2014/main" id="{2AC1D5D3-5F91-471B-8D64-41C3AFEB8EA0}"/>
              </a:ext>
            </a:extLst>
          </p:cNvPr>
          <p:cNvGrpSpPr/>
          <p:nvPr/>
        </p:nvGrpSpPr>
        <p:grpSpPr>
          <a:xfrm>
            <a:off x="8848324" y="3018096"/>
            <a:ext cx="2802919" cy="3777443"/>
            <a:chOff x="5514272" y="1424779"/>
            <a:chExt cx="4853578" cy="4061026"/>
          </a:xfrm>
        </p:grpSpPr>
        <p:grpSp>
          <p:nvGrpSpPr>
            <p:cNvPr id="32" name="Group 17">
              <a:extLst>
                <a:ext uri="{FF2B5EF4-FFF2-40B4-BE49-F238E27FC236}">
                  <a16:creationId xmlns:a16="http://schemas.microsoft.com/office/drawing/2014/main" id="{53137BCD-AB69-43BC-ACDF-D10660BCA645}"/>
                </a:ext>
              </a:extLst>
            </p:cNvPr>
            <p:cNvGrpSpPr/>
            <p:nvPr/>
          </p:nvGrpSpPr>
          <p:grpSpPr>
            <a:xfrm>
              <a:off x="5773304" y="1424779"/>
              <a:ext cx="4335516" cy="4061026"/>
              <a:chOff x="2047274" y="917773"/>
              <a:chExt cx="5533586" cy="5183243"/>
            </a:xfrm>
            <a:effectLst>
              <a:reflection blurRad="6350" stA="51000" endPos="14000" dir="5400000" sy="-100000" algn="bl" rotWithShape="0"/>
            </a:effectLst>
          </p:grpSpPr>
          <p:sp>
            <p:nvSpPr>
              <p:cNvPr id="35" name="Rectangle 18">
                <a:extLst>
                  <a:ext uri="{FF2B5EF4-FFF2-40B4-BE49-F238E27FC236}">
                    <a16:creationId xmlns:a16="http://schemas.microsoft.com/office/drawing/2014/main" id="{FCBD6FA9-07F9-4D1E-8F2A-B5AA8C77D81F}"/>
                  </a:ext>
                </a:extLst>
              </p:cNvPr>
              <p:cNvSpPr/>
              <p:nvPr/>
            </p:nvSpPr>
            <p:spPr>
              <a:xfrm>
                <a:off x="2047274" y="921435"/>
                <a:ext cx="5533586" cy="517958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772" y="2280586"/>
              <a:ext cx="3994300" cy="3205219"/>
            </a:xfrm>
            <a:prstGeom prst="rect">
              <a:avLst/>
            </a:prstGeom>
          </p:spPr>
        </p:pic>
        <p:sp>
          <p:nvSpPr>
            <p:cNvPr id="34" name="TextBox 21">
              <a:extLst>
                <a:ext uri="{FF2B5EF4-FFF2-40B4-BE49-F238E27FC236}">
                  <a16:creationId xmlns:a16="http://schemas.microsoft.com/office/drawing/2014/main" id="{3FFEC7E5-9AAA-420D-9D59-9AD5230E6B3C}"/>
                </a:ext>
              </a:extLst>
            </p:cNvPr>
            <p:cNvSpPr txBox="1"/>
            <p:nvPr/>
          </p:nvSpPr>
          <p:spPr>
            <a:xfrm>
              <a:off x="5514272" y="1545234"/>
              <a:ext cx="4853578" cy="496323"/>
            </a:xfrm>
            <a:prstGeom prst="rect">
              <a:avLst/>
            </a:prstGeom>
            <a:noFill/>
          </p:spPr>
          <p:txBody>
            <a:bodyPr wrap="square" rtlCol="0">
              <a:spAutoFit/>
            </a:bodyPr>
            <a:lstStyle/>
            <a:p>
              <a:pPr algn="ctr"/>
              <a:r>
                <a:rPr lang="ar-SY" sz="2400" b="1" dirty="0">
                  <a:solidFill>
                    <a:schemeClr val="bg1"/>
                  </a:solidFill>
                  <a:latin typeface="Helvetica" panose="020B0604020202020204" pitchFamily="34" charset="0"/>
                </a:rPr>
                <a:t>غزوة بدر</a:t>
              </a:r>
              <a:endParaRPr lang="en-US" sz="2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9296432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14:bounceEnd="53000">
                                          <p:cBhvr additive="base">
                                            <p:cTn id="44" dur="100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1000" fill="hold"/>
                                            <p:tgtEl>
                                              <p:spTgt spid="31"/>
                                            </p:tgtEl>
                                            <p:attrNameLst>
                                              <p:attrName>ppt_x</p:attrName>
                                            </p:attrNameLst>
                                          </p:cBhvr>
                                          <p:tavLst>
                                            <p:tav tm="0">
                                              <p:val>
                                                <p:strVal val="#ppt_x"/>
                                              </p:val>
                                            </p:tav>
                                            <p:tav tm="100000">
                                              <p:val>
                                                <p:strVal val="#ppt_x"/>
                                              </p:val>
                                            </p:tav>
                                          </p:tavLst>
                                        </p:anim>
                                        <p:anim calcmode="lin" valueType="num">
                                          <p:cBhvr additive="base">
                                            <p:cTn id="45"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759566" y="3115539"/>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هرباً من المسلمين الذين كانوا يريدون اعتراض طريق القافلة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3</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ما سبب اتجاه أبي سفيان بالقافلة نحو طريق الساحل ؟</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18264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صورة تحتوي على نص&#10;&#10;تم إنشاء الوصف تلقائياً">
            <a:extLst>
              <a:ext uri="{FF2B5EF4-FFF2-40B4-BE49-F238E27FC236}">
                <a16:creationId xmlns:a16="http://schemas.microsoft.com/office/drawing/2014/main" id="{78C89443-501A-45F0-8C9A-A907104571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676" y="1326777"/>
            <a:ext cx="10118953" cy="5414963"/>
          </a:xfrm>
        </p:spPr>
      </p:pic>
      <p:sp>
        <p:nvSpPr>
          <p:cNvPr id="6" name="عنوان 1">
            <a:extLst>
              <a:ext uri="{FF2B5EF4-FFF2-40B4-BE49-F238E27FC236}">
                <a16:creationId xmlns:a16="http://schemas.microsoft.com/office/drawing/2014/main" id="{3B4624C5-3D51-4B81-BFD5-9D4BB29DEE6A}"/>
              </a:ext>
            </a:extLst>
          </p:cNvPr>
          <p:cNvSpPr txBox="1">
            <a:spLocks/>
          </p:cNvSpPr>
          <p:nvPr/>
        </p:nvSpPr>
        <p:spPr>
          <a:xfrm>
            <a:off x="4912363" y="1214"/>
            <a:ext cx="714726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7200" b="1" dirty="0"/>
              <a:t>تجدنا  في جوجل</a:t>
            </a:r>
            <a:endParaRPr lang="en-US" sz="7200" b="1" dirty="0"/>
          </a:p>
        </p:txBody>
      </p:sp>
      <p:grpSp>
        <p:nvGrpSpPr>
          <p:cNvPr id="2" name="مجموعة 1">
            <a:extLst>
              <a:ext uri="{FF2B5EF4-FFF2-40B4-BE49-F238E27FC236}">
                <a16:creationId xmlns:a16="http://schemas.microsoft.com/office/drawing/2014/main" id="{39FD50A2-38F7-4395-81AF-DD99793CB3DB}"/>
              </a:ext>
            </a:extLst>
          </p:cNvPr>
          <p:cNvGrpSpPr/>
          <p:nvPr/>
        </p:nvGrpSpPr>
        <p:grpSpPr>
          <a:xfrm>
            <a:off x="1940676" y="391708"/>
            <a:ext cx="3149600" cy="858981"/>
            <a:chOff x="3491684" y="207150"/>
            <a:chExt cx="3149600" cy="858981"/>
          </a:xfrm>
        </p:grpSpPr>
        <p:sp>
          <p:nvSpPr>
            <p:cNvPr id="4" name="مستطيل 3">
              <a:extLst>
                <a:ext uri="{FF2B5EF4-FFF2-40B4-BE49-F238E27FC236}">
                  <a16:creationId xmlns:a16="http://schemas.microsoft.com/office/drawing/2014/main" id="{9091E8F4-D2A9-4FE8-89B1-96C0D0B8E53B}"/>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قصاصة فنية&#10;&#10;تم إنشاء الوصف تلقائياً">
              <a:extLst>
                <a:ext uri="{FF2B5EF4-FFF2-40B4-BE49-F238E27FC236}">
                  <a16:creationId xmlns:a16="http://schemas.microsoft.com/office/drawing/2014/main" id="{9A69CCEA-85C2-4E55-A8CC-F4E7691A3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6" y="238846"/>
              <a:ext cx="2932055" cy="795588"/>
            </a:xfrm>
            <a:prstGeom prst="rect">
              <a:avLst/>
            </a:prstGeom>
          </p:spPr>
        </p:pic>
      </p:grpSp>
    </p:spTree>
    <p:extLst>
      <p:ext uri="{BB962C8B-B14F-4D97-AF65-F5344CB8AC3E}">
        <p14:creationId xmlns:p14="http://schemas.microsoft.com/office/powerpoint/2010/main" val="189071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988045"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كان قريب من موقع الماء الوحيد في أرض المعركة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3759566" y="5717180"/>
            <a:ext cx="5084251"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توفيق الله واستجابته لدعائهم – التخطيط الجيد والإيثار عند المسلمين وقوة عزيمتهم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3</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6252" y="3434006"/>
              <a:ext cx="5799097" cy="1015663"/>
            </a:xfrm>
            <a:prstGeom prst="rect">
              <a:avLst/>
            </a:prstGeom>
            <a:noFill/>
          </p:spPr>
          <p:txBody>
            <a:bodyPr wrap="square" rtlCol="0">
              <a:spAutoFit/>
            </a:bodyPr>
            <a:lstStyle/>
            <a:p>
              <a:pPr algn="r"/>
              <a:r>
                <a:rPr lang="ar-SY" sz="2000" dirty="0">
                  <a:latin typeface="Century Gothic" panose="020B0502020202020204" pitchFamily="34" charset="0"/>
                </a:rPr>
                <a:t>من مخطط الغزوة يوضح الطلبة ما يأتي :  </a:t>
              </a:r>
            </a:p>
            <a:p>
              <a:pPr algn="r"/>
              <a:endParaRPr lang="ar-SY" sz="2000" dirty="0">
                <a:latin typeface="Century Gothic" panose="020B0502020202020204" pitchFamily="34" charset="0"/>
              </a:endParaRPr>
            </a:p>
            <a:p>
              <a:pPr algn="r"/>
              <a:r>
                <a:rPr lang="ar-SY" sz="2000" dirty="0">
                  <a:latin typeface="Century Gothic" panose="020B0502020202020204" pitchFamily="34" charset="0"/>
                </a:rPr>
                <a:t>أ- ما الذي كان يميّز موقع جيش المسلمين عن موقع جيش المشركين ؟</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5816600" y="3993292"/>
            <a:ext cx="6088283"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830997"/>
            </a:xfrm>
            <a:prstGeom prst="rect">
              <a:avLst/>
            </a:prstGeom>
            <a:noFill/>
          </p:spPr>
          <p:txBody>
            <a:bodyPr wrap="square" rtlCol="0">
              <a:spAutoFit/>
            </a:bodyPr>
            <a:lstStyle/>
            <a:p>
              <a:pPr algn="ctr"/>
              <a:r>
                <a:rPr lang="ar-SY" b="1" dirty="0">
                  <a:latin typeface="Century Gothic" panose="020B0502020202020204" pitchFamily="34" charset="0"/>
                </a:rPr>
                <a:t>نشاط </a:t>
              </a:r>
              <a:r>
                <a:rPr lang="ar-SY" sz="2800" b="1" dirty="0">
                  <a:latin typeface="Century Gothic" panose="020B0502020202020204" pitchFamily="34" charset="0"/>
                </a:rPr>
                <a:t>3</a:t>
              </a: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ب- لماذا انتصر المسلمون رغم قلة عددهم ؟</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26">
            <a:extLst>
              <a:ext uri="{FF2B5EF4-FFF2-40B4-BE49-F238E27FC236}">
                <a16:creationId xmlns:a16="http://schemas.microsoft.com/office/drawing/2014/main" id="{2AC1D5D3-5F91-471B-8D64-41C3AFEB8EA0}"/>
              </a:ext>
            </a:extLst>
          </p:cNvPr>
          <p:cNvGrpSpPr/>
          <p:nvPr/>
        </p:nvGrpSpPr>
        <p:grpSpPr>
          <a:xfrm>
            <a:off x="491829" y="1711006"/>
            <a:ext cx="2587216" cy="3475691"/>
            <a:chOff x="5514272" y="1424779"/>
            <a:chExt cx="4853578" cy="5041474"/>
          </a:xfrm>
        </p:grpSpPr>
        <p:grpSp>
          <p:nvGrpSpPr>
            <p:cNvPr id="109" name="Group 17">
              <a:extLst>
                <a:ext uri="{FF2B5EF4-FFF2-40B4-BE49-F238E27FC236}">
                  <a16:creationId xmlns:a16="http://schemas.microsoft.com/office/drawing/2014/main" id="{53137BCD-AB69-43BC-ACDF-D10660BCA645}"/>
                </a:ext>
              </a:extLst>
            </p:cNvPr>
            <p:cNvGrpSpPr/>
            <p:nvPr/>
          </p:nvGrpSpPr>
          <p:grpSpPr>
            <a:xfrm>
              <a:off x="5773304" y="1424779"/>
              <a:ext cx="4335516" cy="5041474"/>
              <a:chOff x="2047274" y="917773"/>
              <a:chExt cx="5533586" cy="6434626"/>
            </a:xfrm>
            <a:effectLst>
              <a:reflection blurRad="6350" stA="51000" endPos="14000" dir="5400000" sy="-100000" algn="bl" rotWithShape="0"/>
            </a:effectLst>
          </p:grpSpPr>
          <p:sp>
            <p:nvSpPr>
              <p:cNvPr id="112" name="Rectangle 18">
                <a:extLst>
                  <a:ext uri="{FF2B5EF4-FFF2-40B4-BE49-F238E27FC236}">
                    <a16:creationId xmlns:a16="http://schemas.microsoft.com/office/drawing/2014/main" id="{FCBD6FA9-07F9-4D1E-8F2A-B5AA8C77D81F}"/>
                  </a:ext>
                </a:extLst>
              </p:cNvPr>
              <p:cNvSpPr/>
              <p:nvPr/>
            </p:nvSpPr>
            <p:spPr>
              <a:xfrm>
                <a:off x="2047274" y="921435"/>
                <a:ext cx="5533586" cy="6430964"/>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0"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7025" y="2353214"/>
              <a:ext cx="4171515" cy="3883620"/>
            </a:xfrm>
            <a:prstGeom prst="rect">
              <a:avLst/>
            </a:prstGeom>
          </p:spPr>
        </p:pic>
        <p:sp>
          <p:nvSpPr>
            <p:cNvPr id="111" name="TextBox 21">
              <a:extLst>
                <a:ext uri="{FF2B5EF4-FFF2-40B4-BE49-F238E27FC236}">
                  <a16:creationId xmlns:a16="http://schemas.microsoft.com/office/drawing/2014/main" id="{3FFEC7E5-9AAA-420D-9D59-9AD5230E6B3C}"/>
                </a:ext>
              </a:extLst>
            </p:cNvPr>
            <p:cNvSpPr txBox="1"/>
            <p:nvPr/>
          </p:nvSpPr>
          <p:spPr>
            <a:xfrm>
              <a:off x="5514272" y="1545234"/>
              <a:ext cx="4853578" cy="580358"/>
            </a:xfrm>
            <a:prstGeom prst="rect">
              <a:avLst/>
            </a:prstGeom>
            <a:noFill/>
          </p:spPr>
          <p:txBody>
            <a:bodyPr wrap="square" rtlCol="0">
              <a:spAutoFit/>
            </a:bodyPr>
            <a:lstStyle/>
            <a:p>
              <a:pPr algn="ctr"/>
              <a:r>
                <a:rPr lang="ar-SY" sz="2000" b="1" dirty="0">
                  <a:solidFill>
                    <a:schemeClr val="bg1"/>
                  </a:solidFill>
                  <a:latin typeface="Helvetica" panose="020B0604020202020204" pitchFamily="34" charset="0"/>
                </a:rPr>
                <a:t>مخطط غزوة بدر</a:t>
              </a:r>
              <a:endParaRPr lang="en-US" sz="2000" b="1" dirty="0">
                <a:solidFill>
                  <a:schemeClr val="bg1"/>
                </a:solidFill>
                <a:latin typeface="Helvetica" panose="020B0604020202020204" pitchFamily="34" charset="0"/>
              </a:endParaRPr>
            </a:p>
          </p:txBody>
        </p:sp>
      </p:grpSp>
      <p:grpSp>
        <p:nvGrpSpPr>
          <p:cNvPr id="114" name="Group 26">
            <a:extLst>
              <a:ext uri="{FF2B5EF4-FFF2-40B4-BE49-F238E27FC236}">
                <a16:creationId xmlns:a16="http://schemas.microsoft.com/office/drawing/2014/main" id="{2AC1D5D3-5F91-471B-8D64-41C3AFEB8EA0}"/>
              </a:ext>
            </a:extLst>
          </p:cNvPr>
          <p:cNvGrpSpPr/>
          <p:nvPr/>
        </p:nvGrpSpPr>
        <p:grpSpPr>
          <a:xfrm>
            <a:off x="3380210" y="3821015"/>
            <a:ext cx="2247110" cy="1773817"/>
            <a:chOff x="5948411" y="1424779"/>
            <a:chExt cx="4702351" cy="4061026"/>
          </a:xfrm>
        </p:grpSpPr>
        <p:grpSp>
          <p:nvGrpSpPr>
            <p:cNvPr id="115" name="Group 17">
              <a:extLst>
                <a:ext uri="{FF2B5EF4-FFF2-40B4-BE49-F238E27FC236}">
                  <a16:creationId xmlns:a16="http://schemas.microsoft.com/office/drawing/2014/main" id="{53137BCD-AB69-43BC-ACDF-D10660BCA645}"/>
                </a:ext>
              </a:extLst>
            </p:cNvPr>
            <p:cNvGrpSpPr/>
            <p:nvPr/>
          </p:nvGrpSpPr>
          <p:grpSpPr>
            <a:xfrm>
              <a:off x="6219507" y="1424779"/>
              <a:ext cx="3889313" cy="4061026"/>
              <a:chOff x="2616780" y="917773"/>
              <a:chExt cx="4964080" cy="5183243"/>
            </a:xfrm>
            <a:effectLst>
              <a:reflection blurRad="6350" stA="51000" endPos="14000" dir="5400000" sy="-100000" algn="bl" rotWithShape="0"/>
            </a:effectLst>
          </p:grpSpPr>
          <p:sp>
            <p:nvSpPr>
              <p:cNvPr id="118" name="Rectangle 18">
                <a:extLst>
                  <a:ext uri="{FF2B5EF4-FFF2-40B4-BE49-F238E27FC236}">
                    <a16:creationId xmlns:a16="http://schemas.microsoft.com/office/drawing/2014/main" id="{FCBD6FA9-07F9-4D1E-8F2A-B5AA8C77D81F}"/>
                  </a:ext>
                </a:extLst>
              </p:cNvPr>
              <p:cNvSpPr/>
              <p:nvPr/>
            </p:nvSpPr>
            <p:spPr>
              <a:xfrm>
                <a:off x="2616783" y="921435"/>
                <a:ext cx="4964077" cy="517958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9">
                <a:extLst>
                  <a:ext uri="{FF2B5EF4-FFF2-40B4-BE49-F238E27FC236}">
                    <a16:creationId xmlns:a16="http://schemas.microsoft.com/office/drawing/2014/main" id="{41D7193C-94B5-4C66-A4CF-3DB8A9019A8E}"/>
                  </a:ext>
                </a:extLst>
              </p:cNvPr>
              <p:cNvSpPr/>
              <p:nvPr/>
            </p:nvSpPr>
            <p:spPr>
              <a:xfrm flipV="1">
                <a:off x="2616780" y="917773"/>
                <a:ext cx="4963721" cy="1382659"/>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6" name="Picture 12">
              <a:extLst>
                <a:ext uri="{FF2B5EF4-FFF2-40B4-BE49-F238E27FC236}">
                  <a16:creationId xmlns:a16="http://schemas.microsoft.com/office/drawing/2014/main" id="{039FBA9A-A698-4B3C-979A-FA7C649AAE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7951" y="2278133"/>
              <a:ext cx="3432138" cy="3020444"/>
            </a:xfrm>
            <a:prstGeom prst="rect">
              <a:avLst/>
            </a:prstGeom>
          </p:spPr>
        </p:pic>
        <p:sp>
          <p:nvSpPr>
            <p:cNvPr id="117" name="TextBox 21">
              <a:extLst>
                <a:ext uri="{FF2B5EF4-FFF2-40B4-BE49-F238E27FC236}">
                  <a16:creationId xmlns:a16="http://schemas.microsoft.com/office/drawing/2014/main" id="{3FFEC7E5-9AAA-420D-9D59-9AD5230E6B3C}"/>
                </a:ext>
              </a:extLst>
            </p:cNvPr>
            <p:cNvSpPr txBox="1"/>
            <p:nvPr/>
          </p:nvSpPr>
          <p:spPr>
            <a:xfrm>
              <a:off x="5948411" y="1545234"/>
              <a:ext cx="4702351" cy="446429"/>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قافلة أبو سفيان القادمة من الشام</a:t>
              </a:r>
              <a:endParaRPr lang="en-US" sz="1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2791702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accel="38000" fill="hold" nodeType="clickEffect" p14:presetBounceEnd="53000">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14:bounceEnd="53000">
                                          <p:cBhvr additive="base">
                                            <p:cTn id="39" dur="1000" fill="hold"/>
                                            <p:tgtEl>
                                              <p:spTgt spid="70"/>
                                            </p:tgtEl>
                                            <p:attrNameLst>
                                              <p:attrName>ppt_x</p:attrName>
                                            </p:attrNameLst>
                                          </p:cBhvr>
                                          <p:tavLst>
                                            <p:tav tm="0">
                                              <p:val>
                                                <p:strVal val="#ppt_x"/>
                                              </p:val>
                                            </p:tav>
                                            <p:tav tm="100000">
                                              <p:val>
                                                <p:strVal val="#ppt_x"/>
                                              </p:val>
                                            </p:tav>
                                          </p:tavLst>
                                        </p:anim>
                                        <p:anim calcmode="lin" valueType="num" p14:bounceEnd="53000">
                                          <p:cBhvr additive="base">
                                            <p:cTn id="40" dur="10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accel="38000" fill="hold" nodeType="clickEffect" p14:presetBounceEnd="53000">
                                      <p:stCondLst>
                                        <p:cond delay="0"/>
                                      </p:stCondLst>
                                      <p:childTnLst>
                                        <p:set>
                                          <p:cBhvr>
                                            <p:cTn id="44" dur="1" fill="hold">
                                              <p:stCondLst>
                                                <p:cond delay="0"/>
                                              </p:stCondLst>
                                            </p:cTn>
                                            <p:tgtEl>
                                              <p:spTgt spid="114"/>
                                            </p:tgtEl>
                                            <p:attrNameLst>
                                              <p:attrName>style.visibility</p:attrName>
                                            </p:attrNameLst>
                                          </p:cBhvr>
                                          <p:to>
                                            <p:strVal val="visible"/>
                                          </p:to>
                                        </p:set>
                                        <p:anim calcmode="lin" valueType="num" p14:bounceEnd="53000">
                                          <p:cBhvr additive="base">
                                            <p:cTn id="45" dur="1000" fill="hold"/>
                                            <p:tgtEl>
                                              <p:spTgt spid="114"/>
                                            </p:tgtEl>
                                            <p:attrNameLst>
                                              <p:attrName>ppt_x</p:attrName>
                                            </p:attrNameLst>
                                          </p:cBhvr>
                                          <p:tavLst>
                                            <p:tav tm="0">
                                              <p:val>
                                                <p:strVal val="#ppt_x"/>
                                              </p:val>
                                            </p:tav>
                                            <p:tav tm="100000">
                                              <p:val>
                                                <p:strVal val="#ppt_x"/>
                                              </p:val>
                                            </p:tav>
                                          </p:tavLst>
                                        </p:anim>
                                        <p:anim calcmode="lin" valueType="num" p14:bounceEnd="53000">
                                          <p:cBhvr additive="base">
                                            <p:cTn id="46" dur="100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accel="3800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1000" fill="hold"/>
                                            <p:tgtEl>
                                              <p:spTgt spid="70"/>
                                            </p:tgtEl>
                                            <p:attrNameLst>
                                              <p:attrName>ppt_x</p:attrName>
                                            </p:attrNameLst>
                                          </p:cBhvr>
                                          <p:tavLst>
                                            <p:tav tm="0">
                                              <p:val>
                                                <p:strVal val="#ppt_x"/>
                                              </p:val>
                                            </p:tav>
                                            <p:tav tm="100000">
                                              <p:val>
                                                <p:strVal val="#ppt_x"/>
                                              </p:val>
                                            </p:tav>
                                          </p:tavLst>
                                        </p:anim>
                                        <p:anim calcmode="lin" valueType="num">
                                          <p:cBhvr additive="base">
                                            <p:cTn id="40" dur="10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accel="38000" fill="hold" nodeType="clickEffect">
                                      <p:stCondLst>
                                        <p:cond delay="0"/>
                                      </p:stCondLst>
                                      <p:childTnLst>
                                        <p:set>
                                          <p:cBhvr>
                                            <p:cTn id="44" dur="1" fill="hold">
                                              <p:stCondLst>
                                                <p:cond delay="0"/>
                                              </p:stCondLst>
                                            </p:cTn>
                                            <p:tgtEl>
                                              <p:spTgt spid="114"/>
                                            </p:tgtEl>
                                            <p:attrNameLst>
                                              <p:attrName>style.visibility</p:attrName>
                                            </p:attrNameLst>
                                          </p:cBhvr>
                                          <p:to>
                                            <p:strVal val="visible"/>
                                          </p:to>
                                        </p:set>
                                        <p:anim calcmode="lin" valueType="num">
                                          <p:cBhvr additive="base">
                                            <p:cTn id="45" dur="1000" fill="hold"/>
                                            <p:tgtEl>
                                              <p:spTgt spid="114"/>
                                            </p:tgtEl>
                                            <p:attrNameLst>
                                              <p:attrName>ppt_x</p:attrName>
                                            </p:attrNameLst>
                                          </p:cBhvr>
                                          <p:tavLst>
                                            <p:tav tm="0">
                                              <p:val>
                                                <p:strVal val="#ppt_x"/>
                                              </p:val>
                                            </p:tav>
                                            <p:tav tm="100000">
                                              <p:val>
                                                <p:strVal val="#ppt_x"/>
                                              </p:val>
                                            </p:tav>
                                          </p:tavLst>
                                        </p:anim>
                                        <p:anim calcmode="lin" valueType="num">
                                          <p:cBhvr additive="base">
                                            <p:cTn id="46" dur="100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578411" y="1803212"/>
            <a:ext cx="2153990"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غزوة أُحد ( 3 هـ )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14939" y="1491917"/>
            <a:ext cx="5963472" cy="2031325"/>
          </a:xfrm>
          <a:prstGeom prst="rect">
            <a:avLst/>
          </a:prstGeom>
          <a:noFill/>
        </p:spPr>
        <p:txBody>
          <a:bodyPr wrap="square" rtlCol="0">
            <a:spAutoFit/>
          </a:bodyPr>
          <a:lstStyle/>
          <a:p>
            <a:pPr algn="r"/>
            <a:r>
              <a:rPr lang="ar-SY" b="1" dirty="0">
                <a:latin typeface="Century Gothic" panose="020B0502020202020204" pitchFamily="34" charset="0"/>
              </a:rPr>
              <a:t>سار نبينا محمد صلى الله عليه وسلم بالجيش وعسكر بهم أمام جبل أحد ووضع 50 رامياً على جبل ( يعرف الآن بجبل عينين ) لحماية ظهور المسلمين  , وأمرهم بألا ينزلوا عن الجبل مهما تكن النتائج. بدأ جيش  كفار قريش في التراجع , عندها ظن الرماة أن الهزيمة حلّت بجيش كفار قريش , فتركوا مواقعهم - إلا قليلاً منهم – ليشاركوا في جمع الغنائم , وهو ما أحدث ثغرة في جيش المسلمين فاستغل خالد بن الوليد ذلك - وكان حينها أحد قادة جيش كفار قريش قبل إسلامه – وانسحب خلف الجبل ثم هاجم المسلمين وهزم جيشهم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92552"/>
                <a:chOff x="4193103" y="1484950"/>
                <a:chExt cx="6145810" cy="89255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54282"/>
                  <a:ext cx="614581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26">
            <a:extLst>
              <a:ext uri="{FF2B5EF4-FFF2-40B4-BE49-F238E27FC236}">
                <a16:creationId xmlns:a16="http://schemas.microsoft.com/office/drawing/2014/main" id="{2AC1D5D3-5F91-471B-8D64-41C3AFEB8EA0}"/>
              </a:ext>
            </a:extLst>
          </p:cNvPr>
          <p:cNvGrpSpPr/>
          <p:nvPr/>
        </p:nvGrpSpPr>
        <p:grpSpPr>
          <a:xfrm>
            <a:off x="8496300" y="2979267"/>
            <a:ext cx="2802919" cy="3777443"/>
            <a:chOff x="5514272" y="1424779"/>
            <a:chExt cx="4853578" cy="4061026"/>
          </a:xfrm>
        </p:grpSpPr>
        <p:grpSp>
          <p:nvGrpSpPr>
            <p:cNvPr id="32" name="Group 17">
              <a:extLst>
                <a:ext uri="{FF2B5EF4-FFF2-40B4-BE49-F238E27FC236}">
                  <a16:creationId xmlns:a16="http://schemas.microsoft.com/office/drawing/2014/main" id="{53137BCD-AB69-43BC-ACDF-D10660BCA645}"/>
                </a:ext>
              </a:extLst>
            </p:cNvPr>
            <p:cNvGrpSpPr/>
            <p:nvPr/>
          </p:nvGrpSpPr>
          <p:grpSpPr>
            <a:xfrm>
              <a:off x="5773304" y="1424779"/>
              <a:ext cx="4335516" cy="4061026"/>
              <a:chOff x="2047274" y="917773"/>
              <a:chExt cx="5533586" cy="5183243"/>
            </a:xfrm>
            <a:effectLst>
              <a:reflection blurRad="6350" stA="51000" endPos="14000" dir="5400000" sy="-100000" algn="bl" rotWithShape="0"/>
            </a:effectLst>
          </p:grpSpPr>
          <p:sp>
            <p:nvSpPr>
              <p:cNvPr id="35" name="Rectangle 18">
                <a:extLst>
                  <a:ext uri="{FF2B5EF4-FFF2-40B4-BE49-F238E27FC236}">
                    <a16:creationId xmlns:a16="http://schemas.microsoft.com/office/drawing/2014/main" id="{FCBD6FA9-07F9-4D1E-8F2A-B5AA8C77D81F}"/>
                  </a:ext>
                </a:extLst>
              </p:cNvPr>
              <p:cNvSpPr/>
              <p:nvPr/>
            </p:nvSpPr>
            <p:spPr>
              <a:xfrm>
                <a:off x="2047274" y="921435"/>
                <a:ext cx="5533586" cy="517958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772" y="2350192"/>
              <a:ext cx="3994300" cy="3066007"/>
            </a:xfrm>
            <a:prstGeom prst="rect">
              <a:avLst/>
            </a:prstGeom>
          </p:spPr>
        </p:pic>
        <p:sp>
          <p:nvSpPr>
            <p:cNvPr id="34" name="TextBox 21">
              <a:extLst>
                <a:ext uri="{FF2B5EF4-FFF2-40B4-BE49-F238E27FC236}">
                  <a16:creationId xmlns:a16="http://schemas.microsoft.com/office/drawing/2014/main" id="{3FFEC7E5-9AAA-420D-9D59-9AD5230E6B3C}"/>
                </a:ext>
              </a:extLst>
            </p:cNvPr>
            <p:cNvSpPr txBox="1"/>
            <p:nvPr/>
          </p:nvSpPr>
          <p:spPr>
            <a:xfrm>
              <a:off x="5514272" y="1545234"/>
              <a:ext cx="4853578" cy="496323"/>
            </a:xfrm>
            <a:prstGeom prst="rect">
              <a:avLst/>
            </a:prstGeom>
            <a:noFill/>
          </p:spPr>
          <p:txBody>
            <a:bodyPr wrap="square" rtlCol="0">
              <a:spAutoFit/>
            </a:bodyPr>
            <a:lstStyle/>
            <a:p>
              <a:pPr algn="ctr"/>
              <a:r>
                <a:rPr lang="ar-SY" sz="2400" b="1" dirty="0">
                  <a:solidFill>
                    <a:schemeClr val="bg1"/>
                  </a:solidFill>
                  <a:latin typeface="Helvetica" panose="020B0604020202020204" pitchFamily="34" charset="0"/>
                </a:rPr>
                <a:t>غزوة أُحد</a:t>
              </a:r>
              <a:endParaRPr lang="en-US" sz="2400" b="1" dirty="0">
                <a:solidFill>
                  <a:schemeClr val="bg1"/>
                </a:solidFill>
                <a:latin typeface="Helvetica" panose="020B0604020202020204" pitchFamily="34" charset="0"/>
              </a:endParaRPr>
            </a:p>
          </p:txBody>
        </p:sp>
      </p:grpSp>
      <p:grpSp>
        <p:nvGrpSpPr>
          <p:cNvPr id="40" name="Group 26">
            <a:extLst>
              <a:ext uri="{FF2B5EF4-FFF2-40B4-BE49-F238E27FC236}">
                <a16:creationId xmlns:a16="http://schemas.microsoft.com/office/drawing/2014/main" id="{2AC1D5D3-5F91-471B-8D64-41C3AFEB8EA0}"/>
              </a:ext>
            </a:extLst>
          </p:cNvPr>
          <p:cNvGrpSpPr/>
          <p:nvPr/>
        </p:nvGrpSpPr>
        <p:grpSpPr>
          <a:xfrm>
            <a:off x="5409694" y="4437255"/>
            <a:ext cx="2805232" cy="2338873"/>
            <a:chOff x="6298873" y="1424779"/>
            <a:chExt cx="4068977" cy="3392526"/>
          </a:xfrm>
        </p:grpSpPr>
        <p:grpSp>
          <p:nvGrpSpPr>
            <p:cNvPr id="41" name="Group 17">
              <a:extLst>
                <a:ext uri="{FF2B5EF4-FFF2-40B4-BE49-F238E27FC236}">
                  <a16:creationId xmlns:a16="http://schemas.microsoft.com/office/drawing/2014/main" id="{53137BCD-AB69-43BC-ACDF-D10660BCA645}"/>
                </a:ext>
              </a:extLst>
            </p:cNvPr>
            <p:cNvGrpSpPr/>
            <p:nvPr/>
          </p:nvGrpSpPr>
          <p:grpSpPr>
            <a:xfrm>
              <a:off x="6298873" y="1424779"/>
              <a:ext cx="3809665" cy="3392526"/>
              <a:chOff x="2718079" y="917773"/>
              <a:chExt cx="4862422" cy="4330011"/>
            </a:xfrm>
            <a:effectLst>
              <a:reflection blurRad="6350" stA="51000" endPos="14000" dir="5400000" sy="-100000" algn="bl" rotWithShape="0"/>
            </a:effectLst>
          </p:grpSpPr>
          <p:sp>
            <p:nvSpPr>
              <p:cNvPr id="60" name="Rectangle 18">
                <a:extLst>
                  <a:ext uri="{FF2B5EF4-FFF2-40B4-BE49-F238E27FC236}">
                    <a16:creationId xmlns:a16="http://schemas.microsoft.com/office/drawing/2014/main" id="{FCBD6FA9-07F9-4D1E-8F2A-B5AA8C77D81F}"/>
                  </a:ext>
                </a:extLst>
              </p:cNvPr>
              <p:cNvSpPr/>
              <p:nvPr/>
            </p:nvSpPr>
            <p:spPr>
              <a:xfrm>
                <a:off x="2718079" y="1246153"/>
                <a:ext cx="4862422" cy="400163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19">
                <a:extLst>
                  <a:ext uri="{FF2B5EF4-FFF2-40B4-BE49-F238E27FC236}">
                    <a16:creationId xmlns:a16="http://schemas.microsoft.com/office/drawing/2014/main" id="{41D7193C-94B5-4C66-A4CF-3DB8A9019A8E}"/>
                  </a:ext>
                </a:extLst>
              </p:cNvPr>
              <p:cNvSpPr/>
              <p:nvPr/>
            </p:nvSpPr>
            <p:spPr>
              <a:xfrm flipV="1">
                <a:off x="2718079" y="917773"/>
                <a:ext cx="4862422" cy="119817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6846" y="2121800"/>
              <a:ext cx="3683291" cy="2667339"/>
            </a:xfrm>
            <a:prstGeom prst="rect">
              <a:avLst/>
            </a:prstGeom>
          </p:spPr>
        </p:pic>
        <p:sp>
          <p:nvSpPr>
            <p:cNvPr id="59" name="TextBox 21">
              <a:extLst>
                <a:ext uri="{FF2B5EF4-FFF2-40B4-BE49-F238E27FC236}">
                  <a16:creationId xmlns:a16="http://schemas.microsoft.com/office/drawing/2014/main" id="{3FFEC7E5-9AAA-420D-9D59-9AD5230E6B3C}"/>
                </a:ext>
              </a:extLst>
            </p:cNvPr>
            <p:cNvSpPr txBox="1"/>
            <p:nvPr/>
          </p:nvSpPr>
          <p:spPr>
            <a:xfrm>
              <a:off x="6298873" y="1545234"/>
              <a:ext cx="4068977" cy="535715"/>
            </a:xfrm>
            <a:prstGeom prst="rect">
              <a:avLst/>
            </a:prstGeom>
            <a:noFill/>
          </p:spPr>
          <p:txBody>
            <a:bodyPr wrap="square" rtlCol="0">
              <a:spAutoFit/>
            </a:bodyPr>
            <a:lstStyle/>
            <a:p>
              <a:pPr algn="ctr"/>
              <a:r>
                <a:rPr lang="ar-SY" b="1" dirty="0">
                  <a:solidFill>
                    <a:schemeClr val="bg1"/>
                  </a:solidFill>
                  <a:latin typeface="Helvetica" panose="020B0604020202020204" pitchFamily="34" charset="0"/>
                </a:rPr>
                <a:t>مخطط غزوة احد</a:t>
              </a:r>
              <a:endParaRPr lang="en-US" b="1" dirty="0">
                <a:solidFill>
                  <a:schemeClr val="bg1"/>
                </a:solidFill>
                <a:latin typeface="Helvetica" panose="020B0604020202020204" pitchFamily="34" charset="0"/>
              </a:endParaRPr>
            </a:p>
          </p:txBody>
        </p:sp>
      </p:grpSp>
      <p:grpSp>
        <p:nvGrpSpPr>
          <p:cNvPr id="67" name="Group 26">
            <a:extLst>
              <a:ext uri="{FF2B5EF4-FFF2-40B4-BE49-F238E27FC236}">
                <a16:creationId xmlns:a16="http://schemas.microsoft.com/office/drawing/2014/main" id="{2AC1D5D3-5F91-471B-8D64-41C3AFEB8EA0}"/>
              </a:ext>
            </a:extLst>
          </p:cNvPr>
          <p:cNvGrpSpPr/>
          <p:nvPr/>
        </p:nvGrpSpPr>
        <p:grpSpPr>
          <a:xfrm>
            <a:off x="522875" y="4077240"/>
            <a:ext cx="3346151" cy="2331957"/>
            <a:chOff x="5514272" y="1424779"/>
            <a:chExt cx="4853578" cy="3382492"/>
          </a:xfrm>
        </p:grpSpPr>
        <p:grpSp>
          <p:nvGrpSpPr>
            <p:cNvPr id="68" name="Group 17">
              <a:extLst>
                <a:ext uri="{FF2B5EF4-FFF2-40B4-BE49-F238E27FC236}">
                  <a16:creationId xmlns:a16="http://schemas.microsoft.com/office/drawing/2014/main" id="{53137BCD-AB69-43BC-ACDF-D10660BCA645}"/>
                </a:ext>
              </a:extLst>
            </p:cNvPr>
            <p:cNvGrpSpPr/>
            <p:nvPr/>
          </p:nvGrpSpPr>
          <p:grpSpPr>
            <a:xfrm>
              <a:off x="5773304" y="1424779"/>
              <a:ext cx="4199503" cy="3382492"/>
              <a:chOff x="2047274" y="917773"/>
              <a:chExt cx="5359988" cy="4317204"/>
            </a:xfrm>
            <a:effectLst>
              <a:reflection blurRad="6350" stA="51000" endPos="14000" dir="5400000" sy="-100000" algn="bl" rotWithShape="0"/>
            </a:effectLst>
          </p:grpSpPr>
          <p:sp>
            <p:nvSpPr>
              <p:cNvPr id="71" name="Rectangle 18">
                <a:extLst>
                  <a:ext uri="{FF2B5EF4-FFF2-40B4-BE49-F238E27FC236}">
                    <a16:creationId xmlns:a16="http://schemas.microsoft.com/office/drawing/2014/main" id="{FCBD6FA9-07F9-4D1E-8F2A-B5AA8C77D81F}"/>
                  </a:ext>
                </a:extLst>
              </p:cNvPr>
              <p:cNvSpPr/>
              <p:nvPr/>
            </p:nvSpPr>
            <p:spPr>
              <a:xfrm>
                <a:off x="2047276" y="921435"/>
                <a:ext cx="5359986" cy="4313542"/>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19">
                <a:extLst>
                  <a:ext uri="{FF2B5EF4-FFF2-40B4-BE49-F238E27FC236}">
                    <a16:creationId xmlns:a16="http://schemas.microsoft.com/office/drawing/2014/main" id="{41D7193C-94B5-4C66-A4CF-3DB8A9019A8E}"/>
                  </a:ext>
                </a:extLst>
              </p:cNvPr>
              <p:cNvSpPr/>
              <p:nvPr/>
            </p:nvSpPr>
            <p:spPr>
              <a:xfrm flipV="1">
                <a:off x="2047274" y="917773"/>
                <a:ext cx="5359986" cy="136210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12">
              <a:extLst>
                <a:ext uri="{FF2B5EF4-FFF2-40B4-BE49-F238E27FC236}">
                  <a16:creationId xmlns:a16="http://schemas.microsoft.com/office/drawing/2014/main" id="{039FBA9A-A698-4B3C-979A-FA7C649AAE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7505" y="2288636"/>
              <a:ext cx="3864819" cy="2518635"/>
            </a:xfrm>
            <a:prstGeom prst="rect">
              <a:avLst/>
            </a:prstGeom>
          </p:spPr>
        </p:pic>
        <p:sp>
          <p:nvSpPr>
            <p:cNvPr id="70"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جزء من جبل أحد وموقع جبل الرماة منه </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2465742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14:bounceEnd="53000">
                                          <p:cBhvr additive="base">
                                            <p:cTn id="38" dur="100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14:bounceEnd="53000">
                                          <p:cBhvr additive="base">
                                            <p:cTn id="44" dur="1000" fill="hold"/>
                                            <p:tgtEl>
                                              <p:spTgt spid="40"/>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14:presetBounceEnd="53000">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14:bounceEnd="53000">
                                          <p:cBhvr additive="base">
                                            <p:cTn id="50" dur="1000" fill="hold"/>
                                            <p:tgtEl>
                                              <p:spTgt spid="67"/>
                                            </p:tgtEl>
                                            <p:attrNameLst>
                                              <p:attrName>ppt_x</p:attrName>
                                            </p:attrNameLst>
                                          </p:cBhvr>
                                          <p:tavLst>
                                            <p:tav tm="0">
                                              <p:val>
                                                <p:strVal val="#ppt_x"/>
                                              </p:val>
                                            </p:tav>
                                            <p:tav tm="100000">
                                              <p:val>
                                                <p:strVal val="#ppt_x"/>
                                              </p:val>
                                            </p:tav>
                                          </p:tavLst>
                                        </p:anim>
                                        <p:anim calcmode="lin" valueType="num" p14:bounceEnd="53000">
                                          <p:cBhvr additive="base">
                                            <p:cTn id="51"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000" fill="hold"/>
                                            <p:tgtEl>
                                              <p:spTgt spid="31"/>
                                            </p:tgtEl>
                                            <p:attrNameLst>
                                              <p:attrName>ppt_x</p:attrName>
                                            </p:attrNameLst>
                                          </p:cBhvr>
                                          <p:tavLst>
                                            <p:tav tm="0">
                                              <p:val>
                                                <p:strVal val="#ppt_x"/>
                                              </p:val>
                                            </p:tav>
                                            <p:tav tm="100000">
                                              <p:val>
                                                <p:strVal val="#ppt_x"/>
                                              </p:val>
                                            </p:tav>
                                          </p:tavLst>
                                        </p:anim>
                                        <p:anim calcmode="lin" valueType="num">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1000" fill="hold"/>
                                            <p:tgtEl>
                                              <p:spTgt spid="40"/>
                                            </p:tgtEl>
                                            <p:attrNameLst>
                                              <p:attrName>ppt_x</p:attrName>
                                            </p:attrNameLst>
                                          </p:cBhvr>
                                          <p:tavLst>
                                            <p:tav tm="0">
                                              <p:val>
                                                <p:strVal val="#ppt_x"/>
                                              </p:val>
                                            </p:tav>
                                            <p:tav tm="100000">
                                              <p:val>
                                                <p:strVal val="#ppt_x"/>
                                              </p:val>
                                            </p:tav>
                                          </p:tavLst>
                                        </p:anim>
                                        <p:anim calcmode="lin" valueType="num">
                                          <p:cBhvr additive="base">
                                            <p:cTn id="45"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accel="38000" fill="hold" nodeType="click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1000" fill="hold"/>
                                            <p:tgtEl>
                                              <p:spTgt spid="67"/>
                                            </p:tgtEl>
                                            <p:attrNameLst>
                                              <p:attrName>ppt_x</p:attrName>
                                            </p:attrNameLst>
                                          </p:cBhvr>
                                          <p:tavLst>
                                            <p:tav tm="0">
                                              <p:val>
                                                <p:strVal val="#ppt_x"/>
                                              </p:val>
                                            </p:tav>
                                            <p:tav tm="100000">
                                              <p:val>
                                                <p:strVal val="#ppt_x"/>
                                              </p:val>
                                            </p:tav>
                                          </p:tavLst>
                                        </p:anim>
                                        <p:anim calcmode="lin" valueType="num">
                                          <p:cBhvr additive="base">
                                            <p:cTn id="51"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425561" y="2861715"/>
            <a:ext cx="9068328" cy="1045026"/>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76959" y="2996273"/>
            <a:ext cx="8825044"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كانت غزوة أحد مليئة بالدروس المستفادة منها حيث أن مخالفة كلام القائد</a:t>
            </a:r>
          </a:p>
          <a:p>
            <a:pPr algn="r"/>
            <a:r>
              <a:rPr lang="ar-SY" sz="2000" dirty="0">
                <a:latin typeface="Open Sans" panose="020B0606030504020204" pitchFamily="34" charset="0"/>
                <a:ea typeface="Open Sans" panose="020B0606030504020204" pitchFamily="34" charset="0"/>
                <a:cs typeface="Open Sans" panose="020B0606030504020204" pitchFamily="34" charset="0"/>
              </a:rPr>
              <a:t> والعصيان من أهم أسباب الهزيمة وتخلف النصر عن الأمة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2998791" y="1379603"/>
            <a:ext cx="8906093" cy="1193406"/>
            <a:chOff x="3112137" y="3294128"/>
            <a:chExt cx="8906093" cy="1193406"/>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008767" y="489751"/>
              <a:ext cx="1193403" cy="6802164"/>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4</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112137" y="3507810"/>
              <a:ext cx="6165066" cy="400110"/>
            </a:xfrm>
            <a:prstGeom prst="rect">
              <a:avLst/>
            </a:prstGeom>
            <a:noFill/>
          </p:spPr>
          <p:txBody>
            <a:bodyPr wrap="square" rtlCol="0">
              <a:spAutoFit/>
            </a:bodyPr>
            <a:lstStyle/>
            <a:p>
              <a:pPr algn="r"/>
              <a:r>
                <a:rPr lang="ar-SY" sz="2000" dirty="0">
                  <a:latin typeface="Century Gothic" panose="020B0502020202020204" pitchFamily="34" charset="0"/>
                </a:rPr>
                <a:t> في رأيك ما الدروس المستفادة من خسارة جيش المسلمين في غزوة أحد ؟ </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9">
            <a:extLst>
              <a:ext uri="{FF2B5EF4-FFF2-40B4-BE49-F238E27FC236}">
                <a16:creationId xmlns:a16="http://schemas.microsoft.com/office/drawing/2014/main" id="{E4E1852D-5C35-41A2-B03E-79D9B0427BA1}"/>
              </a:ext>
            </a:extLst>
          </p:cNvPr>
          <p:cNvSpPr/>
          <p:nvPr/>
        </p:nvSpPr>
        <p:spPr>
          <a:xfrm>
            <a:off x="382018" y="4697217"/>
            <a:ext cx="9068328" cy="1045026"/>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7">
            <a:extLst>
              <a:ext uri="{FF2B5EF4-FFF2-40B4-BE49-F238E27FC236}">
                <a16:creationId xmlns:a16="http://schemas.microsoft.com/office/drawing/2014/main" id="{F32075F2-15C2-43D2-8239-5CA3C5EC0DCB}"/>
              </a:ext>
            </a:extLst>
          </p:cNvPr>
          <p:cNvSpPr/>
          <p:nvPr/>
        </p:nvSpPr>
        <p:spPr>
          <a:xfrm>
            <a:off x="8942346" y="437064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8">
            <a:extLst>
              <a:ext uri="{FF2B5EF4-FFF2-40B4-BE49-F238E27FC236}">
                <a16:creationId xmlns:a16="http://schemas.microsoft.com/office/drawing/2014/main" id="{6C7D1CF6-942F-4DE8-B7F3-3AC2B7696B43}"/>
              </a:ext>
            </a:extLst>
          </p:cNvPr>
          <p:cNvSpPr/>
          <p:nvPr/>
        </p:nvSpPr>
        <p:spPr>
          <a:xfrm>
            <a:off x="9058460" y="424727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21">
            <a:extLst>
              <a:ext uri="{FF2B5EF4-FFF2-40B4-BE49-F238E27FC236}">
                <a16:creationId xmlns:a16="http://schemas.microsoft.com/office/drawing/2014/main" id="{43CE94DE-2CE8-4848-81A3-95FFB929C055}"/>
              </a:ext>
            </a:extLst>
          </p:cNvPr>
          <p:cNvSpPr txBox="1"/>
          <p:nvPr/>
        </p:nvSpPr>
        <p:spPr>
          <a:xfrm>
            <a:off x="263255" y="4944350"/>
            <a:ext cx="8825044" cy="707886"/>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و أيضاً حب الدنيا على الآخرة والطمع ومن العبر الهامة من غزوة أحد : </a:t>
            </a:r>
          </a:p>
          <a:p>
            <a:pPr algn="r"/>
            <a:r>
              <a:rPr lang="ar-SY" sz="2000" dirty="0">
                <a:latin typeface="Open Sans" panose="020B0606030504020204" pitchFamily="34" charset="0"/>
                <a:ea typeface="Open Sans" panose="020B0606030504020204" pitchFamily="34" charset="0"/>
                <a:cs typeface="Open Sans" panose="020B0606030504020204" pitchFamily="34" charset="0"/>
              </a:rPr>
              <a:t>رحمة النبي الكريم بأصحابه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1" name="Group 20">
            <a:extLst>
              <a:ext uri="{FF2B5EF4-FFF2-40B4-BE49-F238E27FC236}">
                <a16:creationId xmlns:a16="http://schemas.microsoft.com/office/drawing/2014/main" id="{C1D8BB61-99F3-4AC6-BC79-F3D5833B19E8}"/>
              </a:ext>
            </a:extLst>
          </p:cNvPr>
          <p:cNvGrpSpPr/>
          <p:nvPr/>
        </p:nvGrpSpPr>
        <p:grpSpPr>
          <a:xfrm>
            <a:off x="6794234" y="4479502"/>
            <a:ext cx="1748974" cy="1262744"/>
            <a:chOff x="8011888" y="943428"/>
            <a:chExt cx="1748974" cy="1262744"/>
          </a:xfrm>
        </p:grpSpPr>
        <p:grpSp>
          <p:nvGrpSpPr>
            <p:cNvPr id="52"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54"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57"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9776708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25" dur="1000" fill="hold"/>
                                            <p:tgtEl>
                                              <p:spTgt spid="51"/>
                                            </p:tgtEl>
                                            <p:attrNameLst>
                                              <p:attrName>ppt_x</p:attrName>
                                              <p:attrName>ppt_y</p:attrName>
                                            </p:attrNameLst>
                                          </p:cBhvr>
                                          <p:rCtr x="-23672" y="0"/>
                                        </p:animMotion>
                                      </p:childTnLst>
                                    </p:cTn>
                                  </p:par>
                                  <p:par>
                                    <p:cTn id="26" presetID="22" presetClass="entr" presetSubtype="2"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fill="hold" nodeType="clickEffect">
                                      <p:stCondLst>
                                        <p:cond delay="0"/>
                                      </p:stCondLst>
                                      <p:childTnLst>
                                        <p:animMotion origin="layout" path="M -2.91667E-6 4.07407E-6 L -0.47343 4.07407E-6 " pathEditMode="relative" rAng="0" ptsTypes="AA">
                                          <p:cBhvr>
                                            <p:cTn id="25" dur="1000" fill="hold"/>
                                            <p:tgtEl>
                                              <p:spTgt spid="51"/>
                                            </p:tgtEl>
                                            <p:attrNameLst>
                                              <p:attrName>ppt_x</p:attrName>
                                              <p:attrName>ppt_y</p:attrName>
                                            </p:attrNameLst>
                                          </p:cBhvr>
                                          <p:rCtr x="-23672" y="0"/>
                                        </p:animMotion>
                                      </p:childTnLst>
                                    </p:cTn>
                                  </p:par>
                                  <p:par>
                                    <p:cTn id="26" presetID="22" presetClass="entr" presetSubtype="2"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578411" y="1803212"/>
            <a:ext cx="2153990"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غزوة الخندق ( 5 هـ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14939" y="1613983"/>
            <a:ext cx="5963472" cy="1477328"/>
          </a:xfrm>
          <a:prstGeom prst="rect">
            <a:avLst/>
          </a:prstGeom>
          <a:noFill/>
        </p:spPr>
        <p:txBody>
          <a:bodyPr wrap="square" rtlCol="0">
            <a:spAutoFit/>
          </a:bodyPr>
          <a:lstStyle/>
          <a:p>
            <a:pPr algn="r"/>
            <a:r>
              <a:rPr lang="ar-SY" b="1" dirty="0">
                <a:latin typeface="Century Gothic" panose="020B0502020202020204" pitchFamily="34" charset="0"/>
              </a:rPr>
              <a:t>لمّا سمع نبينا محمد صلى الله عليه وسلم بتحركات الأحزاب استشار أصحابه في الأمر ,فأشار عليه الصحابي سلمان الفارسي رضي الله عنه بحفر الخندق في الجهة المعرضة للهجوم , فحفروه واقتحم بعض فرسان الأحزاب الخندق فتصدّى لهم علي بن أبي طالب رضي الله عنه مع نفر من المسلمين وانتصروا عليهم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92552"/>
                <a:chOff x="4193103" y="1484950"/>
                <a:chExt cx="6145810" cy="89255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54282"/>
                  <a:ext cx="614581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26">
            <a:extLst>
              <a:ext uri="{FF2B5EF4-FFF2-40B4-BE49-F238E27FC236}">
                <a16:creationId xmlns:a16="http://schemas.microsoft.com/office/drawing/2014/main" id="{2AC1D5D3-5F91-471B-8D64-41C3AFEB8EA0}"/>
              </a:ext>
            </a:extLst>
          </p:cNvPr>
          <p:cNvGrpSpPr/>
          <p:nvPr/>
        </p:nvGrpSpPr>
        <p:grpSpPr>
          <a:xfrm>
            <a:off x="6477486" y="3039188"/>
            <a:ext cx="2802919" cy="3777443"/>
            <a:chOff x="5514272" y="1424779"/>
            <a:chExt cx="4853578" cy="4061026"/>
          </a:xfrm>
        </p:grpSpPr>
        <p:grpSp>
          <p:nvGrpSpPr>
            <p:cNvPr id="32" name="Group 17">
              <a:extLst>
                <a:ext uri="{FF2B5EF4-FFF2-40B4-BE49-F238E27FC236}">
                  <a16:creationId xmlns:a16="http://schemas.microsoft.com/office/drawing/2014/main" id="{53137BCD-AB69-43BC-ACDF-D10660BCA645}"/>
                </a:ext>
              </a:extLst>
            </p:cNvPr>
            <p:cNvGrpSpPr/>
            <p:nvPr/>
          </p:nvGrpSpPr>
          <p:grpSpPr>
            <a:xfrm>
              <a:off x="5773304" y="1424779"/>
              <a:ext cx="4335516" cy="4061026"/>
              <a:chOff x="2047274" y="917773"/>
              <a:chExt cx="5533586" cy="5183243"/>
            </a:xfrm>
            <a:effectLst>
              <a:reflection blurRad="6350" stA="51000" endPos="14000" dir="5400000" sy="-100000" algn="bl" rotWithShape="0"/>
            </a:effectLst>
          </p:grpSpPr>
          <p:sp>
            <p:nvSpPr>
              <p:cNvPr id="35" name="Rectangle 18">
                <a:extLst>
                  <a:ext uri="{FF2B5EF4-FFF2-40B4-BE49-F238E27FC236}">
                    <a16:creationId xmlns:a16="http://schemas.microsoft.com/office/drawing/2014/main" id="{FCBD6FA9-07F9-4D1E-8F2A-B5AA8C77D81F}"/>
                  </a:ext>
                </a:extLst>
              </p:cNvPr>
              <p:cNvSpPr/>
              <p:nvPr/>
            </p:nvSpPr>
            <p:spPr>
              <a:xfrm>
                <a:off x="2047274" y="921435"/>
                <a:ext cx="5533586" cy="517958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7283" y="2350192"/>
              <a:ext cx="3947276" cy="3066007"/>
            </a:xfrm>
            <a:prstGeom prst="rect">
              <a:avLst/>
            </a:prstGeom>
          </p:spPr>
        </p:pic>
        <p:sp>
          <p:nvSpPr>
            <p:cNvPr id="34" name="TextBox 21">
              <a:extLst>
                <a:ext uri="{FF2B5EF4-FFF2-40B4-BE49-F238E27FC236}">
                  <a16:creationId xmlns:a16="http://schemas.microsoft.com/office/drawing/2014/main" id="{3FFEC7E5-9AAA-420D-9D59-9AD5230E6B3C}"/>
                </a:ext>
              </a:extLst>
            </p:cNvPr>
            <p:cNvSpPr txBox="1"/>
            <p:nvPr/>
          </p:nvSpPr>
          <p:spPr>
            <a:xfrm>
              <a:off x="5514272" y="1545234"/>
              <a:ext cx="4853578" cy="496323"/>
            </a:xfrm>
            <a:prstGeom prst="rect">
              <a:avLst/>
            </a:prstGeom>
            <a:noFill/>
          </p:spPr>
          <p:txBody>
            <a:bodyPr wrap="square" rtlCol="0">
              <a:spAutoFit/>
            </a:bodyPr>
            <a:lstStyle/>
            <a:p>
              <a:pPr algn="ctr"/>
              <a:r>
                <a:rPr lang="ar-SY" sz="2400" b="1" dirty="0">
                  <a:solidFill>
                    <a:schemeClr val="bg1"/>
                  </a:solidFill>
                  <a:latin typeface="Helvetica" panose="020B0604020202020204" pitchFamily="34" charset="0"/>
                </a:rPr>
                <a:t>غزوة الخندق </a:t>
              </a:r>
              <a:endParaRPr lang="en-US" sz="2400" b="1" dirty="0">
                <a:solidFill>
                  <a:schemeClr val="bg1"/>
                </a:solidFill>
                <a:latin typeface="Helvetica" panose="020B0604020202020204" pitchFamily="34" charset="0"/>
              </a:endParaRPr>
            </a:p>
          </p:txBody>
        </p:sp>
      </p:grpSp>
      <p:grpSp>
        <p:nvGrpSpPr>
          <p:cNvPr id="67" name="Group 26">
            <a:extLst>
              <a:ext uri="{FF2B5EF4-FFF2-40B4-BE49-F238E27FC236}">
                <a16:creationId xmlns:a16="http://schemas.microsoft.com/office/drawing/2014/main" id="{2AC1D5D3-5F91-471B-8D64-41C3AFEB8EA0}"/>
              </a:ext>
            </a:extLst>
          </p:cNvPr>
          <p:cNvGrpSpPr/>
          <p:nvPr/>
        </p:nvGrpSpPr>
        <p:grpSpPr>
          <a:xfrm>
            <a:off x="522875" y="3041857"/>
            <a:ext cx="3706225" cy="3494452"/>
            <a:chOff x="5514272" y="1424779"/>
            <a:chExt cx="4853578" cy="3382492"/>
          </a:xfrm>
        </p:grpSpPr>
        <p:grpSp>
          <p:nvGrpSpPr>
            <p:cNvPr id="68" name="Group 17">
              <a:extLst>
                <a:ext uri="{FF2B5EF4-FFF2-40B4-BE49-F238E27FC236}">
                  <a16:creationId xmlns:a16="http://schemas.microsoft.com/office/drawing/2014/main" id="{53137BCD-AB69-43BC-ACDF-D10660BCA645}"/>
                </a:ext>
              </a:extLst>
            </p:cNvPr>
            <p:cNvGrpSpPr/>
            <p:nvPr/>
          </p:nvGrpSpPr>
          <p:grpSpPr>
            <a:xfrm>
              <a:off x="5773304" y="1424779"/>
              <a:ext cx="4199503" cy="3382492"/>
              <a:chOff x="2047274" y="917773"/>
              <a:chExt cx="5359988" cy="4317204"/>
            </a:xfrm>
            <a:effectLst>
              <a:reflection blurRad="6350" stA="51000" endPos="14000" dir="5400000" sy="-100000" algn="bl" rotWithShape="0"/>
            </a:effectLst>
          </p:grpSpPr>
          <p:sp>
            <p:nvSpPr>
              <p:cNvPr id="71" name="Rectangle 18">
                <a:extLst>
                  <a:ext uri="{FF2B5EF4-FFF2-40B4-BE49-F238E27FC236}">
                    <a16:creationId xmlns:a16="http://schemas.microsoft.com/office/drawing/2014/main" id="{FCBD6FA9-07F9-4D1E-8F2A-B5AA8C77D81F}"/>
                  </a:ext>
                </a:extLst>
              </p:cNvPr>
              <p:cNvSpPr/>
              <p:nvPr/>
            </p:nvSpPr>
            <p:spPr>
              <a:xfrm>
                <a:off x="2047276" y="921435"/>
                <a:ext cx="5359986" cy="4313542"/>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19">
                <a:extLst>
                  <a:ext uri="{FF2B5EF4-FFF2-40B4-BE49-F238E27FC236}">
                    <a16:creationId xmlns:a16="http://schemas.microsoft.com/office/drawing/2014/main" id="{41D7193C-94B5-4C66-A4CF-3DB8A9019A8E}"/>
                  </a:ext>
                </a:extLst>
              </p:cNvPr>
              <p:cNvSpPr/>
              <p:nvPr/>
            </p:nvSpPr>
            <p:spPr>
              <a:xfrm flipV="1">
                <a:off x="2047274" y="917773"/>
                <a:ext cx="5359986" cy="136210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4033" y="2270220"/>
              <a:ext cx="4017526" cy="2527298"/>
            </a:xfrm>
            <a:prstGeom prst="rect">
              <a:avLst/>
            </a:prstGeom>
          </p:spPr>
        </p:pic>
        <p:sp>
          <p:nvSpPr>
            <p:cNvPr id="70" name="TextBox 21">
              <a:extLst>
                <a:ext uri="{FF2B5EF4-FFF2-40B4-BE49-F238E27FC236}">
                  <a16:creationId xmlns:a16="http://schemas.microsoft.com/office/drawing/2014/main" id="{3FFEC7E5-9AAA-420D-9D59-9AD5230E6B3C}"/>
                </a:ext>
              </a:extLst>
            </p:cNvPr>
            <p:cNvSpPr txBox="1"/>
            <p:nvPr/>
          </p:nvSpPr>
          <p:spPr>
            <a:xfrm>
              <a:off x="5514272" y="1545234"/>
              <a:ext cx="4853578" cy="327707"/>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أعداد جيش المسلمين و أعداد جيس المشركين </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00633158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14:bounceEnd="53000">
                                          <p:cBhvr additive="base">
                                            <p:cTn id="38" dur="100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14:presetBounceEnd="53000">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14:bounceEnd="53000">
                                          <p:cBhvr additive="base">
                                            <p:cTn id="44" dur="1000" fill="hold"/>
                                            <p:tgtEl>
                                              <p:spTgt spid="67"/>
                                            </p:tgtEl>
                                            <p:attrNameLst>
                                              <p:attrName>ppt_x</p:attrName>
                                            </p:attrNameLst>
                                          </p:cBhvr>
                                          <p:tavLst>
                                            <p:tav tm="0">
                                              <p:val>
                                                <p:strVal val="#ppt_x"/>
                                              </p:val>
                                            </p:tav>
                                            <p:tav tm="100000">
                                              <p:val>
                                                <p:strVal val="#ppt_x"/>
                                              </p:val>
                                            </p:tav>
                                          </p:tavLst>
                                        </p:anim>
                                        <p:anim calcmode="lin" valueType="num" p14:bounceEnd="53000">
                                          <p:cBhvr additive="base">
                                            <p:cTn id="45"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000" fill="hold"/>
                                            <p:tgtEl>
                                              <p:spTgt spid="31"/>
                                            </p:tgtEl>
                                            <p:attrNameLst>
                                              <p:attrName>ppt_x</p:attrName>
                                            </p:attrNameLst>
                                          </p:cBhvr>
                                          <p:tavLst>
                                            <p:tav tm="0">
                                              <p:val>
                                                <p:strVal val="#ppt_x"/>
                                              </p:val>
                                            </p:tav>
                                            <p:tav tm="100000">
                                              <p:val>
                                                <p:strVal val="#ppt_x"/>
                                              </p:val>
                                            </p:tav>
                                          </p:tavLst>
                                        </p:anim>
                                        <p:anim calcmode="lin" valueType="num">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accel="38000" fill="hold" nodeType="click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1000" fill="hold"/>
                                            <p:tgtEl>
                                              <p:spTgt spid="67"/>
                                            </p:tgtEl>
                                            <p:attrNameLst>
                                              <p:attrName>ppt_x</p:attrName>
                                            </p:attrNameLst>
                                          </p:cBhvr>
                                          <p:tavLst>
                                            <p:tav tm="0">
                                              <p:val>
                                                <p:strVal val="#ppt_x"/>
                                              </p:val>
                                            </p:tav>
                                            <p:tav tm="100000">
                                              <p:val>
                                                <p:strVal val="#ppt_x"/>
                                              </p:val>
                                            </p:tav>
                                          </p:tavLst>
                                        </p:anim>
                                        <p:anim calcmode="lin" valueType="num">
                                          <p:cBhvr additive="base">
                                            <p:cTn id="45"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6578411" y="1803212"/>
            <a:ext cx="2153990"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 ماذا حدث للأحزاب ؟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14939" y="1613983"/>
            <a:ext cx="5963472" cy="2031325"/>
          </a:xfrm>
          <a:prstGeom prst="rect">
            <a:avLst/>
          </a:prstGeom>
          <a:noFill/>
        </p:spPr>
        <p:txBody>
          <a:bodyPr wrap="square" rtlCol="0">
            <a:spAutoFit/>
          </a:bodyPr>
          <a:lstStyle/>
          <a:p>
            <a:pPr algn="r"/>
            <a:r>
              <a:rPr lang="ar-SY" b="1" dirty="0">
                <a:latin typeface="Century Gothic" panose="020B0502020202020204" pitchFamily="34" charset="0"/>
              </a:rPr>
              <a:t>أمر نبينا محمد صلى الله عليه وسلم نعيم بن مسعود رضي الله عنه الذي أسلم دون علم قومه أن يزعزع صفوف الأحزاب بالخدعة , فاستطاع بما وهبه الله من ذكاء أن يفرق بين قريش والقبائل الأخرى وحلفائهم من اليهود , و أوقع في نفوس كل منهم الشك في الآخر , وكان لهذا العمل أثر كبير في إضعاف المتحالفين . ثم هيا الله النصر للمسلمين , فأرسل على الأحزاب الريح الباردة التي اقتلعت خيامهم وكفأت قدورهم , وأصابهم الهلع  , فرجعوا إلى بلادهم خائبين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17749" cy="1128959"/>
            <a:chOff x="338813" y="22303"/>
            <a:chExt cx="8217749"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206071" cy="1128959"/>
              <a:chOff x="2350491" y="22303"/>
              <a:chExt cx="6206071"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410752" y="165530"/>
                <a:ext cx="6145810" cy="892552"/>
                <a:chOff x="4193103" y="1484950"/>
                <a:chExt cx="6145810" cy="89255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الرابع</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93103" y="1854282"/>
                  <a:ext cx="6145810" cy="523220"/>
                </a:xfrm>
                <a:prstGeom prst="rect">
                  <a:avLst/>
                </a:prstGeom>
                <a:noFill/>
              </p:spPr>
              <p:txBody>
                <a:bodyPr wrap="square" rtlCol="0">
                  <a:spAutoFit/>
                </a:bodyPr>
                <a:lstStyle/>
                <a:p>
                  <a:pPr algn="ctr"/>
                  <a:r>
                    <a:rPr lang="ar-SA" sz="2800" dirty="0">
                      <a:latin typeface="Cooper Black" panose="0208090404030B020404" pitchFamily="18" charset="0"/>
                    </a:rPr>
                    <a:t>غزوات</a:t>
                  </a:r>
                  <a:r>
                    <a:rPr lang="ar-SY" sz="2800" dirty="0">
                      <a:latin typeface="Cooper Black" panose="0208090404030B020404" pitchFamily="18" charset="0"/>
                    </a:rPr>
                    <a:t> النبي صلى الله عليه وسلم</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26">
            <a:extLst>
              <a:ext uri="{FF2B5EF4-FFF2-40B4-BE49-F238E27FC236}">
                <a16:creationId xmlns:a16="http://schemas.microsoft.com/office/drawing/2014/main" id="{2AC1D5D3-5F91-471B-8D64-41C3AFEB8EA0}"/>
              </a:ext>
            </a:extLst>
          </p:cNvPr>
          <p:cNvGrpSpPr/>
          <p:nvPr/>
        </p:nvGrpSpPr>
        <p:grpSpPr>
          <a:xfrm>
            <a:off x="6654507" y="2844990"/>
            <a:ext cx="2802919" cy="3777443"/>
            <a:chOff x="5514272" y="1424779"/>
            <a:chExt cx="4853578" cy="4061026"/>
          </a:xfrm>
        </p:grpSpPr>
        <p:grpSp>
          <p:nvGrpSpPr>
            <p:cNvPr id="32" name="Group 17">
              <a:extLst>
                <a:ext uri="{FF2B5EF4-FFF2-40B4-BE49-F238E27FC236}">
                  <a16:creationId xmlns:a16="http://schemas.microsoft.com/office/drawing/2014/main" id="{53137BCD-AB69-43BC-ACDF-D10660BCA645}"/>
                </a:ext>
              </a:extLst>
            </p:cNvPr>
            <p:cNvGrpSpPr/>
            <p:nvPr/>
          </p:nvGrpSpPr>
          <p:grpSpPr>
            <a:xfrm>
              <a:off x="5773304" y="1424779"/>
              <a:ext cx="4335516" cy="4061026"/>
              <a:chOff x="2047274" y="917773"/>
              <a:chExt cx="5533586" cy="5183243"/>
            </a:xfrm>
            <a:effectLst>
              <a:reflection blurRad="6350" stA="51000" endPos="14000" dir="5400000" sy="-100000" algn="bl" rotWithShape="0"/>
            </a:effectLst>
          </p:grpSpPr>
          <p:sp>
            <p:nvSpPr>
              <p:cNvPr id="35" name="Rectangle 18">
                <a:extLst>
                  <a:ext uri="{FF2B5EF4-FFF2-40B4-BE49-F238E27FC236}">
                    <a16:creationId xmlns:a16="http://schemas.microsoft.com/office/drawing/2014/main" id="{FCBD6FA9-07F9-4D1E-8F2A-B5AA8C77D81F}"/>
                  </a:ext>
                </a:extLst>
              </p:cNvPr>
              <p:cNvSpPr/>
              <p:nvPr/>
            </p:nvSpPr>
            <p:spPr>
              <a:xfrm>
                <a:off x="2047274" y="921435"/>
                <a:ext cx="5533586" cy="517958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7283" y="2399567"/>
              <a:ext cx="3947276" cy="2967258"/>
            </a:xfrm>
            <a:prstGeom prst="rect">
              <a:avLst/>
            </a:prstGeom>
          </p:spPr>
        </p:pic>
        <p:sp>
          <p:nvSpPr>
            <p:cNvPr id="34" name="TextBox 21">
              <a:extLst>
                <a:ext uri="{FF2B5EF4-FFF2-40B4-BE49-F238E27FC236}">
                  <a16:creationId xmlns:a16="http://schemas.microsoft.com/office/drawing/2014/main" id="{3FFEC7E5-9AAA-420D-9D59-9AD5230E6B3C}"/>
                </a:ext>
              </a:extLst>
            </p:cNvPr>
            <p:cNvSpPr txBox="1"/>
            <p:nvPr/>
          </p:nvSpPr>
          <p:spPr>
            <a:xfrm>
              <a:off x="5514272" y="1545234"/>
              <a:ext cx="4853578" cy="496323"/>
            </a:xfrm>
            <a:prstGeom prst="rect">
              <a:avLst/>
            </a:prstGeom>
            <a:noFill/>
          </p:spPr>
          <p:txBody>
            <a:bodyPr wrap="square" rtlCol="0">
              <a:spAutoFit/>
            </a:bodyPr>
            <a:lstStyle/>
            <a:p>
              <a:pPr algn="ctr"/>
              <a:r>
                <a:rPr lang="ar-SY" sz="2400" b="1" dirty="0">
                  <a:solidFill>
                    <a:schemeClr val="bg1"/>
                  </a:solidFill>
                  <a:latin typeface="Helvetica" panose="020B0604020202020204" pitchFamily="34" charset="0"/>
                </a:rPr>
                <a:t>مخطط غزوة الخندق </a:t>
              </a:r>
              <a:endParaRPr lang="en-US" sz="2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18570470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14:bounceEnd="53000">
                                          <p:cBhvr additive="base">
                                            <p:cTn id="38" dur="100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1000" fill="hold"/>
                                            <p:tgtEl>
                                              <p:spTgt spid="31"/>
                                            </p:tgtEl>
                                            <p:attrNameLst>
                                              <p:attrName>ppt_x</p:attrName>
                                            </p:attrNameLst>
                                          </p:cBhvr>
                                          <p:tavLst>
                                            <p:tav tm="0">
                                              <p:val>
                                                <p:strVal val="#ppt_x"/>
                                              </p:val>
                                            </p:tav>
                                            <p:tav tm="100000">
                                              <p:val>
                                                <p:strVal val="#ppt_x"/>
                                              </p:val>
                                            </p:tav>
                                          </p:tavLst>
                                        </p:anim>
                                        <p:anim calcmode="lin" valueType="num">
                                          <p:cBhvr additive="base">
                                            <p:cTn id="39"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2117</TotalTime>
  <Words>1358</Words>
  <Application>Microsoft Office PowerPoint</Application>
  <PresentationFormat>شاشة عريضة</PresentationFormat>
  <Paragraphs>158</Paragraphs>
  <Slides>19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19</vt:i4>
      </vt:variant>
    </vt:vector>
  </HeadingPairs>
  <TitlesOfParts>
    <vt:vector size="27" baseType="lpstr">
      <vt:lpstr>Arial</vt:lpstr>
      <vt:lpstr>Calibri</vt:lpstr>
      <vt:lpstr>Calibri Light</vt:lpstr>
      <vt:lpstr>Century Gothic</vt:lpstr>
      <vt:lpstr>Cooper Black</vt:lpstr>
      <vt:lpstr>Helvetica</vt:lpstr>
      <vt:lpstr>Open 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1242</cp:revision>
  <dcterms:created xsi:type="dcterms:W3CDTF">2020-11-11T11:02:52Z</dcterms:created>
  <dcterms:modified xsi:type="dcterms:W3CDTF">2021-01-16T11:18:19Z</dcterms:modified>
</cp:coreProperties>
</file>