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04" autoAdjust="0"/>
    <p:restoredTop sz="94660"/>
  </p:normalViewPr>
  <p:slideViewPr>
    <p:cSldViewPr>
      <p:cViewPr varScale="1">
        <p:scale>
          <a:sx n="80" d="100"/>
          <a:sy n="80" d="100"/>
        </p:scale>
        <p:origin x="84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487992-2477-4633-82CF-15049AD71C44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9D6995-16F5-4A71-87B3-CD8A37788F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474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3.wmf"/><Relationship Id="rId7" Type="http://schemas.openxmlformats.org/officeDocument/2006/relationships/image" Target="../media/image7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Relationship Id="rId9" Type="http://schemas.openxmlformats.org/officeDocument/2006/relationships/image" Target="../media/image9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2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44439" cy="5563520"/>
          </a:xfrm>
          <a:prstGeom prst="rect">
            <a:avLst/>
          </a:prstGeom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 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2915816" y="1700808"/>
            <a:ext cx="3456384" cy="1008112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الفصل الثامن</a:t>
            </a:r>
            <a:endParaRPr lang="ar-SA" sz="105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2483768" y="3645024"/>
            <a:ext cx="4176464" cy="1008112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الطاقـــــــــــــة</a:t>
            </a:r>
          </a:p>
        </p:txBody>
      </p:sp>
      <p:sp>
        <p:nvSpPr>
          <p:cNvPr id="9" name="دبوس زينة 8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866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7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670376" y="1916832"/>
            <a:ext cx="2286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أستكشف أكثر : 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89856" y="2884415"/>
            <a:ext cx="696652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200" dirty="0"/>
              <a:t>أَبْحَثُ عَنْ مَوَادَّ تُسَاعِدُ الثَّدْيِيَّاتِ عَلَى المُحافَظَةِ عَلى حَرَارَتِها . أَكْتُبُ قائِمَةً بِالْمَوادّ الًّتي أَعْرِفُها ، وَ أَبْحَثُ عَنْ مَوادَّ أُخْرَى لاَ أَعْرِفُها ، أَتَحَدَّثُ إِلَى زُمَلائِي عَمَّا وَجَدْتُهُ .  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020272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80112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13995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9979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18762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232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8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خطط انسيابي: بيانات مخزّنة 5"/>
          <p:cNvSpPr/>
          <p:nvPr/>
        </p:nvSpPr>
        <p:spPr>
          <a:xfrm>
            <a:off x="5652120" y="1830303"/>
            <a:ext cx="3096344" cy="504056"/>
          </a:xfrm>
          <a:prstGeom prst="flowChartOnlineStorag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الفكرة الرئيسية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339752" y="2766407"/>
            <a:ext cx="6336704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تَنْتَقِلُ الحَرَارَةُ مِنْ جِسْمٍ إلَى جِسْمٍ آخَرَ أَبْرَدَ مِنْهُ . </a:t>
            </a:r>
          </a:p>
          <a:p>
            <a:r>
              <a:rPr lang="ar-S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وَ هُنَاكَ ثَلاثُ طُرُقٍ لانْتِقَالِ الحَرَارَةِ : </a:t>
            </a:r>
          </a:p>
          <a:p>
            <a:r>
              <a:rPr lang="ar-S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التَّوْصِيلُ ، </a:t>
            </a:r>
          </a:p>
          <a:p>
            <a:r>
              <a:rPr lang="ar-S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وَ الحَمْلُ ، </a:t>
            </a:r>
          </a:p>
          <a:p>
            <a:r>
              <a:rPr lang="ar-S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وَ الإشْعَاعُ . 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596336" y="606167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6156176" y="606167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716016" y="606167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3275856" y="606167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763688" y="606167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688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9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خطط انسيابي: رابط خارج الصفحة 5"/>
          <p:cNvSpPr/>
          <p:nvPr/>
        </p:nvSpPr>
        <p:spPr>
          <a:xfrm>
            <a:off x="7452320" y="648072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6084168" y="648072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4644008" y="64807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3203848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1763688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067944" y="1697990"/>
            <a:ext cx="2897885" cy="5788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/>
              <a:t>مَا الحَرَارَةُ ؟ </a:t>
            </a:r>
            <a:endParaRPr lang="ar-SA" sz="2800" dirty="0">
              <a:effectLst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844479" y="2420888"/>
            <a:ext cx="6759969" cy="34392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/>
              <a:t>تَحْتَاجُ المَخْلوقَاتُ الْحَيَّةُ إِلَى الطَّاقَةُ الحَرَارِيَةِ لِتَبْقَى دَافِئَةً ، سَواءٌ أَكانَ مَصْدَرُ هَذِهِ الطَّاقَةِ الشَّمْسَ ، أَمْ كَانَ مِنْ دَاخِلِ أَجْسَامِنَا . الطَّاقَةُ الْحَرَاريَّةُ تَجْعَلُ جُسَيْمَاتِ المَادَّةِ فِي حَالَةِ حَرَكَةٍ . </a:t>
            </a:r>
          </a:p>
          <a:p>
            <a:r>
              <a:rPr lang="ar-SA" sz="2800" b="1" dirty="0"/>
              <a:t>أَمَّا الحَرَارَةُ فَهِيَ انْتِقالُ الطَّاقَةِ الْحَرَارِيَّةِ مِنْ جِسْمٍ إِلى آخَرَ . وَ الحَرَارَةُ دَائِماً تَنْتَقِلُ مِنَ الأَجْسامِ السّاخِنَةِ إِلى الأَجْسامِ الْبارِدَةِ . </a:t>
            </a:r>
          </a:p>
        </p:txBody>
      </p:sp>
      <p:sp>
        <p:nvSpPr>
          <p:cNvPr id="17" name="دبوس زينة 16"/>
          <p:cNvSpPr/>
          <p:nvPr/>
        </p:nvSpPr>
        <p:spPr>
          <a:xfrm>
            <a:off x="113365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644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10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419872" y="1556792"/>
            <a:ext cx="2897885" cy="5788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/>
              <a:t>انْتِقالُ الْحَرارَةِ </a:t>
            </a:r>
            <a:endParaRPr lang="ar-SA" sz="2800" dirty="0">
              <a:effectLst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115616" y="2362120"/>
            <a:ext cx="6912768" cy="3371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/>
              <a:t>مَاذَا يَحْدُثُ عِنْدَ اسْتِعْمالِ مِحْمَصَةِ الْخُبْزِ ؟ إِنَّها لا تُسَخِّنُ الْخُبْزَ فَقَطْ ، و إِنَّمَا تُسَخِّنُ الْهَوَاءَ مِنْ حَوْلِهَا أَيْضاً . وَ إِذَا اقْتَرَبْتُ مِنْ مِحْمَصَةِ الْخُبْزِ فَإِنَّنِي أُحِسُّ بِانْتِقَالِ الطَّاقَةِ الْحَرِاريَّةِ إِلَى جِسْمِي . </a:t>
            </a:r>
          </a:p>
          <a:p>
            <a:r>
              <a:rPr lang="ar-SA" sz="2400" b="1" dirty="0"/>
              <a:t>إِنَّ جُسَيْماتِ مِحْمَصَةِ الْخُبْزِ السَّاخِنَةَ تَتَحَرَّكُ بِسُرْعَةٍ ، وَتَصْطَدِمُ بِجُزَيْئاتِ الْهَوَاءِ الْبَارِدِ الْمُحِيطِ بِهَا . وَنَتيجَةً لانْتِقَالِ الطَّاقَةِ الْحَرَاريَّةِ مِنَ الْمِحْمَصَةِ إِلَى الْهَوَاءِ الْمُحِيطِ تَبْدَأُ سُرْعَةُ جُسَيْمَاتِ المِحْمَصَةِ بِالنُّقْصَانِ ، في حينِ تَبْدأُ سُرْعَةُ جُزَيئَاتِ الهَوَاءِ المُحيطِ فِي التَّزَايُدِ . وَ تَسْتَمِرُّ العَمَلِيَّةُ حَتّى تُصْبِحَ سُرْعَةُ جُسَيْماتِ كُلٍّ مِنْهُمَا مُتَسَاوِيَةً . 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876256" y="648072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08104" y="648072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067944" y="64807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27784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187624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113365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662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11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403648" y="4341377"/>
            <a:ext cx="6768752" cy="919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/>
              <a:t>تَنْتَقلُ الْحَرارَةُ مِنْ مِحْمَصَةِ  الخُبْزِ السّاخِنِ إِلى الهَواءِ البارِدِ   مِنْ حَوِلِها . </a:t>
            </a:r>
            <a:endParaRPr lang="ar-SA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87438"/>
            <a:ext cx="2295525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خطط انسيابي: رابط خارج الصفحة 7"/>
          <p:cNvSpPr/>
          <p:nvPr/>
        </p:nvSpPr>
        <p:spPr>
          <a:xfrm>
            <a:off x="6948264" y="720080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80112" y="720080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139952" y="720080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99792" y="720080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259632" y="720080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113365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72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12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295930" y="1624732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قياسُ دَرَجَةِ الحَرارَةِ </a:t>
            </a:r>
            <a:endParaRPr lang="ar-SA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03648" y="2416820"/>
            <a:ext cx="7128792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هل أصبت يوما بارتفاع في درجة الحرارتك ؟ لعلك قست ردجة حرارتك مستخدماً مقياس الحرارة .</a:t>
            </a:r>
          </a:p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وتستخدم وحدة تسمى السلسيوس في قياس درجة الحرارة ويرمز  إليها بالرمز (س ) حيث يستخدمها معظم العلماء والشكل المجاور يبين تدريج مقياس درجة الحرارة . درجة الغليان هي (100س ) </a:t>
            </a:r>
          </a:p>
          <a:p>
            <a:endParaRPr lang="ar-S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308304" y="68862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940152" y="68862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499992" y="68862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3059832" y="68862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619672" y="68862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113365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540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13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850324" y="1482602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قياسُ دَرَجَةِ الحَرارَةِ </a:t>
            </a:r>
            <a:endParaRPr lang="ar-SA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3"/>
            <a:ext cx="5572125" cy="426737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مخطط انسيابي: رابط خارج الصفحة 7"/>
          <p:cNvSpPr/>
          <p:nvPr/>
        </p:nvSpPr>
        <p:spPr>
          <a:xfrm>
            <a:off x="7308304" y="648072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940152" y="648072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499992" y="64807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3059832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619672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113365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159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14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745946" y="3202654"/>
            <a:ext cx="4354446" cy="1938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 دَرَجَةُ الحَرَارَةِ الَّتِي يَقيسُها الترمومتر ؟</a:t>
            </a:r>
          </a:p>
          <a:p>
            <a:endParaRPr lang="ar-S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إِرْشادٌ : أَجِدُ التَّدْرِيجُ الَّذي تُشِيرُ إِلَيْهِ نِهايَةُ الخَطِّ الأحْمَرِ .  </a:t>
            </a:r>
          </a:p>
          <a:p>
            <a:endParaRPr lang="ar-S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78518"/>
            <a:ext cx="2447156" cy="368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خطط انسيابي: رابط خارج الصفحة 7"/>
          <p:cNvSpPr/>
          <p:nvPr/>
        </p:nvSpPr>
        <p:spPr>
          <a:xfrm>
            <a:off x="7308304" y="648072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940152" y="648072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499992" y="64807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3059832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619672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113365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825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15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43608" y="2077764"/>
            <a:ext cx="6916345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السَّبَبُ وَ النَّتيجَةُ : مَاذَا يَحْدُثُ لِجُسَيْماتِ مُكَعَّباتِ الجَلِيدِ عِنْدَ وَضْعِهَا فِي كُوبٍ مِنَ الْعَصِيرِ ؟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43608" y="3661939"/>
            <a:ext cx="691634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التَّفْكِيرُ النّاقِدُ : مَا العَلاقَةُ بَيْنَ الحَرارَةِ وَ دَرَجَةِ الحَرارَةِ ؟ 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948264" y="692696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80112" y="692696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139952" y="692696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99792" y="692696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259632" y="692696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113365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10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16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55576" y="1844824"/>
            <a:ext cx="784887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أَستَنْتِجُ : يَرْكُضُ عَدَّاءٌ نَحْوَ الْغَرْبِ بِاتِّجَاهِ خَطِّ النِّهايَةِ . كَيْفَ نَعْرِفُ أَنَّهُ تَحَرَّكَ ؟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397486" y="3284984"/>
            <a:ext cx="6668993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التَّفْكِيرُ النّاقِدُ : أَيُّهُمَا أَسْرَعُ : سَيَّارَةٌ تَتَحَرَّكُ بِحَيْثُ تَقْطَعُ 180 كم فِي سَاعَتَيْنِ ، أَوْ حِصَانٌ يَعْدُو بِسُرْعَةِ 76 كم / س ؟ أُوَضِّحُ إجَابَتِي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916654" y="692696"/>
            <a:ext cx="1077817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48502" y="692696"/>
            <a:ext cx="1255746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108342" y="692696"/>
            <a:ext cx="1077817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68182" y="692696"/>
            <a:ext cx="1077817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228022" y="692696"/>
            <a:ext cx="1077817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113365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829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715256" y="1167135"/>
            <a:ext cx="1025698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الحرارة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429388" y="87791"/>
            <a:ext cx="2571736" cy="76944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0000"/>
                </a:solidFill>
                <a:cs typeface="PT Bold Heading" pitchFamily="2" charset="-78"/>
              </a:rPr>
              <a:t>المفردات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948264" y="2060848"/>
            <a:ext cx="1828800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70C0"/>
                </a:solidFill>
              </a:rPr>
              <a:t>المادة الموصلة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846747" y="2823319"/>
            <a:ext cx="1930317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C0"/>
                </a:solidFill>
              </a:rPr>
              <a:t>الكهرباء الساكنة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6846747" y="3471391"/>
            <a:ext cx="1868657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C0"/>
                </a:solidFill>
              </a:rPr>
              <a:t>الدائرة الكهربية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2195737" y="117337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B050"/>
                </a:solidFill>
              </a:rPr>
              <a:t>انتقال الطاقة الحرارية من الجسم الساخن إلى الجسم البارد</a:t>
            </a:r>
            <a:endParaRPr lang="ar-SA" sz="2000" b="1" dirty="0">
              <a:solidFill>
                <a:srgbClr val="00B050"/>
              </a:solidFill>
              <a:latin typeface="Calibri" pitchFamily="34" charset="0"/>
              <a:ea typeface="Calibri" pitchFamily="34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305897" y="2173506"/>
            <a:ext cx="4681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FF"/>
                </a:solidFill>
              </a:rPr>
              <a:t>مادة قادرة على نقل الطاقة الحرارية أو الكهربائية بسهولة</a:t>
            </a:r>
            <a:endParaRPr lang="ar-SA" sz="20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555776" y="2895327"/>
            <a:ext cx="4251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B050"/>
                </a:solidFill>
              </a:rPr>
              <a:t>تجمع الشحنات الكهربية على سطح جسم ما</a:t>
            </a:r>
            <a:endParaRPr lang="ar-SA" sz="2400" b="1" dirty="0">
              <a:solidFill>
                <a:srgbClr val="00B050"/>
              </a:solidFill>
              <a:latin typeface="Calibri" pitchFamily="34" charset="0"/>
              <a:ea typeface="Calibri" pitchFamily="34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123728" y="3471391"/>
            <a:ext cx="4586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FF"/>
                </a:solidFill>
              </a:rPr>
              <a:t>مسار مغلق يسري فيه التيار الكهربي</a:t>
            </a:r>
            <a:endParaRPr lang="ar-SA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 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7" name="شارة رتبة 26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شارة رتبة 27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804248" y="4182179"/>
            <a:ext cx="1930317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C0"/>
                </a:solidFill>
              </a:rPr>
              <a:t>قطب المغناطيس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2555776" y="4182179"/>
            <a:ext cx="4251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B050"/>
                </a:solidFill>
              </a:rPr>
              <a:t>أحد طرفي المغناطيس وتكون قوة جذب المغناطيس عنده أكبر ما يمكن </a:t>
            </a:r>
            <a:endParaRPr lang="ar-SA" sz="2400" b="1" dirty="0">
              <a:solidFill>
                <a:srgbClr val="00B050"/>
              </a:solidFill>
              <a:latin typeface="Calibri" pitchFamily="34" charset="0"/>
              <a:ea typeface="Calibri" pitchFamily="34" charset="0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879807" y="5118283"/>
            <a:ext cx="1868657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C0"/>
                </a:solidFill>
              </a:rPr>
              <a:t>المجال المغناطيسي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2123728" y="5118283"/>
            <a:ext cx="4586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FF"/>
                </a:solidFill>
              </a:rPr>
              <a:t>منطقة محيطة بالمغناطيس تظهر فيها آثار قوته المغناطيسية</a:t>
            </a:r>
            <a:endParaRPr lang="ar-SA" sz="2400" b="1" dirty="0">
              <a:solidFill>
                <a:srgbClr val="0000FF"/>
              </a:solidFill>
              <a:latin typeface="Calibri" pitchFamily="34" charset="0"/>
              <a:ea typeface="Calibri" pitchFamily="34" charset="0"/>
            </a:endParaRPr>
          </a:p>
        </p:txBody>
      </p:sp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8" y="692696"/>
            <a:ext cx="1174381" cy="880786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48136"/>
            <a:ext cx="1076736" cy="672752"/>
          </a:xfrm>
          <a:prstGeom prst="rect">
            <a:avLst/>
          </a:prstGeom>
        </p:spPr>
      </p:pic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8" y="2492896"/>
            <a:ext cx="1167914" cy="734171"/>
          </a:xfrm>
          <a:prstGeom prst="rect">
            <a:avLst/>
          </a:prstGeom>
        </p:spPr>
      </p:pic>
      <p:pic>
        <p:nvPicPr>
          <p:cNvPr id="17" name="صورة 16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2" y="3284984"/>
            <a:ext cx="1118878" cy="736629"/>
          </a:xfrm>
          <a:prstGeom prst="rect">
            <a:avLst/>
          </a:prstGeom>
        </p:spPr>
      </p:pic>
      <p:pic>
        <p:nvPicPr>
          <p:cNvPr id="31" name="صورة 30" descr="لقطة الشاشة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7" y="4182179"/>
            <a:ext cx="1295581" cy="1009791"/>
          </a:xfrm>
          <a:prstGeom prst="rect">
            <a:avLst/>
          </a:prstGeom>
        </p:spPr>
      </p:pic>
      <p:pic>
        <p:nvPicPr>
          <p:cNvPr id="32" name="صورة 31" descr="لقطة الشاشة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5" y="5208986"/>
            <a:ext cx="1333686" cy="990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6131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9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17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88101" y="1548081"/>
            <a:ext cx="2820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كَيْفَ تَنْتَقِلُ الحَرَارَةُ ؟ </a:t>
            </a:r>
            <a:endParaRPr lang="ar-SA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03648" y="2237963"/>
            <a:ext cx="640871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عَرَفْنَا سَابِقاً مَاذَا يَحْدُثُ عِنْدَ انْتِقَالِ الطَّاقَةِ الْحَرَارِيَّةِ . </a:t>
            </a:r>
          </a:p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وَ سَنَدْرُسُ الآنَ كَيْفَ تَنْتَقِلُ الْحَرَارَةُ .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51520" y="3784972"/>
            <a:ext cx="864096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المَوادُّ الصُّلْبَةُ تَسْخُنُ بِالتَّوْصِيلِ . وَ يَحْدُثُ التَّوْصِيلُ الحَرَاريُّ عِنْدَما يَتَلامَسُ جِسْمَانِ مُخْتَلِفَانِ في دَرَجَةِ حَرَارَتِهِما . </a:t>
            </a:r>
          </a:p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كَما يَحْدُثُ التَّوْصيلُ أَيْضاً فِي دَاخِلِ الجِسْمِ نَفْسِهِ كَمَا فِي أَوَانِي الطَّبْخِ </a:t>
            </a:r>
          </a:p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إِذا تَلاَمَسَ جِسْمَانِ مُخْتَلِفَانِ فِي دَرَجَةِ الحَرَارَةِ فَإِنَّ جُزَيْئَاتِ الْجِسْمِ السَّاخِنِ تَصْطَدِمُ بِجُزَيْئَاتِ الجِسْمِ الأَقَلِّ مِنْهُ فِي دَرَجَةِ الحَرَارَةِ . وَ هَذا التَّصَادُمُ يُعْطِي الجِسْمَ - الذي دَرَجَةُ حَرَارَتِهِ أَقَلُّ - طَاقَةً ، فَتَسْخُنُ جُسَيْمَاتُهُ 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852520" y="3068960"/>
            <a:ext cx="2943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التَّوْصِيلُ الْحَرَاريُّ </a:t>
            </a:r>
            <a:endParaRPr lang="ar-SA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6948264" y="648072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5580112" y="648072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4139952" y="64807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7" name="مخطط انسيابي: رابط خارج الصفحة 16"/>
          <p:cNvSpPr/>
          <p:nvPr/>
        </p:nvSpPr>
        <p:spPr>
          <a:xfrm>
            <a:off x="2699792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8" name="مخطط انسيابي: رابط خارج الصفحة 17"/>
          <p:cNvSpPr/>
          <p:nvPr/>
        </p:nvSpPr>
        <p:spPr>
          <a:xfrm>
            <a:off x="1259632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9" name="دبوس زينة 18"/>
          <p:cNvSpPr/>
          <p:nvPr/>
        </p:nvSpPr>
        <p:spPr>
          <a:xfrm>
            <a:off x="113365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821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18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38356" y="5775647"/>
            <a:ext cx="446589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أَصِفُ كَيْفَ تَتَدَفَّقُ الحَرَارَةُ في وِعَاءِ المَاءِ . 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37" y="2016083"/>
            <a:ext cx="3053542" cy="3573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مخطط انسيابي: رابط خارج الصفحة 7"/>
          <p:cNvSpPr/>
          <p:nvPr/>
        </p:nvSpPr>
        <p:spPr>
          <a:xfrm>
            <a:off x="694826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80112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139952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9979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25963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113365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485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19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678885" y="1772816"/>
            <a:ext cx="1757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الحَمْلُ الحَراريُّ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259632" y="2348880"/>
            <a:ext cx="756084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الحَمْلُ طَريقَةٌ ثانيَةٌ لاِنْتِقالِ الْحَرارَةِ ، وَ الحَمْلُ الحَراريُّ يَنْقُلُ الحَرارَةَ خِلالَ السَّوائِلِ وَ الغازاتِ .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331640" y="3496940"/>
            <a:ext cx="7488832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إِذا أَرَدْنَا أَنْ نَغْلِيَ كَمِّيَّةً مِنَ الماءِ ، فَإِنَّنا نَضَعُها في إِبْريقٍ وَ نَضَعُهُ عَلى المَوْقِدِ أو النَّارِ ، وَ عِنْدَما يَسْخُنُ الإِبْريقُ تَنْتَقِلُ الطَّاقَةُ مِنْهُ إِلى الْماءِ حَيْثُ تَسْخُنُ جُسَيْماتُ الْماءِ المَوْجودَةُ في أَسْفلِ الإِبْرِيقِ أَوَّلاً . </a:t>
            </a:r>
          </a:p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وَ نَتيجَةً لاِرْتفاع دَرَجَةِ حَرارَتِها فَإِنَّها تَصْعَدُ إِلى الأَعْلى ، وَ تَحُلُّ مَحَلَّها جُسَيْماتُ المَاءِ البارِدَةُ . وَ تَسْتَمِرُّ هَذِهِ العَمَلِيَّةُ حَتَّى تَصِلَ كَمِّيَّةُ الماءِ كُلُّهَا إِلى حالَةِ الغَلَيانِ . </a:t>
            </a: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694826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5580112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4139952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269979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7" name="مخطط انسيابي: رابط خارج الصفحة 16"/>
          <p:cNvSpPr/>
          <p:nvPr/>
        </p:nvSpPr>
        <p:spPr>
          <a:xfrm>
            <a:off x="125963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8" name="دبوس زينة 17"/>
          <p:cNvSpPr/>
          <p:nvPr/>
        </p:nvSpPr>
        <p:spPr>
          <a:xfrm>
            <a:off x="113365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060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 20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99592" y="2206605"/>
            <a:ext cx="72191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الحَرَارَة وَ دَرَجَةُ الحَرَارَةِ شيئان مُخْتَلِفَانِ . </a:t>
            </a: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6966587" y="648072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5598435" y="648072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4158275" y="64807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2718115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1277955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113365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927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21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885902" y="1916832"/>
            <a:ext cx="2529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الإِشْعاعُ الْحَراريٌّ </a:t>
            </a:r>
            <a:endParaRPr lang="ar-SA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6498" y="2685436"/>
            <a:ext cx="7773934" cy="20621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الطَّريقَةُ الثَّالِثَةُ لاِنْتِقَالِ الْحَرارَةِ تَكُونُ بِوَسَاطَةِ الإِشْعاعِ الحَرَارِيِّ ، الذِي يَنْقُلُ الطَّاقَةَ الحَرَارِيَّةَ فِي الفَراغِ . وَ بِدونِ الإِشْعَاعِ لا يُمْكِنُ أَنْ تَصِلَ طاقَةُ الشَّمْسِ الْحَرَاريّةُ إِلَى الأَرْضِ . الإِشْعَاعُ الْحَراريُّ لاَ يَحْتاجُ إِلى وَسَطٍ ناقِل . 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236296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868144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427984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98782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54766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113365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641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22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87624" y="4725144"/>
            <a:ext cx="662473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/>
              <a:t>تَنْتَقِلُ طَاقَةُ الشَّمْسِ فِي الفَضَاءِ بِوَسَاطَةِ الإِشْعاعِ . </a:t>
            </a:r>
            <a:endParaRPr lang="ar-SA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74" y="1700808"/>
            <a:ext cx="3892450" cy="2794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خطط انسيابي: رابط خارج الصفحة 7"/>
          <p:cNvSpPr/>
          <p:nvPr/>
        </p:nvSpPr>
        <p:spPr>
          <a:xfrm>
            <a:off x="6876256" y="720080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08104" y="720080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067944" y="720080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27784" y="720080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187624" y="720080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113365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425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23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9552" y="2196153"/>
            <a:ext cx="7482325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المادَّة الموصِلَةُ وَ المادَّةُ العازِلَةُ </a:t>
            </a:r>
            <a:endParaRPr lang="ar-SA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99593" y="3046308"/>
            <a:ext cx="756084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فِي الشِّتاءِ أَرْتَدِي سُتْرَةً مِنَ الصُّوفِ لِتُبْقِيَ جِسْمِي دَافِئاً . </a:t>
            </a:r>
          </a:p>
          <a:p>
            <a:r>
              <a:rPr lang="ar-S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الصُّوفُ مَادَّةٌ عَازِلَةٌ لا تَنْقُلُ الْحَرارَةَ بِشَكْلٍ جَيِّدٍ . كَذَلِكَ تُعَدُّ الدُّهُونُ مَادَّةً عَازِلَةً فِي أَجْسَامِ الثَّدْيِيَّاتِ ، تُحَافِظُ عَلَى دِفْءِ الْجِسْمِ وَ تَحْميهِ مِنَ الْهواءِ الْبارِدِ . أَمَّا المَوَادُّ المُوصِلَةُ - وَ مِنْهَا النُّحَاسُ وَ الكرُومُ وَ الحَدِيدُ - فَتَنْقُلُ الحَرَارَةَ بِسُهُولَةٍ . 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869749" y="648072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01597" y="648072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061437" y="64807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21277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181117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35496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142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24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53906" y="1916832"/>
            <a:ext cx="6624736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السَّبَبُ وَ النَّتيجَةُ : تَبْدُو الأَوَانِي المَنْزَلِيَّةُ المَصْنُوعَةُ مِنَ الأَلُومِنْيُومِ أَوِ الحَدِيدِ أَبْرَدَ مِنَ الأَوَانِي الْخَشَبِيَّةِ عِنْدَ لَمْسِهَا فِي دَرَجَةِ حَرَارَةِ الْغُرْفَةِ . لِمَاذَا ؟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47664" y="3789040"/>
            <a:ext cx="6624736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التَّفْكِيرُ النّاقِدُ : مَا الاخْتِلافُ بَيْنَ الإِشْعَاعِ الحَرَارِيِّ وَ بَيْنَ التَّوْصِيلِ وَ الحَمْلِ الحَرَارِيَّيْنِ ؟ 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94826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80112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139952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9979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25963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35496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601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25 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053900" cy="324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خطط انسيابي: رابط خارج الصفحة 6"/>
          <p:cNvSpPr/>
          <p:nvPr/>
        </p:nvSpPr>
        <p:spPr>
          <a:xfrm>
            <a:off x="6945380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5577228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4137068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269690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125674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2" name="دبوس زينة 11"/>
          <p:cNvSpPr/>
          <p:nvPr/>
        </p:nvSpPr>
        <p:spPr>
          <a:xfrm>
            <a:off x="35496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142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26 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763688" y="1683965"/>
            <a:ext cx="561662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800" b="1" dirty="0">
                <a:solidFill>
                  <a:srgbClr val="FF0000"/>
                </a:solidFill>
              </a:rPr>
              <a:t>بريق الشاي المصنوع من الألومنيوم موصل جيد للحرارة : لتسخين السوائل والبلاستيك الذي يغلف المقبض مادة عازلة.</a:t>
            </a:r>
          </a:p>
        </p:txBody>
      </p:sp>
      <p:grpSp>
        <p:nvGrpSpPr>
          <p:cNvPr id="7" name="Group 3"/>
          <p:cNvGrpSpPr/>
          <p:nvPr/>
        </p:nvGrpSpPr>
        <p:grpSpPr>
          <a:xfrm>
            <a:off x="3021335" y="3284984"/>
            <a:ext cx="2846809" cy="2953295"/>
            <a:chOff x="3165351" y="3284984"/>
            <a:chExt cx="2846809" cy="295329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351" y="3284984"/>
              <a:ext cx="2846809" cy="2953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2"/>
            <p:cNvSpPr/>
            <p:nvPr/>
          </p:nvSpPr>
          <p:spPr>
            <a:xfrm>
              <a:off x="4572000" y="3392996"/>
              <a:ext cx="864096" cy="10801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0" name="مخطط انسيابي: رابط خارج الصفحة 9"/>
          <p:cNvSpPr/>
          <p:nvPr/>
        </p:nvSpPr>
        <p:spPr>
          <a:xfrm>
            <a:off x="7164288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/>
              <a:t>التهيئة</a:t>
            </a:r>
            <a:endParaRPr lang="ar-SA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5796136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/>
              <a:t>الاستكشاف</a:t>
            </a:r>
            <a:endParaRPr lang="ar-SA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4355976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/>
              <a:t>الشرح</a:t>
            </a:r>
            <a:endParaRPr lang="ar-SA" dirty="0"/>
          </a:p>
        </p:txBody>
      </p:sp>
      <p:sp>
        <p:nvSpPr>
          <p:cNvPr id="17" name="مخطط انسيابي: رابط خارج الصفحة 16"/>
          <p:cNvSpPr/>
          <p:nvPr/>
        </p:nvSpPr>
        <p:spPr>
          <a:xfrm>
            <a:off x="291581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/>
              <a:t>التقويم</a:t>
            </a:r>
            <a:endParaRPr lang="ar-SA" dirty="0"/>
          </a:p>
        </p:txBody>
      </p:sp>
      <p:sp>
        <p:nvSpPr>
          <p:cNvPr id="18" name="مخطط انسيابي: رابط خارج الصفحة 17"/>
          <p:cNvSpPr/>
          <p:nvPr/>
        </p:nvSpPr>
        <p:spPr>
          <a:xfrm>
            <a:off x="147565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/>
              <a:t>الإثراء</a:t>
            </a:r>
            <a:endParaRPr lang="ar-SA" dirty="0"/>
          </a:p>
        </p:txBody>
      </p:sp>
      <p:sp>
        <p:nvSpPr>
          <p:cNvPr id="19" name="دبوس زينة 18"/>
          <p:cNvSpPr/>
          <p:nvPr/>
        </p:nvSpPr>
        <p:spPr>
          <a:xfrm>
            <a:off x="35496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446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53" y="227179"/>
            <a:ext cx="158051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1403648" y="5157192"/>
            <a:ext cx="633670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/>
              <a:t>كيف نستخدم الطاقة ؟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19365"/>
          <a:stretch/>
        </p:blipFill>
        <p:spPr>
          <a:xfrm>
            <a:off x="2711790" y="1052736"/>
            <a:ext cx="3795404" cy="3563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دبوس زينة 9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753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 27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02290" y="1703710"/>
            <a:ext cx="3498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كَيْفَ تُغَيِّرُ الحَرارَةُ المادَّةَ ؟ </a:t>
            </a:r>
            <a:endParaRPr lang="ar-SA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259632" y="2783830"/>
            <a:ext cx="684076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200" dirty="0">
                <a:solidFill>
                  <a:schemeClr val="tx1"/>
                </a:solidFill>
              </a:rPr>
              <a:t>مِنَ الْمَعْلومِ أَنَّ جُسَيْماتِ الْمادّةِ فِي حَرَكَةٍ مُسْتَمِرَّةٍ . وَ عٍنْدَما تَكْتَسِبُ هَذِهِ الجُسَيْماتُ طاقَةً أَوْ تَفْقِدُهَا فَإِنَّ المادَّةَ تَتَغيَّرُ .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020272" y="648072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652120" y="648072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211960" y="64807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771800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331640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35496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154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 28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66188" y="1989996"/>
            <a:ext cx="5834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التَّغَيُّرَاتُ الفِيزْيَائِيَّةُ و التَّغَيُّرَاتُ الكِيمْيَائِيَّةُ </a:t>
            </a:r>
            <a:endParaRPr lang="ar-SA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87623" y="2911584"/>
            <a:ext cx="7524359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إِذَا أَضَفْتُ طَاقَةً حَرَارِيَّةً إِلَى جِسْمٍ فَإِنَّ جُسَيْمَاتِهِ تَتَحَرَّكُ أَسْرَعَ وَ تَتَباعَدُ .</a:t>
            </a:r>
          </a:p>
          <a:p>
            <a:r>
              <a:rPr lang="ar-S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لِذَا عِنْدَما تَكْتَسِبُ جُسَيْماتُ المَادَّةِ طاقةً حَرَارِيَّةً فَإِنَّها تَتَمَدَّدُ . أَمَّا إِذَا فَقَدَتْ جُسَيْماتُ المَادَّةِ الطَّاقَةَ الْحَرَارِيَّةَ فَإِنَّهَا تَتَقَلَّصُ . </a:t>
            </a:r>
          </a:p>
          <a:p>
            <a:r>
              <a:rPr lang="ar-S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 في كِلْتَا الحَالَتَيْنِ تَتَغَيَّرُ المَادَّةُ .  هَذِهِ التَّغَيُّرَاتُ التِي تُحْدِثُهَا الحَرَارَةُ فِي المَادَّةِ تَغَيُّرَاتٌ فِيزْيَائِيَّةٌ . 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876256" y="648072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08104" y="648072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067944" y="64807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27784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187624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35496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809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 29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15616" y="2621230"/>
            <a:ext cx="72008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وَ يُمْكِنُ لِلحَرَارَةِ أَنْ تُحْدِثَ فِي المَادَّةِ تَغَيُّرَاتٍ كِيمْيَائِيَّةٍ ؛ فَقَدْ تَحْتَرِقُ الْمادَّةُ بِسَبَبِ الْحَرارَةِ .</a:t>
            </a:r>
          </a:p>
          <a:p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وَ الاحْتِرَاقُ تَغَيُّرٌ كِيمْيَائِيٌّ .</a:t>
            </a:r>
          </a:p>
          <a:p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وَ عِنْدَ احْتِرَاقِ الْوَقُودِ تَنْطَلِقُ الطَّاقَةُ الْمُخْتَزَنَةُ فِيهِ . </a:t>
            </a: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7092280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5724128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4283968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284380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140364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2" name="دبوس زينة 11"/>
          <p:cNvSpPr/>
          <p:nvPr/>
        </p:nvSpPr>
        <p:spPr>
          <a:xfrm>
            <a:off x="35496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505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 30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99592" y="2046327"/>
            <a:ext cx="741682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تَغَيُّرُ الحالَةِ </a:t>
            </a:r>
          </a:p>
          <a:p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عِنْدَمَا يَكْتَسِبُ الجِسْمُ حَرَارةً كَافِيَةً تَتَغَيَّرُ حَالَةُ المَادَّةِ .</a:t>
            </a:r>
          </a:p>
          <a:p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فَعِنْدَ تَسْخِينِ المَادَّةِ الصُّلْبَةِ إِلَى دَرَجَةِ الانْصِهَارِ فَإِنَّها تَتَحَوَّلُ إِلَى الحَالَةِ السَّائِلَةِ . </a:t>
            </a:r>
          </a:p>
          <a:p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وَ مَعَ اسْتِمْرَارِ التَّسْخِينِ فَإِنَّهَا تَتَحَوَّلُ إِلَى الْحالَةِ الْغَازِيَّةِ . </a:t>
            </a: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7092280" y="678175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5724128" y="678175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4283968" y="678175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2843808" y="678175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1403648" y="678175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35496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146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31 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99592" y="1992686"/>
            <a:ext cx="74168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7030A0"/>
                </a:solidFill>
              </a:rPr>
              <a:t>السَّبَبُ وَ النَّتيجَةُ </a:t>
            </a:r>
            <a:r>
              <a:rPr lang="ar-SA" sz="3200" b="1" dirty="0"/>
              <a:t>:</a:t>
            </a:r>
            <a:r>
              <a:rPr lang="ar-SA" sz="3200" dirty="0"/>
              <a:t> </a:t>
            </a:r>
            <a:r>
              <a:rPr lang="ar-SA" sz="3200" b="1" dirty="0">
                <a:solidFill>
                  <a:srgbClr val="FF0000"/>
                </a:solidFill>
              </a:rPr>
              <a:t>كَيْفَ تُسَبِّبُ الْحَرارَةُ تَمَدُّدِ الْمَادَّةِ ؟</a:t>
            </a:r>
            <a:r>
              <a:rPr lang="ar-SA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99592" y="3498007"/>
            <a:ext cx="741682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</a:rPr>
              <a:t>التَّفْكِيرُ النّاقِدُ </a:t>
            </a:r>
            <a:r>
              <a:rPr lang="ar-SA" sz="2800" b="1" dirty="0"/>
              <a:t>: </a:t>
            </a:r>
            <a:r>
              <a:rPr lang="ar-SA" sz="2800" b="1" dirty="0">
                <a:solidFill>
                  <a:srgbClr val="FF0000"/>
                </a:solidFill>
              </a:rPr>
              <a:t>لِماذا يَحْرِقُ النّاسُ الْفَحْمَ وَ النِّفْطَ ؟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092280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724128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283968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84380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40364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35496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644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 32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03648" y="5085184"/>
            <a:ext cx="64554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تُحَوِّلُ الحَرَارَةُ بَعْضَ المَوَادِّ الصُّلْبَةِ إلَى سَائِلَةٍ 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28" y="1632570"/>
            <a:ext cx="51339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خطط انسيابي: رابط خارج الصفحة 7"/>
          <p:cNvSpPr/>
          <p:nvPr/>
        </p:nvSpPr>
        <p:spPr>
          <a:xfrm>
            <a:off x="7020272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652120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211960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77180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33164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35496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879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 33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4280892" y="189691"/>
            <a:ext cx="762000" cy="32766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3311624" y="1529921"/>
            <a:ext cx="271543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schemeClr val="bg1"/>
                </a:solidFill>
              </a:rPr>
              <a:t>ملخص مصور</a:t>
            </a:r>
            <a:endParaRPr lang="ar-JO" sz="2800" b="1" dirty="0">
              <a:solidFill>
                <a:schemeClr val="bg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211706" y="4809926"/>
            <a:ext cx="210471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الحَرَارَةُ هي انْتِقالُ الطَّاقَةِ الحَرَارِيَّةُ مِنْ جِسْمٍ إلى جِسْمٍ آخَرَ أبْرَدَ مِنْه . 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907450" y="4831366"/>
            <a:ext cx="21047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تَنْتَقِلُ الحَرَارَةُ بالتَّوْصِيلِ و الحَمْلِ و الإِشْعاعِ 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43154" y="4673066"/>
            <a:ext cx="210471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تُسَبِّبُ الحَرَارَةُ تَغَيُّراتٍ في المادَّةِ ، مِنْها التَّمَدُّدُ ، و الاحْتِراقُ ، و تَغَيُّرُ الحالَةِ 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98" y="2899680"/>
            <a:ext cx="2034332" cy="139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98" y="2899680"/>
            <a:ext cx="2006861" cy="133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54" y="2899680"/>
            <a:ext cx="2104710" cy="133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مخطط انسيابي: رابط خارج الصفحة 17"/>
          <p:cNvSpPr/>
          <p:nvPr/>
        </p:nvSpPr>
        <p:spPr>
          <a:xfrm>
            <a:off x="7020272" y="654902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19" name="مخطط انسيابي: رابط خارج الصفحة 18"/>
          <p:cNvSpPr/>
          <p:nvPr/>
        </p:nvSpPr>
        <p:spPr>
          <a:xfrm>
            <a:off x="5652120" y="654902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20" name="مخطط انسيابي: رابط خارج الصفحة 19"/>
          <p:cNvSpPr/>
          <p:nvPr/>
        </p:nvSpPr>
        <p:spPr>
          <a:xfrm>
            <a:off x="4211960" y="65490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21" name="مخطط انسيابي: رابط خارج الصفحة 20"/>
          <p:cNvSpPr/>
          <p:nvPr/>
        </p:nvSpPr>
        <p:spPr>
          <a:xfrm>
            <a:off x="2771800" y="65490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22" name="مخطط انسيابي: رابط خارج الصفحة 21"/>
          <p:cNvSpPr/>
          <p:nvPr/>
        </p:nvSpPr>
        <p:spPr>
          <a:xfrm>
            <a:off x="1331640" y="65490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23" name="دبوس زينة 22"/>
          <p:cNvSpPr/>
          <p:nvPr/>
        </p:nvSpPr>
        <p:spPr>
          <a:xfrm>
            <a:off x="35496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328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34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خطط انسيابي: رابط خارج الصفحة 5"/>
          <p:cNvSpPr/>
          <p:nvPr/>
        </p:nvSpPr>
        <p:spPr>
          <a:xfrm>
            <a:off x="7092280" y="604277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5652120" y="604277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4211960" y="604277"/>
            <a:ext cx="1152128" cy="692696"/>
          </a:xfrm>
          <a:prstGeom prst="flowChartOffpageConnector">
            <a:avLst/>
          </a:prstGeom>
          <a:solidFill>
            <a:srgbClr val="0070C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2699792" y="604277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1259632" y="604277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1" name="Round Same Side Corner Rectangle 26"/>
          <p:cNvSpPr/>
          <p:nvPr/>
        </p:nvSpPr>
        <p:spPr>
          <a:xfrm rot="16200000">
            <a:off x="6117332" y="355090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5212927" y="1737241"/>
            <a:ext cx="271543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chemeClr val="bg1"/>
                </a:solidFill>
              </a:rPr>
              <a:t>أفكر وأتحدث ثم أكتب</a:t>
            </a:r>
            <a:endParaRPr lang="ar-JO" sz="2800" b="1" dirty="0">
              <a:solidFill>
                <a:schemeClr val="bg1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619672" y="3105393"/>
            <a:ext cx="66967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الْفِكْرَةُ الرَّئيسَةُ . </a:t>
            </a:r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أُوَضِّحُ ثَلاثَةَ طُرُقٍ لانْتِقَالِ الحَرَارَةُ . </a:t>
            </a:r>
          </a:p>
        </p:txBody>
      </p:sp>
      <p:sp>
        <p:nvSpPr>
          <p:cNvPr id="18" name="وسيلة شرح بيضاوية 17"/>
          <p:cNvSpPr/>
          <p:nvPr/>
        </p:nvSpPr>
        <p:spPr>
          <a:xfrm>
            <a:off x="1691680" y="4420701"/>
            <a:ext cx="6336705" cy="1168539"/>
          </a:xfrm>
          <a:prstGeom prst="wedgeEllipseCallout">
            <a:avLst>
              <a:gd name="adj1" fmla="val -26746"/>
              <a:gd name="adj2" fmla="val -103191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dirty="0"/>
              <a:t>التوصيل للمواد الصلبة ، الحمل للسوائل و الغازات ، الإشعاع في الفراغ .</a:t>
            </a:r>
          </a:p>
        </p:txBody>
      </p:sp>
      <p:sp>
        <p:nvSpPr>
          <p:cNvPr id="19" name="دبوس زينة 18"/>
          <p:cNvSpPr/>
          <p:nvPr/>
        </p:nvSpPr>
        <p:spPr>
          <a:xfrm>
            <a:off x="35496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880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 35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6369124" y="659385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5464719" y="2041536"/>
            <a:ext cx="271543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chemeClr val="bg1"/>
                </a:solidFill>
              </a:rPr>
              <a:t>أفكر وأتحدث ثم أكتب</a:t>
            </a:r>
            <a:endParaRPr lang="ar-JO" sz="2800" b="1" dirty="0">
              <a:solidFill>
                <a:schemeClr val="bg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15617" y="3297030"/>
            <a:ext cx="64886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الْمُفْرداتُ</a:t>
            </a:r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تَنْتَقِلُ الحَرَارَةُ فِي الْفَرَاغِ بـ ـــ ........ </a:t>
            </a:r>
          </a:p>
        </p:txBody>
      </p:sp>
      <p:sp>
        <p:nvSpPr>
          <p:cNvPr id="9" name="وسيلة شرح بيضاوية 8"/>
          <p:cNvSpPr/>
          <p:nvPr/>
        </p:nvSpPr>
        <p:spPr>
          <a:xfrm>
            <a:off x="2631978" y="4925501"/>
            <a:ext cx="4326417" cy="735747"/>
          </a:xfrm>
          <a:prstGeom prst="wedgeEllipseCallout">
            <a:avLst>
              <a:gd name="adj1" fmla="val -2509"/>
              <a:gd name="adj2" fmla="val -13502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dirty="0"/>
              <a:t>الإشعاع</a:t>
            </a: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7308304" y="620540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5868144" y="620540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4427984" y="620540"/>
            <a:ext cx="1152128" cy="692696"/>
          </a:xfrm>
          <a:prstGeom prst="flowChartOffpageConnector">
            <a:avLst/>
          </a:prstGeom>
          <a:solidFill>
            <a:srgbClr val="0070C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7" name="مخطط انسيابي: رابط خارج الصفحة 16"/>
          <p:cNvSpPr/>
          <p:nvPr/>
        </p:nvSpPr>
        <p:spPr>
          <a:xfrm>
            <a:off x="2915816" y="620540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8" name="مخطط انسيابي: رابط خارج الصفحة 17"/>
          <p:cNvSpPr/>
          <p:nvPr/>
        </p:nvSpPr>
        <p:spPr>
          <a:xfrm>
            <a:off x="1475656" y="620540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9" name="دبوس زينة 18"/>
          <p:cNvSpPr/>
          <p:nvPr/>
        </p:nvSpPr>
        <p:spPr>
          <a:xfrm>
            <a:off x="35496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ص113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453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 36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6801172" y="185564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5896767" y="1567715"/>
            <a:ext cx="271543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chemeClr val="bg1"/>
                </a:solidFill>
              </a:rPr>
              <a:t>أفكر وأتحدث ثم أكتب</a:t>
            </a:r>
            <a:endParaRPr lang="ar-JO" sz="2800" b="1" dirty="0">
              <a:solidFill>
                <a:schemeClr val="bg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59632" y="2636912"/>
            <a:ext cx="6912768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/>
              <a:t>السَّبَبُ وَ النَّتيجَةُ . مَاذَا يَحْدُثُ عِنْدَما نُسَخِّنُ كُلّاً مِنَ الْجَلِيدِ وَ المَاءِ وَ الهَوَاءِ ؟ مَاذا يَحْدُثُ عِنْدَ تَسْخِينِ بَالُونٍ مَمْلُوءٍ بِالْهَوَاءِ ؟ </a:t>
            </a:r>
            <a:endParaRPr lang="ar-SA" sz="2800" dirty="0">
              <a:effectLst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68" y="4221088"/>
            <a:ext cx="4176796" cy="193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خطط انسيابي: رابط خارج الصفحة 9"/>
          <p:cNvSpPr/>
          <p:nvPr/>
        </p:nvSpPr>
        <p:spPr>
          <a:xfrm>
            <a:off x="7092280" y="648072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5652120" y="648072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4211960" y="648072"/>
            <a:ext cx="1152128" cy="692696"/>
          </a:xfrm>
          <a:prstGeom prst="flowChartOffpageConnector">
            <a:avLst/>
          </a:prstGeom>
          <a:solidFill>
            <a:srgbClr val="0070C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7" name="مخطط انسيابي: رابط خارج الصفحة 16"/>
          <p:cNvSpPr/>
          <p:nvPr/>
        </p:nvSpPr>
        <p:spPr>
          <a:xfrm>
            <a:off x="2699792" y="64807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8" name="مخطط انسيابي: رابط خارج الصفحة 17"/>
          <p:cNvSpPr/>
          <p:nvPr/>
        </p:nvSpPr>
        <p:spPr>
          <a:xfrm>
            <a:off x="1259632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034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7" y="705193"/>
            <a:ext cx="7560406" cy="5351816"/>
          </a:xfrm>
          <a:prstGeom prst="rect">
            <a:avLst/>
          </a:prstGeom>
        </p:spPr>
      </p:pic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 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7415839" y="448462"/>
            <a:ext cx="1296144" cy="1008112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دبوس زينة 7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496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37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6657156" y="299493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5148064" y="1681644"/>
            <a:ext cx="3240360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chemeClr val="bg1"/>
                </a:solidFill>
              </a:rPr>
              <a:t>أفكر وأتحدث ثم أكتب</a:t>
            </a:r>
            <a:endParaRPr lang="ar-JO" sz="2800" b="1" dirty="0">
              <a:solidFill>
                <a:schemeClr val="bg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2692077"/>
            <a:ext cx="705678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/>
              <a:t>التَّفْكِيرُ النَّاقِدُ . أُفَسِّرُ لِمَاذَا لا تَنْتَقِلُ الحَرَارَةُ مِنْ مُكَعَّبٍ جَليدٍ </a:t>
            </a:r>
            <a:endParaRPr lang="ar-SA" sz="2800" dirty="0">
              <a:effectLst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187624" y="4660969"/>
            <a:ext cx="691276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لأن الحرارة تنتقل من الجسم الساخن إلى الجسم البارد دائما . </a:t>
            </a: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6876256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5436096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3995936" y="620688"/>
            <a:ext cx="1152128" cy="692696"/>
          </a:xfrm>
          <a:prstGeom prst="flowChartOffpageConnector">
            <a:avLst/>
          </a:prstGeom>
          <a:solidFill>
            <a:srgbClr val="0070C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7" name="مخطط انسيابي: رابط خارج الصفحة 16"/>
          <p:cNvSpPr/>
          <p:nvPr/>
        </p:nvSpPr>
        <p:spPr>
          <a:xfrm>
            <a:off x="2483768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8" name="مخطط انسيابي: رابط خارج الصفحة 17"/>
          <p:cNvSpPr/>
          <p:nvPr/>
        </p:nvSpPr>
        <p:spPr>
          <a:xfrm>
            <a:off x="104360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343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38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6873180" y="113556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5443849" y="1495707"/>
            <a:ext cx="3240360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r>
              <a:rPr lang="ar-SA" sz="2800" b="1" dirty="0"/>
              <a:t>أَخْتارُ الإِجابَةَ الصَّحيحَةَ . </a:t>
            </a:r>
            <a:endParaRPr lang="ar-SA" sz="2800" dirty="0">
              <a:effectLst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042384" y="2348880"/>
            <a:ext cx="477806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r-SA" sz="2800" b="1" dirty="0">
                <a:latin typeface="Simplified Arabic"/>
              </a:rPr>
              <a:t>أَخْتارُ الإِجابَةَ الصَّحيحَةَ .</a:t>
            </a:r>
            <a:endParaRPr lang="ar-SA" sz="3200" dirty="0"/>
          </a:p>
        </p:txBody>
      </p:sp>
      <p:sp>
        <p:nvSpPr>
          <p:cNvPr id="9" name="مستطيل 8"/>
          <p:cNvSpPr/>
          <p:nvPr/>
        </p:nvSpPr>
        <p:spPr>
          <a:xfrm>
            <a:off x="1043608" y="3262637"/>
            <a:ext cx="698477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800" b="1" dirty="0"/>
              <a:t>مُعْظَمُ أَبَارِيقِ الشَّاي يُصْنَعُ مِنْ مَوَادَّ مِثْلِ الأَلُومِنْيُومِ وَ النُّحَاسِ ؛ لأنَّهَا جَيِّدَة : </a:t>
            </a:r>
            <a:endParaRPr lang="ar-SA" sz="2800" dirty="0">
              <a:effectLst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475656" y="4492277"/>
            <a:ext cx="6552727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1Minus"/>
            </a:pPr>
            <a:r>
              <a:rPr lang="ar-SA" sz="2800" b="1" dirty="0"/>
              <a:t>التَّوْصيلِ .                            ب- العَزْلِ .   </a:t>
            </a:r>
          </a:p>
          <a:p>
            <a:pPr marL="514350" indent="-514350">
              <a:buAutoNum type="arabic1Minus"/>
            </a:pPr>
            <a:endParaRPr lang="ar-SA" sz="2800" b="1" dirty="0"/>
          </a:p>
          <a:p>
            <a:r>
              <a:rPr lang="ar-SA" sz="2800" b="1" dirty="0"/>
              <a:t>  ج- كَمَصْدَرٍ حَراريٍّ .                  د- الإِشْعاعِ .</a:t>
            </a:r>
            <a:endParaRPr lang="ar-SA" sz="2800" dirty="0">
              <a:effectLst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922705" y="4492277"/>
            <a:ext cx="1841470" cy="6649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6804248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17" name="مخطط انسيابي: رابط خارج الصفحة 16"/>
          <p:cNvSpPr/>
          <p:nvPr/>
        </p:nvSpPr>
        <p:spPr>
          <a:xfrm>
            <a:off x="5364088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8" name="مخطط انسيابي: رابط خارج الصفحة 17"/>
          <p:cNvSpPr/>
          <p:nvPr/>
        </p:nvSpPr>
        <p:spPr>
          <a:xfrm>
            <a:off x="3923928" y="620688"/>
            <a:ext cx="1152128" cy="692696"/>
          </a:xfrm>
          <a:prstGeom prst="flowChartOffpageConnector">
            <a:avLst/>
          </a:prstGeom>
          <a:solidFill>
            <a:srgbClr val="0070C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9" name="مخطط انسيابي: رابط خارج الصفحة 18"/>
          <p:cNvSpPr/>
          <p:nvPr/>
        </p:nvSpPr>
        <p:spPr>
          <a:xfrm>
            <a:off x="2411760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20" name="مخطط انسيابي: رابط خارج الصفحة 19"/>
          <p:cNvSpPr/>
          <p:nvPr/>
        </p:nvSpPr>
        <p:spPr>
          <a:xfrm>
            <a:off x="97160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523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39 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خطط انسيابي: رابط خارج الصفحة 5"/>
          <p:cNvSpPr/>
          <p:nvPr/>
        </p:nvSpPr>
        <p:spPr>
          <a:xfrm>
            <a:off x="6876256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5436096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3995936" y="620688"/>
            <a:ext cx="1152128" cy="692696"/>
          </a:xfrm>
          <a:prstGeom prst="flowChartOffpageConnector">
            <a:avLst/>
          </a:prstGeom>
          <a:solidFill>
            <a:srgbClr val="0070C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2555776" y="620688"/>
            <a:ext cx="1152128" cy="692696"/>
          </a:xfrm>
          <a:prstGeom prst="flowChartOffpageConnector">
            <a:avLst/>
          </a:prstGeom>
          <a:solidFill>
            <a:srgbClr val="0070C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1043608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1" name="Round Same Side Corner Rectangle 26"/>
          <p:cNvSpPr/>
          <p:nvPr/>
        </p:nvSpPr>
        <p:spPr>
          <a:xfrm rot="16200000">
            <a:off x="5829300" y="371501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4736885" y="1714060"/>
            <a:ext cx="290344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JO" sz="2800" b="1" dirty="0">
                <a:solidFill>
                  <a:schemeClr val="bg1"/>
                </a:solidFill>
              </a:rPr>
              <a:t>العــــــلوم </a:t>
            </a:r>
            <a:r>
              <a:rPr lang="ar-SA" sz="2800" b="1" dirty="0">
                <a:solidFill>
                  <a:schemeClr val="bg1"/>
                </a:solidFill>
              </a:rPr>
              <a:t>و الفن</a:t>
            </a:r>
            <a:endParaRPr lang="ar-JO" sz="2800" b="1" dirty="0">
              <a:solidFill>
                <a:schemeClr val="bg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1043608" y="3140968"/>
            <a:ext cx="6912768" cy="578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/>
              <a:t>أَرْسُمُ ثَلاثَ صُوَرٍ أُبَيِّنُ بِهَا طُرُقَ انْتِقَالِ الحَرَارَةِ الثَّلاَثَ .</a:t>
            </a:r>
            <a:endParaRPr lang="ar-SA" sz="280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301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7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40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5685284" y="515517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4471977" y="1858076"/>
            <a:ext cx="290344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JO" sz="2800" b="1" dirty="0">
                <a:solidFill>
                  <a:schemeClr val="bg1"/>
                </a:solidFill>
              </a:rPr>
              <a:t>العــــــلوم </a:t>
            </a:r>
            <a:r>
              <a:rPr lang="ar-SA" sz="2800" b="1" dirty="0">
                <a:solidFill>
                  <a:schemeClr val="bg1"/>
                </a:solidFill>
              </a:rPr>
              <a:t>و الكتابة</a:t>
            </a:r>
            <a:endParaRPr lang="ar-JO" sz="2800" b="1" dirty="0">
              <a:solidFill>
                <a:schemeClr val="bg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691680" y="3493672"/>
            <a:ext cx="6408712" cy="15323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/>
              <a:t>أَكْتُبُ فِقْرَةً أُقارِنُ فيها بَيْنَ كُوبَيْنِ ، أَحَدُهُمَا مِنَ الحَدِيدِ وَ الآخَرُ مِنَ الْفلِّينِ ، لِكَيْ أُبَيِّنَ أَيّ الكُوبَيْنِ أَفْضَلُ لِشُرْبِ الْعَصِيرِ الْبَارِدِ ؟ أُفسِّرُ إِجابَتِي . </a:t>
            </a:r>
            <a:endParaRPr lang="ar-SA" sz="2800" dirty="0">
              <a:effectLst/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694826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5508104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4067944" y="620688"/>
            <a:ext cx="1152128" cy="692696"/>
          </a:xfrm>
          <a:prstGeom prst="flowChartOffpageConnector">
            <a:avLst/>
          </a:prstGeom>
          <a:solidFill>
            <a:srgbClr val="0070C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2627784" y="620688"/>
            <a:ext cx="1152128" cy="692696"/>
          </a:xfrm>
          <a:prstGeom prst="flowChartOffpageConnector">
            <a:avLst/>
          </a:prstGeom>
          <a:solidFill>
            <a:srgbClr val="0070C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7" name="مخطط انسيابي: رابط خارج الصفحة 16"/>
          <p:cNvSpPr/>
          <p:nvPr/>
        </p:nvSpPr>
        <p:spPr>
          <a:xfrm>
            <a:off x="1115616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732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p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6" name="عنوان 2"/>
          <p:cNvSpPr txBox="1">
            <a:spLocks/>
          </p:cNvSpPr>
          <p:nvPr/>
        </p:nvSpPr>
        <p:spPr>
          <a:xfrm>
            <a:off x="2771800" y="4509120"/>
            <a:ext cx="367240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0000" lnSpcReduction="10000"/>
            <a:scene3d>
              <a:camera prst="orthographicFront"/>
              <a:lightRig rig="soft" dir="t"/>
            </a:scene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ar-SA" sz="6600">
                <a:solidFill>
                  <a:srgbClr val="FF0000"/>
                </a:solidFill>
                <a:cs typeface="Akhbar MT" pitchFamily="2" charset="-78"/>
              </a:rPr>
              <a:t>تم بحمد الله </a:t>
            </a:r>
            <a:endParaRPr lang="ar-SA" sz="6600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7" name="Picture 4" descr="G:\نيازي\صور\Microsoft Clip Organizer\j042581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2975291" cy="303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1503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خطط انسيابي: رابط خارج الصفحة 5"/>
          <p:cNvSpPr/>
          <p:nvPr/>
        </p:nvSpPr>
        <p:spPr>
          <a:xfrm>
            <a:off x="6876256" y="64807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5436096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3995936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2555776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1115616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1" name="مستطيل 10"/>
          <p:cNvSpPr/>
          <p:nvPr/>
        </p:nvSpPr>
        <p:spPr>
          <a:xfrm>
            <a:off x="1547664" y="5271591"/>
            <a:ext cx="655272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كَيْفَ تُحافِظُ الحَيَوانَاتُ عَلَى دِفْءِ أَجْسَامِهَا فِي المُنَاخِ البَارِدِ ؟  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3" b="25926"/>
          <a:stretch/>
        </p:blipFill>
        <p:spPr>
          <a:xfrm>
            <a:off x="2775584" y="1556792"/>
            <a:ext cx="3670068" cy="3289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218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خطط انسيابي: رابط خارج الصفحة 5"/>
          <p:cNvSpPr/>
          <p:nvPr/>
        </p:nvSpPr>
        <p:spPr>
          <a:xfrm>
            <a:off x="7020272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5580112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413995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269979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118762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1" name="مستطيل 10"/>
          <p:cNvSpPr/>
          <p:nvPr/>
        </p:nvSpPr>
        <p:spPr>
          <a:xfrm>
            <a:off x="4067944" y="1517883"/>
            <a:ext cx="403244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كَيْفَ تُحافِظُ الثَّدْيِيَّاتُ عَلَى دِفْءِ أَجْسَامِهَا فِي الأَماكِنِ البَارِدَةِ ؟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7164288" y="2636912"/>
            <a:ext cx="9361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الهَدَفُ </a:t>
            </a:r>
            <a:endParaRPr lang="ar-SA" sz="2400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851920" y="3356992"/>
            <a:ext cx="42484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أَسْتَكْشِفُ كَيْفَ تَسْتَطِيعُ بَعْضُ الثَّدْيِيَّاتِ . وَ مِنْهَا الحِيتَانُ ، وَ الفُقْمَةُ . أَنْ تُحَافِظَ عَلَى دِفْءِ أَجِسَامِهَا فِي المَنَاطِقِ البَارِدَةِ .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80184"/>
            <a:ext cx="1571480" cy="3861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دبوس زينة 18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053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4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236893" y="1465620"/>
            <a:ext cx="129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الخُطُوَاتُ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7504" y="2210088"/>
            <a:ext cx="896448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أَلْبَسُ الْقُفَّازَ الْمَطَّاطيَّ ، وَ أَضَعُ يَدِي فِي وَعَاءِ الْمَاءُ المُثَلَّجِ . يَقِيسُ زَمِيلِي الزًّمَنَ الَّذي أَحْتَمِلُ فِيهِ إِبْقاءَ يَدِي فِي الْوِعَاءِ بِاسْتِخْدَامِ سَاعَةِ الْتَّوْقِيتِ . </a:t>
            </a:r>
          </a:p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أَحْذَرُ : أَسْحَبُ يَدِي مِنَ الْوِعاءِ فَوْراً إِذَا شَعَرْتُ بِبُرودةٍ شَدِيدَةٍ . </a:t>
            </a:r>
          </a:p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أَعْمَلُ نَموذَجاً . أُجَفِّفُ يَدِي ، وَ أَدَعُها تَسْتَعِيدُ حَرارَتَها ، ثم أَدْهَنُهَا بِطَبَقَةٍ سَميكَةٍ مِنَ السَّمْنِ النَّبَاتيِّ بِحَيْثُ أُغَطِّي بِهَا كَفِّي وَ مَا بَيْنَ أَصَابِعِي ، ثُمَّ أَلْبَسُ الْقُفَّازَ 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7" y="4221088"/>
            <a:ext cx="2951461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خطط انسيابي: رابط خارج الصفحة 8"/>
          <p:cNvSpPr/>
          <p:nvPr/>
        </p:nvSpPr>
        <p:spPr>
          <a:xfrm>
            <a:off x="7164288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5724128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428396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284380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7" name="مخطط انسيابي: رابط خارج الصفحة 16"/>
          <p:cNvSpPr/>
          <p:nvPr/>
        </p:nvSpPr>
        <p:spPr>
          <a:xfrm>
            <a:off x="133164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8" name="دبوس زينة 17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105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5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43608" y="1490008"/>
            <a:ext cx="696652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مَا الزَّمَنُ الّذي اسْتَغْرَقْتُهُ وَ يَدِي في الوِعاءِ ؟ أُسَجِّلُ النَّتيجَةَ .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43608" y="2570128"/>
            <a:ext cx="696652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أَسْتَخْدِمُ الأَرْقامَ . أُعِيدُ النَّشَاطَ عِدَّةَ مَرَّاتٍ ، وَ أُسَجِّلُ الزَّمَنَ ، ثُمَّ أَحْسُبُ متوسطة . </a:t>
            </a:r>
          </a:p>
          <a:p>
            <a:r>
              <a:rPr lang="ar-S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أُفَسِرُ الْبَياناتِ . ما مُتَوَسِّطُ الزَّمَنِ الّذي اسْتَطَعْتُ فِيهِ إِبْقاءَ يَدِي فِي الْوِعَاءِ فِي كُلٍّ مِنَ الخُطْوَتَيْنِ 1 ، 3 ؟</a:t>
            </a:r>
          </a:p>
          <a:p>
            <a:endParaRPr lang="ar-S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930008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489848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04968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0952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09736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7" name="دبوس زينة 16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09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3" name="مخطط انسيابي: محطة طرفية 12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6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3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4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43608" y="2564904"/>
            <a:ext cx="696652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أَسْتَنْتِجُ</a:t>
            </a:r>
            <a:r>
              <a:rPr lang="ar-SA" sz="2400" b="1" dirty="0"/>
              <a:t> . يُمَثِّلُ السَّمْنُ النَّبَاتيُّ الدُّهْنَ فِي أَجْسَامِ الثَّدْيِيَّاتِ . مَا أَهَمِّيَّةُ وُجُودِ طَبَقَةِ دُهْنٍ إِضافيَّةٍ فِي أَجْسَامِهَا ؟ </a:t>
            </a:r>
            <a:endParaRPr lang="ar-SA" sz="2400" b="1" dirty="0">
              <a:effectLst/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7002016" y="692696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التهيئة</a:t>
            </a:r>
            <a:endParaRPr lang="ar-SA" b="1" dirty="0"/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5561856" y="692696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الاستكشاف</a:t>
            </a:r>
            <a:endParaRPr lang="ar-SA" b="1" dirty="0"/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4121696" y="692696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الشرح</a:t>
            </a:r>
            <a:endParaRPr lang="ar-SA" b="1" dirty="0"/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2681536" y="692696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التقويم</a:t>
            </a:r>
            <a:endParaRPr lang="ar-SA" b="1" dirty="0"/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1169368" y="692696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الإثراء</a:t>
            </a:r>
            <a:endParaRPr lang="ar-SA" b="1" dirty="0"/>
          </a:p>
        </p:txBody>
      </p:sp>
      <p:sp>
        <p:nvSpPr>
          <p:cNvPr id="12" name="دبوس زينة 11"/>
          <p:cNvSpPr/>
          <p:nvPr/>
        </p:nvSpPr>
        <p:spPr>
          <a:xfrm>
            <a:off x="11113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صـ107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8576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1797</Words>
  <Application>Microsoft Office PowerPoint</Application>
  <PresentationFormat>عرض على الشاشة (4:3)</PresentationFormat>
  <Paragraphs>571</Paragraphs>
  <Slides>44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48" baseType="lpstr">
      <vt:lpstr>Arial</vt:lpstr>
      <vt:lpstr>Calibri</vt:lpstr>
      <vt:lpstr>Simplified Arabic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DAWHA</dc:creator>
  <cp:lastModifiedBy>حمود حاتم الناصر</cp:lastModifiedBy>
  <cp:revision>13</cp:revision>
  <dcterms:created xsi:type="dcterms:W3CDTF">2016-12-03T08:08:48Z</dcterms:created>
  <dcterms:modified xsi:type="dcterms:W3CDTF">2021-02-03T22:31:49Z</dcterms:modified>
</cp:coreProperties>
</file>