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5"/>
  </p:notesMasterIdLst>
  <p:sldIdLst>
    <p:sldId id="262" r:id="rId2"/>
    <p:sldId id="261" r:id="rId3"/>
    <p:sldId id="268" r:id="rId4"/>
    <p:sldId id="331" r:id="rId5"/>
    <p:sldId id="334" r:id="rId6"/>
    <p:sldId id="333" r:id="rId7"/>
    <p:sldId id="322" r:id="rId8"/>
    <p:sldId id="335" r:id="rId9"/>
    <p:sldId id="336" r:id="rId10"/>
    <p:sldId id="325" r:id="rId11"/>
    <p:sldId id="272" r:id="rId12"/>
    <p:sldId id="289" r:id="rId13"/>
    <p:sldId id="332" r:id="rId14"/>
  </p:sldIdLst>
  <p:sldSz cx="12192000" cy="6858000"/>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5294" autoAdjust="0"/>
  </p:normalViewPr>
  <p:slideViewPr>
    <p:cSldViewPr snapToGrid="0">
      <p:cViewPr varScale="1">
        <p:scale>
          <a:sx n="64" d="100"/>
          <a:sy n="64" d="100"/>
        </p:scale>
        <p:origin x="48"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2/1/2021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19/06/42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19/06/42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a:ln w="0"/>
                <a:solidFill>
                  <a:schemeClr val="tx1"/>
                </a:solidFill>
                <a:effectLst>
                  <a:outerShdw blurRad="38100" dist="19050" dir="2700000" algn="tl" rotWithShape="0">
                    <a:schemeClr val="dk1">
                      <a:alpha val="40000"/>
                    </a:schemeClr>
                  </a:outerShdw>
                </a:effectLst>
              </a:rPr>
              <a:t>الوحدة الثالثة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85013" y="2919548"/>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التنجيم</a:t>
            </a: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825574"/>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الحكمة من خلق النجوم:</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844742" y="1998134"/>
            <a:ext cx="11022892" cy="2228815"/>
          </a:xfrm>
          <a:prstGeom prst="rect">
            <a:avLst/>
          </a:prstGeom>
          <a:noFill/>
        </p:spPr>
        <p:txBody>
          <a:bodyPr wrap="square" rtlCol="0">
            <a:spAutoFit/>
          </a:bodyPr>
          <a:lstStyle/>
          <a:p>
            <a:pPr>
              <a:lnSpc>
                <a:spcPct val="150000"/>
              </a:lnSpc>
            </a:pPr>
            <a:r>
              <a:rPr lang="ar-SA" sz="3200" b="1" dirty="0"/>
              <a:t>•زينة للسماء.</a:t>
            </a:r>
          </a:p>
          <a:p>
            <a:pPr>
              <a:lnSpc>
                <a:spcPct val="150000"/>
              </a:lnSpc>
            </a:pPr>
            <a:r>
              <a:rPr lang="ar-SA" sz="3200" b="1" dirty="0"/>
              <a:t>•رجوم للشياطين.</a:t>
            </a:r>
          </a:p>
          <a:p>
            <a:pPr>
              <a:lnSpc>
                <a:spcPct val="150000"/>
              </a:lnSpc>
            </a:pPr>
            <a:r>
              <a:rPr lang="ar-SA" sz="3200" b="1" dirty="0"/>
              <a:t>•علامات يهتدى بها في ظلمات البر والبحر.</a:t>
            </a:r>
          </a:p>
        </p:txBody>
      </p:sp>
    </p:spTree>
    <p:extLst>
      <p:ext uri="{BB962C8B-B14F-4D97-AF65-F5344CB8AC3E}">
        <p14:creationId xmlns:p14="http://schemas.microsoft.com/office/powerpoint/2010/main" val="2370811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4"/>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5"/>
          <a:stretch>
            <a:fillRect/>
          </a:stretch>
        </p:blipFill>
        <p:spPr>
          <a:xfrm>
            <a:off x="3375996" y="1510145"/>
            <a:ext cx="8469640" cy="4200688"/>
          </a:xfrm>
          <a:prstGeom prst="rect">
            <a:avLst/>
          </a:prstGeom>
        </p:spPr>
      </p:pic>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C15765D9-14F0-4EFF-AE37-EE30FCAAAEC1}"/>
              </a:ext>
            </a:extLst>
          </p:cNvPr>
          <p:cNvSpPr txBox="1"/>
          <p:nvPr/>
        </p:nvSpPr>
        <p:spPr>
          <a:xfrm>
            <a:off x="1075099" y="133306"/>
            <a:ext cx="10569845" cy="523220"/>
          </a:xfrm>
          <a:prstGeom prst="rect">
            <a:avLst/>
          </a:prstGeom>
          <a:noFill/>
        </p:spPr>
        <p:txBody>
          <a:bodyPr wrap="square" rtlCol="0">
            <a:spAutoFit/>
          </a:bodyPr>
          <a:lstStyle/>
          <a:p>
            <a:r>
              <a:rPr lang="ar-SA" sz="2800" b="1" dirty="0">
                <a:solidFill>
                  <a:schemeClr val="accent1"/>
                </a:solidFill>
              </a:rPr>
              <a:t>ما معنى التنجيم، مع المثال.</a:t>
            </a:r>
            <a:endParaRPr lang="en-US" sz="2800" b="1" dirty="0">
              <a:solidFill>
                <a:schemeClr val="accent1"/>
              </a:solidFill>
            </a:endParaRPr>
          </a:p>
        </p:txBody>
      </p:sp>
      <p:sp>
        <p:nvSpPr>
          <p:cNvPr id="9" name="مربع نص 8">
            <a:extLst>
              <a:ext uri="{FF2B5EF4-FFF2-40B4-BE49-F238E27FC236}">
                <a16:creationId xmlns:a16="http://schemas.microsoft.com/office/drawing/2014/main" id="{F2BE32BB-DEA9-4C4D-89D8-5CD19D4B830C}"/>
              </a:ext>
            </a:extLst>
          </p:cNvPr>
          <p:cNvSpPr txBox="1"/>
          <p:nvPr/>
        </p:nvSpPr>
        <p:spPr>
          <a:xfrm>
            <a:off x="382036" y="656526"/>
            <a:ext cx="11699800" cy="658835"/>
          </a:xfrm>
          <a:prstGeom prst="rect">
            <a:avLst/>
          </a:prstGeom>
          <a:noFill/>
        </p:spPr>
        <p:txBody>
          <a:bodyPr wrap="square" rtlCol="0">
            <a:spAutoFit/>
          </a:bodyPr>
          <a:lstStyle/>
          <a:p>
            <a:pPr>
              <a:lnSpc>
                <a:spcPct val="150000"/>
              </a:lnSpc>
            </a:pPr>
            <a:r>
              <a:rPr lang="ar-SA" sz="2800" b="1" dirty="0"/>
              <a:t>من يستدل  بالأحوال الفلكية على الحوادث الأرضية </a:t>
            </a:r>
          </a:p>
        </p:txBody>
      </p:sp>
      <p:sp>
        <p:nvSpPr>
          <p:cNvPr id="11" name="مربع نص 10">
            <a:extLst>
              <a:ext uri="{FF2B5EF4-FFF2-40B4-BE49-F238E27FC236}">
                <a16:creationId xmlns:a16="http://schemas.microsoft.com/office/drawing/2014/main" id="{FCFF284E-4902-485D-B402-8F133542C846}"/>
              </a:ext>
            </a:extLst>
          </p:cNvPr>
          <p:cNvSpPr txBox="1"/>
          <p:nvPr/>
        </p:nvSpPr>
        <p:spPr>
          <a:xfrm>
            <a:off x="123047" y="1971887"/>
            <a:ext cx="11945902" cy="3244158"/>
          </a:xfrm>
          <a:prstGeom prst="rect">
            <a:avLst/>
          </a:prstGeom>
          <a:noFill/>
        </p:spPr>
        <p:txBody>
          <a:bodyPr wrap="square" rtlCol="0">
            <a:spAutoFit/>
          </a:bodyPr>
          <a:lstStyle/>
          <a:p>
            <a:pPr>
              <a:lnSpc>
                <a:spcPct val="150000"/>
              </a:lnSpc>
            </a:pPr>
            <a:r>
              <a:rPr lang="ar-SA" sz="2800" b="1" dirty="0"/>
              <a:t>-إذا اعتقد أن للنجوم تأثيراً على المخلوقات بحياة أو موت أو صحة  فهذا شرك.</a:t>
            </a:r>
          </a:p>
          <a:p>
            <a:pPr>
              <a:lnSpc>
                <a:spcPct val="150000"/>
              </a:lnSpc>
            </a:pPr>
            <a:r>
              <a:rPr lang="ar-SA" sz="2800" b="1" dirty="0"/>
              <a:t> إذا ادعى معرفة علم الغيب بسبب حركات النجوم وتنقلانها، مثل أن يقول: ستحصل أمراض في البلد الفلاني فهذا شرك اكبر.</a:t>
            </a:r>
          </a:p>
          <a:p>
            <a:pPr>
              <a:lnSpc>
                <a:spcPct val="150000"/>
              </a:lnSpc>
            </a:pPr>
            <a:r>
              <a:rPr lang="ar-SA" sz="2800" b="1" dirty="0"/>
              <a:t>-إذا اعتقد أن النجوم سببٌ لحدوث بعض الخير والشر، مع إقراره بأن الخالق المدبر هو الله تعالى فهذا شرك أصغر. </a:t>
            </a:r>
          </a:p>
        </p:txBody>
      </p:sp>
      <p:sp>
        <p:nvSpPr>
          <p:cNvPr id="12" name="مربع نص 11">
            <a:extLst>
              <a:ext uri="{FF2B5EF4-FFF2-40B4-BE49-F238E27FC236}">
                <a16:creationId xmlns:a16="http://schemas.microsoft.com/office/drawing/2014/main" id="{8715E552-382F-4BBE-8F2A-A18EC68E6E73}"/>
              </a:ext>
            </a:extLst>
          </p:cNvPr>
          <p:cNvSpPr txBox="1"/>
          <p:nvPr/>
        </p:nvSpPr>
        <p:spPr>
          <a:xfrm>
            <a:off x="510121" y="1448667"/>
            <a:ext cx="11443630" cy="523220"/>
          </a:xfrm>
          <a:prstGeom prst="rect">
            <a:avLst/>
          </a:prstGeom>
          <a:noFill/>
        </p:spPr>
        <p:txBody>
          <a:bodyPr wrap="square" rtlCol="0">
            <a:spAutoFit/>
          </a:bodyPr>
          <a:lstStyle/>
          <a:p>
            <a:r>
              <a:rPr lang="ar-SA" sz="2800" b="1" dirty="0">
                <a:solidFill>
                  <a:schemeClr val="accent1"/>
                </a:solidFill>
              </a:rPr>
              <a:t>قارن بين أنواع علم التأثير.</a:t>
            </a:r>
            <a:endParaRPr lang="en-US" sz="2800" b="1" dirty="0">
              <a:solidFill>
                <a:schemeClr val="accent1"/>
              </a:solidFill>
            </a:endParaRPr>
          </a:p>
        </p:txBody>
      </p:sp>
      <p:sp>
        <p:nvSpPr>
          <p:cNvPr id="13" name="مربع نص 12">
            <a:extLst>
              <a:ext uri="{FF2B5EF4-FFF2-40B4-BE49-F238E27FC236}">
                <a16:creationId xmlns:a16="http://schemas.microsoft.com/office/drawing/2014/main" id="{062A521C-EB93-42F9-B353-03BAE497B037}"/>
              </a:ext>
            </a:extLst>
          </p:cNvPr>
          <p:cNvSpPr txBox="1"/>
          <p:nvPr/>
        </p:nvSpPr>
        <p:spPr>
          <a:xfrm>
            <a:off x="1511991" y="5233291"/>
            <a:ext cx="10569845" cy="523220"/>
          </a:xfrm>
          <a:prstGeom prst="rect">
            <a:avLst/>
          </a:prstGeom>
          <a:noFill/>
        </p:spPr>
        <p:txBody>
          <a:bodyPr wrap="square" rtlCol="0">
            <a:spAutoFit/>
          </a:bodyPr>
          <a:lstStyle/>
          <a:p>
            <a:r>
              <a:rPr lang="ar-SA" sz="2800" b="1" dirty="0">
                <a:solidFill>
                  <a:srgbClr val="0070C0"/>
                </a:solidFill>
              </a:rPr>
              <a:t>ما العلاقة بين التنجيم والكهانة، مع الأمثلة.</a:t>
            </a:r>
            <a:endParaRPr lang="en-US" sz="2800" b="1" dirty="0">
              <a:solidFill>
                <a:srgbClr val="0070C0"/>
              </a:solidFill>
            </a:endParaRPr>
          </a:p>
        </p:txBody>
      </p:sp>
      <p:sp>
        <p:nvSpPr>
          <p:cNvPr id="15" name="مربع نص 14">
            <a:extLst>
              <a:ext uri="{FF2B5EF4-FFF2-40B4-BE49-F238E27FC236}">
                <a16:creationId xmlns:a16="http://schemas.microsoft.com/office/drawing/2014/main" id="{D4F64FE9-AD1B-4F07-8C98-0CC56950FD38}"/>
              </a:ext>
            </a:extLst>
          </p:cNvPr>
          <p:cNvSpPr txBox="1"/>
          <p:nvPr/>
        </p:nvSpPr>
        <p:spPr>
          <a:xfrm>
            <a:off x="1511991" y="5939864"/>
            <a:ext cx="10569845" cy="954107"/>
          </a:xfrm>
          <a:prstGeom prst="rect">
            <a:avLst/>
          </a:prstGeom>
          <a:noFill/>
        </p:spPr>
        <p:txBody>
          <a:bodyPr wrap="square" rtlCol="0">
            <a:spAutoFit/>
          </a:bodyPr>
          <a:lstStyle/>
          <a:p>
            <a:r>
              <a:rPr lang="ar-SA" sz="2800" b="1" dirty="0"/>
              <a:t>أن الكل مبني على الوهم و الدجل , و اكل أموال الناس بالباطل , و ادخال الهموم و الغموم عليهم و ما اشبه ذلك. </a:t>
            </a:r>
            <a:endParaRPr lang="en-US" sz="2800" b="1" dirty="0"/>
          </a:p>
        </p:txBody>
      </p:sp>
    </p:spTree>
    <p:extLst>
      <p:ext uri="{BB962C8B-B14F-4D97-AF65-F5344CB8AC3E}">
        <p14:creationId xmlns:p14="http://schemas.microsoft.com/office/powerpoint/2010/main" val="3985137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93527"/>
          </a:xfrm>
          <a:prstGeom prst="rect">
            <a:avLst/>
          </a:prstGeom>
        </p:spPr>
      </p:pic>
      <p:sp>
        <p:nvSpPr>
          <p:cNvPr id="3" name="مربع نص 2">
            <a:extLst>
              <a:ext uri="{FF2B5EF4-FFF2-40B4-BE49-F238E27FC236}">
                <a16:creationId xmlns:a16="http://schemas.microsoft.com/office/drawing/2014/main" id="{9A76B615-8BB0-49FD-99CC-579E88F89B37}"/>
              </a:ext>
            </a:extLst>
          </p:cNvPr>
          <p:cNvSpPr txBox="1"/>
          <p:nvPr/>
        </p:nvSpPr>
        <p:spPr>
          <a:xfrm>
            <a:off x="970429" y="410803"/>
            <a:ext cx="11097491" cy="669094"/>
          </a:xfrm>
          <a:prstGeom prst="rect">
            <a:avLst/>
          </a:prstGeom>
          <a:noFill/>
        </p:spPr>
        <p:txBody>
          <a:bodyPr wrap="square" rtlCol="0">
            <a:spAutoFit/>
          </a:bodyPr>
          <a:lstStyle/>
          <a:p>
            <a:pPr>
              <a:lnSpc>
                <a:spcPct val="150000"/>
              </a:lnSpc>
            </a:pPr>
            <a:r>
              <a:rPr lang="ar-SA" sz="2800" b="1" dirty="0">
                <a:solidFill>
                  <a:schemeClr val="accent1">
                    <a:lumMod val="75000"/>
                  </a:schemeClr>
                </a:solidFill>
              </a:rPr>
              <a:t>مثل بمثالين للاستخدامات النافعة لعلم التسيير.؟</a:t>
            </a:r>
            <a:endParaRPr lang="en-US" sz="2800" b="1" dirty="0">
              <a:solidFill>
                <a:schemeClr val="accent1">
                  <a:lumMod val="75000"/>
                </a:schemeClr>
              </a:solidFill>
            </a:endParaRPr>
          </a:p>
        </p:txBody>
      </p:sp>
      <p:sp>
        <p:nvSpPr>
          <p:cNvPr id="6" name="مربع نص 5">
            <a:extLst>
              <a:ext uri="{FF2B5EF4-FFF2-40B4-BE49-F238E27FC236}">
                <a16:creationId xmlns:a16="http://schemas.microsoft.com/office/drawing/2014/main" id="{7FA055AB-F009-4575-9D74-61EBC3EC4542}"/>
              </a:ext>
            </a:extLst>
          </p:cNvPr>
          <p:cNvSpPr txBox="1"/>
          <p:nvPr/>
        </p:nvSpPr>
        <p:spPr>
          <a:xfrm>
            <a:off x="970429" y="1263485"/>
            <a:ext cx="11097491" cy="658835"/>
          </a:xfrm>
          <a:prstGeom prst="rect">
            <a:avLst/>
          </a:prstGeom>
          <a:solidFill>
            <a:schemeClr val="bg1"/>
          </a:solidFill>
        </p:spPr>
        <p:txBody>
          <a:bodyPr wrap="square" rtlCol="0">
            <a:spAutoFit/>
          </a:bodyPr>
          <a:lstStyle/>
          <a:p>
            <a:pPr>
              <a:lnSpc>
                <a:spcPct val="150000"/>
              </a:lnSpc>
            </a:pPr>
            <a:endParaRPr lang="ar-SA" sz="2800" b="1" dirty="0"/>
          </a:p>
        </p:txBody>
      </p:sp>
    </p:spTree>
    <p:extLst>
      <p:ext uri="{BB962C8B-B14F-4D97-AF65-F5344CB8AC3E}">
        <p14:creationId xmlns:p14="http://schemas.microsoft.com/office/powerpoint/2010/main" val="544973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59773" y="1544189"/>
            <a:ext cx="11286308" cy="4569228"/>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ar-SA" sz="2800" b="1" dirty="0">
                <a:latin typeface="Calibri" panose="020F0502020204030204" pitchFamily="34" charset="0"/>
                <a:cs typeface="Calibri" panose="020F0502020204030204" pitchFamily="34" charset="0"/>
              </a:rPr>
              <a:t>قال قتادة (رحمه الله)في قوله تعالى: (و</a:t>
            </a:r>
            <a:r>
              <a:rPr lang="ar-SA" sz="2800" b="1" dirty="0">
                <a:solidFill>
                  <a:schemeClr val="accent6">
                    <a:lumMod val="75000"/>
                  </a:schemeClr>
                </a:solidFill>
                <a:latin typeface="Calibri" panose="020F0502020204030204" pitchFamily="34" charset="0"/>
                <a:cs typeface="Calibri" panose="020F0502020204030204" pitchFamily="34" charset="0"/>
              </a:rPr>
              <a:t>َلَقَدْ زَيَّنَّا </a:t>
            </a:r>
            <a:r>
              <a:rPr lang="ar-SA" sz="2800" b="1" dirty="0" err="1">
                <a:solidFill>
                  <a:schemeClr val="accent6">
                    <a:lumMod val="75000"/>
                  </a:schemeClr>
                </a:solidFill>
                <a:latin typeface="Calibri" panose="020F0502020204030204" pitchFamily="34" charset="0"/>
                <a:cs typeface="Calibri" panose="020F0502020204030204" pitchFamily="34" charset="0"/>
              </a:rPr>
              <a:t>ٱلسَّمَآءَ</a:t>
            </a:r>
            <a:r>
              <a:rPr lang="ar-SA" sz="2800" b="1" dirty="0">
                <a:solidFill>
                  <a:schemeClr val="accent6">
                    <a:lumMod val="75000"/>
                  </a:schemeClr>
                </a:solidFill>
                <a:latin typeface="Calibri" panose="020F0502020204030204" pitchFamily="34" charset="0"/>
                <a:cs typeface="Calibri" panose="020F0502020204030204" pitchFamily="34" charset="0"/>
              </a:rPr>
              <a:t> </a:t>
            </a:r>
            <a:r>
              <a:rPr lang="ar-SA" sz="2800" b="1" dirty="0" err="1">
                <a:solidFill>
                  <a:schemeClr val="accent6">
                    <a:lumMod val="75000"/>
                  </a:schemeClr>
                </a:solidFill>
                <a:latin typeface="Calibri" panose="020F0502020204030204" pitchFamily="34" charset="0"/>
                <a:cs typeface="Calibri" panose="020F0502020204030204" pitchFamily="34" charset="0"/>
              </a:rPr>
              <a:t>ٱلدُّنْيَا</a:t>
            </a:r>
            <a:r>
              <a:rPr lang="ar-SA" sz="2800" b="1" dirty="0">
                <a:solidFill>
                  <a:schemeClr val="accent6">
                    <a:lumMod val="75000"/>
                  </a:schemeClr>
                </a:solidFill>
                <a:latin typeface="Calibri" panose="020F0502020204030204" pitchFamily="34" charset="0"/>
                <a:cs typeface="Calibri" panose="020F0502020204030204" pitchFamily="34" charset="0"/>
              </a:rPr>
              <a:t> </a:t>
            </a:r>
            <a:r>
              <a:rPr lang="ar-SA" sz="2800" b="1" dirty="0" err="1">
                <a:solidFill>
                  <a:schemeClr val="accent6">
                    <a:lumMod val="75000"/>
                  </a:schemeClr>
                </a:solidFill>
                <a:latin typeface="Calibri" panose="020F0502020204030204" pitchFamily="34" charset="0"/>
                <a:cs typeface="Calibri" panose="020F0502020204030204" pitchFamily="34" charset="0"/>
              </a:rPr>
              <a:t>بِمَصَٰبِيحَ</a:t>
            </a:r>
            <a:r>
              <a:rPr lang="ar-SA" sz="2800" b="1" dirty="0">
                <a:solidFill>
                  <a:schemeClr val="accent6">
                    <a:lumMod val="75000"/>
                  </a:schemeClr>
                </a:solidFill>
                <a:latin typeface="Calibri" panose="020F0502020204030204" pitchFamily="34" charset="0"/>
                <a:cs typeface="Calibri" panose="020F0502020204030204" pitchFamily="34" charset="0"/>
              </a:rPr>
              <a:t> </a:t>
            </a:r>
            <a:r>
              <a:rPr lang="ar-SA" sz="2800" b="1" dirty="0" err="1">
                <a:solidFill>
                  <a:schemeClr val="accent6">
                    <a:lumMod val="75000"/>
                  </a:schemeClr>
                </a:solidFill>
                <a:latin typeface="Calibri" panose="020F0502020204030204" pitchFamily="34" charset="0"/>
                <a:cs typeface="Calibri" panose="020F0502020204030204" pitchFamily="34" charset="0"/>
              </a:rPr>
              <a:t>وَجَعَلْنَٰهَا</a:t>
            </a:r>
            <a:r>
              <a:rPr lang="ar-SA" sz="2800" b="1" dirty="0">
                <a:solidFill>
                  <a:schemeClr val="accent6">
                    <a:lumMod val="75000"/>
                  </a:schemeClr>
                </a:solidFill>
                <a:latin typeface="Calibri" panose="020F0502020204030204" pitchFamily="34" charset="0"/>
                <a:cs typeface="Calibri" panose="020F0502020204030204" pitchFamily="34" charset="0"/>
              </a:rPr>
              <a:t> رُجُومًا </a:t>
            </a:r>
            <a:r>
              <a:rPr lang="ar-SA" sz="2800" b="1" dirty="0" err="1">
                <a:solidFill>
                  <a:schemeClr val="accent6">
                    <a:lumMod val="75000"/>
                  </a:schemeClr>
                </a:solidFill>
                <a:latin typeface="Calibri" panose="020F0502020204030204" pitchFamily="34" charset="0"/>
                <a:cs typeface="Calibri" panose="020F0502020204030204" pitchFamily="34" charset="0"/>
              </a:rPr>
              <a:t>لِّلشَّيَٰطِينِ</a:t>
            </a:r>
            <a:r>
              <a:rPr lang="ar-SA" sz="2800" b="1" dirty="0">
                <a:latin typeface="Calibri" panose="020F0502020204030204" pitchFamily="34" charset="0"/>
                <a:cs typeface="Calibri" panose="020F0502020204030204" pitchFamily="34" charset="0"/>
              </a:rPr>
              <a:t>) خلق الله هذه النجوم لثلاث: زينة للسماء، ورجوماً للشياطين، وعلامات يهتدى بها، فمن تأول فيها بغير ذلك أخطأ، و أضاع نصيبه، وتكلف ما لا علم له به.</a:t>
            </a:r>
          </a:p>
          <a:p>
            <a:pPr>
              <a:lnSpc>
                <a:spcPct val="150000"/>
              </a:lnSpc>
            </a:pPr>
            <a:r>
              <a:rPr lang="ar-SA" sz="2800" b="1" dirty="0">
                <a:latin typeface="Calibri" panose="020F0502020204030204" pitchFamily="34" charset="0"/>
                <a:cs typeface="Calibri" panose="020F0502020204030204" pitchFamily="34" charset="0"/>
              </a:rPr>
              <a:t>أقرأ النص أعلاه، ثم أبيّن بعضاً من فوائد النجوم.</a:t>
            </a:r>
          </a:p>
          <a:p>
            <a:pPr>
              <a:lnSpc>
                <a:spcPct val="150000"/>
              </a:lnSpc>
            </a:pPr>
            <a:r>
              <a:rPr lang="ar-SA" sz="2800" b="1" dirty="0">
                <a:latin typeface="Calibri" panose="020F0502020204030204" pitchFamily="34" charset="0"/>
                <a:cs typeface="Calibri" panose="020F0502020204030204" pitchFamily="34" charset="0"/>
              </a:rPr>
              <a:t>1-.........................................    2-......................................... </a:t>
            </a:r>
          </a:p>
          <a:p>
            <a:pPr>
              <a:lnSpc>
                <a:spcPct val="150000"/>
              </a:lnSpc>
            </a:pPr>
            <a:r>
              <a:rPr lang="ar-SA" sz="2800" b="1" dirty="0">
                <a:latin typeface="Calibri" panose="020F0502020204030204" pitchFamily="34" charset="0"/>
                <a:cs typeface="Calibri" panose="020F0502020204030204" pitchFamily="34" charset="0"/>
              </a:rPr>
              <a:t>3-........................................ </a:t>
            </a:r>
          </a:p>
        </p:txBody>
      </p:sp>
      <p:sp>
        <p:nvSpPr>
          <p:cNvPr id="2" name="مخطط انسيابي: شريط مثقب 1">
            <a:extLst>
              <a:ext uri="{FF2B5EF4-FFF2-40B4-BE49-F238E27FC236}">
                <a16:creationId xmlns:a16="http://schemas.microsoft.com/office/drawing/2014/main" id="{BBF66729-7726-4EE4-8791-D95866679DCC}"/>
              </a:ext>
            </a:extLst>
          </p:cNvPr>
          <p:cNvSpPr/>
          <p:nvPr/>
        </p:nvSpPr>
        <p:spPr>
          <a:xfrm>
            <a:off x="4786744" y="197131"/>
            <a:ext cx="2618509" cy="1149927"/>
          </a:xfrm>
          <a:prstGeom prst="flowChartPunchedTap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FF0000"/>
                </a:solidFill>
              </a:rPr>
              <a:t>تمهيد</a:t>
            </a:r>
            <a:endParaRPr lang="en-US" sz="4000" b="1" dirty="0">
              <a:solidFill>
                <a:srgbClr val="FF0000"/>
              </a:solidFill>
            </a:endParaRPr>
          </a:p>
        </p:txBody>
      </p:sp>
      <p:sp>
        <p:nvSpPr>
          <p:cNvPr id="3" name="مربع نص 2">
            <a:extLst>
              <a:ext uri="{FF2B5EF4-FFF2-40B4-BE49-F238E27FC236}">
                <a16:creationId xmlns:a16="http://schemas.microsoft.com/office/drawing/2014/main" id="{44D4459F-2F1F-4102-A417-21E11335A45E}"/>
              </a:ext>
            </a:extLst>
          </p:cNvPr>
          <p:cNvSpPr txBox="1"/>
          <p:nvPr/>
        </p:nvSpPr>
        <p:spPr>
          <a:xfrm>
            <a:off x="8360229" y="4519748"/>
            <a:ext cx="2286000" cy="461665"/>
          </a:xfrm>
          <a:prstGeom prst="rect">
            <a:avLst/>
          </a:prstGeom>
          <a:noFill/>
        </p:spPr>
        <p:txBody>
          <a:bodyPr wrap="square" rtlCol="0">
            <a:spAutoFit/>
          </a:bodyPr>
          <a:lstStyle/>
          <a:p>
            <a:r>
              <a:rPr lang="ar-SA" sz="2400" b="1" dirty="0">
                <a:solidFill>
                  <a:schemeClr val="accent1"/>
                </a:solidFill>
              </a:rPr>
              <a:t>خلقت زينة للسماء </a:t>
            </a:r>
            <a:endParaRPr lang="en-US" sz="2400" b="1" dirty="0">
              <a:solidFill>
                <a:schemeClr val="accent1"/>
              </a:solidFill>
            </a:endParaRPr>
          </a:p>
        </p:txBody>
      </p:sp>
      <p:sp>
        <p:nvSpPr>
          <p:cNvPr id="6" name="مربع نص 5">
            <a:extLst>
              <a:ext uri="{FF2B5EF4-FFF2-40B4-BE49-F238E27FC236}">
                <a16:creationId xmlns:a16="http://schemas.microsoft.com/office/drawing/2014/main" id="{40BCE2AB-180F-4E80-84EF-59C63FE92BBB}"/>
              </a:ext>
            </a:extLst>
          </p:cNvPr>
          <p:cNvSpPr txBox="1"/>
          <p:nvPr/>
        </p:nvSpPr>
        <p:spPr>
          <a:xfrm>
            <a:off x="4062549" y="4519747"/>
            <a:ext cx="2338252" cy="461665"/>
          </a:xfrm>
          <a:prstGeom prst="rect">
            <a:avLst/>
          </a:prstGeom>
          <a:noFill/>
        </p:spPr>
        <p:txBody>
          <a:bodyPr wrap="square" rtlCol="0">
            <a:spAutoFit/>
          </a:bodyPr>
          <a:lstStyle/>
          <a:p>
            <a:r>
              <a:rPr lang="ar-SA" sz="2400" b="1" dirty="0">
                <a:solidFill>
                  <a:schemeClr val="accent1"/>
                </a:solidFill>
              </a:rPr>
              <a:t>ورجوماً للشياطين</a:t>
            </a:r>
            <a:endParaRPr lang="en-US" sz="2400" b="1" dirty="0">
              <a:solidFill>
                <a:schemeClr val="accent1"/>
              </a:solidFill>
            </a:endParaRPr>
          </a:p>
        </p:txBody>
      </p:sp>
      <p:sp>
        <p:nvSpPr>
          <p:cNvPr id="7" name="مربع نص 6">
            <a:extLst>
              <a:ext uri="{FF2B5EF4-FFF2-40B4-BE49-F238E27FC236}">
                <a16:creationId xmlns:a16="http://schemas.microsoft.com/office/drawing/2014/main" id="{05FFF552-D068-4A0F-8736-219780EA5C3E}"/>
              </a:ext>
            </a:extLst>
          </p:cNvPr>
          <p:cNvSpPr txBox="1"/>
          <p:nvPr/>
        </p:nvSpPr>
        <p:spPr>
          <a:xfrm>
            <a:off x="8193974" y="5178544"/>
            <a:ext cx="2618509" cy="461665"/>
          </a:xfrm>
          <a:prstGeom prst="rect">
            <a:avLst/>
          </a:prstGeom>
          <a:noFill/>
        </p:spPr>
        <p:txBody>
          <a:bodyPr wrap="square" rtlCol="0">
            <a:spAutoFit/>
          </a:bodyPr>
          <a:lstStyle/>
          <a:p>
            <a:r>
              <a:rPr lang="ar-SA" sz="2400" b="1" dirty="0">
                <a:solidFill>
                  <a:schemeClr val="accent1"/>
                </a:solidFill>
              </a:rPr>
              <a:t>جعلت علامات يهتدى بها</a:t>
            </a:r>
            <a:endParaRPr lang="en-US" sz="2400" b="1" dirty="0">
              <a:solidFill>
                <a:schemeClr val="accent1"/>
              </a:solidFill>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85334" y="534252"/>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التنجيم</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90251" y="1725412"/>
            <a:ext cx="11423466" cy="2955746"/>
          </a:xfrm>
          <a:prstGeom prst="rect">
            <a:avLst/>
          </a:prstGeom>
          <a:noFill/>
        </p:spPr>
        <p:txBody>
          <a:bodyPr wrap="square" rtlCol="0">
            <a:spAutoFit/>
          </a:bodyPr>
          <a:lstStyle/>
          <a:p>
            <a:pPr>
              <a:lnSpc>
                <a:spcPct val="150000"/>
              </a:lnSpc>
            </a:pPr>
            <a:r>
              <a:rPr lang="ar-SA" sz="3200" b="1" dirty="0">
                <a:solidFill>
                  <a:srgbClr val="C00000"/>
                </a:solidFill>
              </a:rPr>
              <a:t>التَّنْجِيمُ </a:t>
            </a:r>
            <a:r>
              <a:rPr lang="ar-SA" sz="3200" b="1" dirty="0">
                <a:solidFill>
                  <a:schemeClr val="accent1"/>
                </a:solidFill>
              </a:rPr>
              <a:t>لُغة</a:t>
            </a:r>
            <a:r>
              <a:rPr lang="ar-SA" sz="3200" b="1" dirty="0"/>
              <a:t>: النَّظَرُ فِي النُّجُومِ.</a:t>
            </a:r>
          </a:p>
          <a:p>
            <a:pPr>
              <a:lnSpc>
                <a:spcPct val="150000"/>
              </a:lnSpc>
            </a:pPr>
            <a:r>
              <a:rPr lang="ar-SA" sz="3200" b="1" dirty="0">
                <a:solidFill>
                  <a:schemeClr val="accent1"/>
                </a:solidFill>
              </a:rPr>
              <a:t>واصطلاحا</a:t>
            </a:r>
            <a:r>
              <a:rPr lang="ar-SA" sz="3200" b="1" dirty="0"/>
              <a:t>ً: الاستدلال بالأحوال الفلكية على الحوادث الأرضية التي لم تقع.</a:t>
            </a:r>
          </a:p>
          <a:p>
            <a:pPr>
              <a:lnSpc>
                <a:spcPct val="150000"/>
              </a:lnSpc>
            </a:pPr>
            <a:r>
              <a:rPr lang="ar-SA" sz="3200" b="1" dirty="0">
                <a:solidFill>
                  <a:schemeClr val="accent1"/>
                </a:solidFill>
              </a:rPr>
              <a:t>ومعنى ذلك</a:t>
            </a:r>
            <a:r>
              <a:rPr lang="ar-SA" sz="3200" b="1" dirty="0"/>
              <a:t>: النظر في الكواكب والنجوم، وحساب حركتها، واستخدام ذلك في ادعاء معرفة الغيب، واستطلاع أقدار الناس، و آجالهم، و أرزاقهم، وحظوظهم في الدنيا.</a:t>
            </a: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علم التنجيم</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75261" y="900953"/>
            <a:ext cx="11423466" cy="5910401"/>
          </a:xfrm>
          <a:prstGeom prst="rect">
            <a:avLst/>
          </a:prstGeom>
          <a:noFill/>
        </p:spPr>
        <p:txBody>
          <a:bodyPr wrap="square" rtlCol="0">
            <a:spAutoFit/>
          </a:bodyPr>
          <a:lstStyle/>
          <a:p>
            <a:pPr algn="ctr">
              <a:lnSpc>
                <a:spcPct val="150000"/>
              </a:lnSpc>
            </a:pPr>
            <a:r>
              <a:rPr lang="ar-SA" sz="3200" b="1" dirty="0">
                <a:solidFill>
                  <a:srgbClr val="C00000"/>
                </a:solidFill>
              </a:rPr>
              <a:t>علم النجوم على نوعين:</a:t>
            </a:r>
          </a:p>
          <a:p>
            <a:pPr>
              <a:lnSpc>
                <a:spcPct val="150000"/>
              </a:lnSpc>
            </a:pPr>
            <a:r>
              <a:rPr lang="ar-SA" sz="3200" b="1" dirty="0">
                <a:solidFill>
                  <a:schemeClr val="accent1"/>
                </a:solidFill>
              </a:rPr>
              <a:t>أولاً: علم التأثير:</a:t>
            </a:r>
          </a:p>
          <a:p>
            <a:pPr>
              <a:lnSpc>
                <a:spcPct val="150000"/>
              </a:lnSpc>
            </a:pPr>
            <a:r>
              <a:rPr lang="ar-SA" sz="3200" b="1" dirty="0"/>
              <a:t>وهو الاستدلال بالأحوال الفلكية على الحوادث الأرضية، </a:t>
            </a:r>
          </a:p>
          <a:p>
            <a:pPr algn="ctr">
              <a:lnSpc>
                <a:spcPct val="150000"/>
              </a:lnSpc>
            </a:pPr>
            <a:r>
              <a:rPr lang="ar-SA" sz="3200" b="1" dirty="0">
                <a:solidFill>
                  <a:schemeClr val="accent2">
                    <a:lumMod val="75000"/>
                  </a:schemeClr>
                </a:solidFill>
              </a:rPr>
              <a:t>وهو ينقسم إلى ثلاثة أقسام:</a:t>
            </a:r>
          </a:p>
          <a:p>
            <a:pPr marL="514350" indent="-514350">
              <a:lnSpc>
                <a:spcPct val="150000"/>
              </a:lnSpc>
              <a:buAutoNum type="arabic1Minus"/>
            </a:pPr>
            <a:r>
              <a:rPr lang="ar-SA" sz="3200" b="1" dirty="0"/>
              <a:t>إذا اعتقد أن للنجوم تأثيراً على المخلوقات بحياة أو موت أو صحة أو مرض ونحو ذلك فهذا شرك أكبر، لأنه ادعى مع الله شريكاً ومدبراً لخلقه، قال تعالى: (</a:t>
            </a:r>
            <a:r>
              <a:rPr lang="ar-SA" sz="3200" b="1" dirty="0">
                <a:solidFill>
                  <a:schemeClr val="accent6">
                    <a:lumMod val="75000"/>
                  </a:schemeClr>
                </a:solidFill>
              </a:rPr>
              <a:t>هَذَا خَلْقُ اللَّهِ فَأَرُونِي﻿ مَاذَا ﻿خَلَقَ﻿ ﻿الذين مِنْ دُونِهِ بَلِ الظَّالِمُونَ فِي ضَلَالٍ مُبِينٍ</a:t>
            </a:r>
            <a:r>
              <a:rPr lang="ar-SA" sz="3200" b="1" dirty="0"/>
              <a:t>)</a:t>
            </a:r>
          </a:p>
          <a:p>
            <a:pPr marL="514350" indent="-514350">
              <a:lnSpc>
                <a:spcPct val="150000"/>
              </a:lnSpc>
              <a:buAutoNum type="arabic1Minus"/>
            </a:pPr>
            <a:endParaRPr lang="ar-SA" sz="3200" b="1" dirty="0"/>
          </a:p>
        </p:txBody>
      </p:sp>
    </p:spTree>
    <p:extLst>
      <p:ext uri="{BB962C8B-B14F-4D97-AF65-F5344CB8AC3E}">
        <p14:creationId xmlns:p14="http://schemas.microsoft.com/office/powerpoint/2010/main" val="2041999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علم التنجيم</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75261" y="900953"/>
            <a:ext cx="11423466" cy="5829481"/>
          </a:xfrm>
          <a:prstGeom prst="rect">
            <a:avLst/>
          </a:prstGeom>
          <a:noFill/>
        </p:spPr>
        <p:txBody>
          <a:bodyPr wrap="square" rtlCol="0">
            <a:spAutoFit/>
          </a:bodyPr>
          <a:lstStyle/>
          <a:p>
            <a:pPr>
              <a:lnSpc>
                <a:spcPct val="150000"/>
              </a:lnSpc>
            </a:pPr>
            <a:endParaRPr lang="ar-SA" sz="2800" b="1" dirty="0"/>
          </a:p>
          <a:p>
            <a:pPr>
              <a:lnSpc>
                <a:spcPct val="150000"/>
              </a:lnSpc>
            </a:pPr>
            <a:r>
              <a:rPr lang="ar-SA" sz="2800" b="1" dirty="0"/>
              <a:t>ب- إذا ادعى معرفة علم الغيب بسبب حركات النجوم وتنقلانها، مثل أن يقول: ستحصل أمراض في البلد الفلاني، أو سترخص الأسعار ويكثر المال، ويُرجع حصول ما سبق إلى ظهور نجم أو غيابه، فهذا شرك أكبر، لأنه ادعاء لعلم الغيب، والله يقول:(</a:t>
            </a:r>
            <a:r>
              <a:rPr lang="ar-SA" sz="2800" b="1" dirty="0">
                <a:solidFill>
                  <a:schemeClr val="accent6">
                    <a:lumMod val="75000"/>
                  </a:schemeClr>
                </a:solidFill>
              </a:rPr>
              <a:t> قُل لَّا يَعْلَمُ مَن فِي السَّمَاوَاتِ وَالْأَرْضِ الْغَيْبَ إِلَّا اللَّهُ ۚ </a:t>
            </a:r>
            <a:r>
              <a:rPr lang="ar-SA" sz="2800" b="1" dirty="0"/>
              <a:t>).</a:t>
            </a:r>
          </a:p>
          <a:p>
            <a:pPr>
              <a:lnSpc>
                <a:spcPct val="150000"/>
              </a:lnSpc>
            </a:pPr>
            <a:r>
              <a:rPr lang="ar-SA" sz="2800" b="1" dirty="0"/>
              <a:t>ج- إذا اعتقد أن النجوم سببٌ لحدوث بعض الخير والشر، مع إقراره بأن الخالق المدبر هو الله تعالى، مثل أن يقول: مَنْ كانت ولادته موافقة لهذا النجم أو ذاك فإنه سيحصل على مال ونحو ذلك مما يذكر في بعض المواقع على الشبكة أو في وسائل الإعلام باسم (برجك اليوم) (نجمك) أو غير ذلك من المسميات مما يعرف عن طريق الأبراج والنجوم، فهذا شرك أصغر.</a:t>
            </a: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175261" y="344774"/>
            <a:ext cx="1998313"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تابع </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275747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5025469" y="714691"/>
            <a:ext cx="678226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r>
              <a:rPr lang="ar-SA" sz="2800" b="1" dirty="0">
                <a:solidFill>
                  <a:schemeClr val="accent1"/>
                </a:solidFill>
                <a:latin typeface="Calibri" panose="020F0502020204030204" pitchFamily="34" charset="0"/>
                <a:cs typeface="Calibri" panose="020F0502020204030204" pitchFamily="34" charset="0"/>
              </a:rPr>
              <a:t>حيث إن الأسباب التي تو صل إلى المطلوب على نوعين:</a:t>
            </a:r>
            <a:endParaRPr lang="en-US" sz="2800" b="1" dirty="0">
              <a:solidFill>
                <a:schemeClr val="accent1"/>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384266" y="1802625"/>
            <a:ext cx="11423466" cy="3694409"/>
          </a:xfrm>
          <a:prstGeom prst="rect">
            <a:avLst/>
          </a:prstGeom>
          <a:noFill/>
        </p:spPr>
        <p:txBody>
          <a:bodyPr wrap="square" rtlCol="0">
            <a:spAutoFit/>
          </a:bodyPr>
          <a:lstStyle/>
          <a:p>
            <a:pPr>
              <a:lnSpc>
                <a:spcPct val="150000"/>
              </a:lnSpc>
            </a:pPr>
            <a:r>
              <a:rPr lang="ar-SA" sz="3200" b="1" dirty="0"/>
              <a:t>1- إما أن تكون شرعية جاء بها الوحي ، كطلب الشفاء بقراءة القرآن، قال تعالى:</a:t>
            </a:r>
          </a:p>
          <a:p>
            <a:pPr>
              <a:lnSpc>
                <a:spcPct val="150000"/>
              </a:lnSpc>
            </a:pPr>
            <a:r>
              <a:rPr lang="ar-SA" sz="3200" b="1" dirty="0"/>
              <a:t>(</a:t>
            </a:r>
            <a:r>
              <a:rPr lang="ar-SA" sz="3200" b="1" dirty="0">
                <a:solidFill>
                  <a:schemeClr val="accent6">
                    <a:lumMod val="75000"/>
                  </a:schemeClr>
                </a:solidFill>
              </a:rPr>
              <a:t>وَنُنَزِّلُ مِنَ </a:t>
            </a:r>
            <a:r>
              <a:rPr lang="ar-SA" sz="3200" b="1" dirty="0" err="1">
                <a:solidFill>
                  <a:schemeClr val="accent6">
                    <a:lumMod val="75000"/>
                  </a:schemeClr>
                </a:solidFill>
              </a:rPr>
              <a:t>ٱلْقُرْءَانِ</a:t>
            </a:r>
            <a:r>
              <a:rPr lang="ar-SA" sz="3200" b="1" dirty="0">
                <a:solidFill>
                  <a:schemeClr val="accent6">
                    <a:lumMod val="75000"/>
                  </a:schemeClr>
                </a:solidFill>
              </a:rPr>
              <a:t> مَا هُوَ </a:t>
            </a:r>
            <a:r>
              <a:rPr lang="ar-SA" sz="3200" b="1" dirty="0" err="1">
                <a:solidFill>
                  <a:schemeClr val="accent6">
                    <a:lumMod val="75000"/>
                  </a:schemeClr>
                </a:solidFill>
              </a:rPr>
              <a:t>شِفَآءٌ</a:t>
            </a:r>
            <a:r>
              <a:rPr lang="ar-SA" sz="3200" b="1" dirty="0">
                <a:solidFill>
                  <a:schemeClr val="accent6">
                    <a:lumMod val="75000"/>
                  </a:schemeClr>
                </a:solidFill>
              </a:rPr>
              <a:t> وَرَحْمَةٌ لِّلْمُؤْمِنِينَ ۙ وَلَا يَزِيدُ </a:t>
            </a:r>
            <a:r>
              <a:rPr lang="ar-SA" sz="3200" b="1" dirty="0" err="1">
                <a:solidFill>
                  <a:schemeClr val="accent6">
                    <a:lumMod val="75000"/>
                  </a:schemeClr>
                </a:solidFill>
              </a:rPr>
              <a:t>ٱلظَّٰلِمِينَ</a:t>
            </a:r>
            <a:r>
              <a:rPr lang="ar-SA" sz="3200" b="1" dirty="0">
                <a:solidFill>
                  <a:schemeClr val="accent6">
                    <a:lumMod val="75000"/>
                  </a:schemeClr>
                </a:solidFill>
              </a:rPr>
              <a:t> إِلَّا خَسَارًا</a:t>
            </a:r>
            <a:r>
              <a:rPr lang="ar-SA" sz="3200" b="1" dirty="0"/>
              <a:t>)</a:t>
            </a:r>
          </a:p>
          <a:p>
            <a:pPr>
              <a:lnSpc>
                <a:spcPct val="150000"/>
              </a:lnSpc>
            </a:pPr>
            <a:r>
              <a:rPr lang="ar-SA" sz="3200" b="1" dirty="0"/>
              <a:t>2- و إما أن تكون قدرية، قدرها الله أن تكون سبباً في التوصل إلى المطلوب، وتُعرف بالتجارب العلمية، كدواء الطبيب الذي يكون سبباً للشفاء من الصداع ونحوه.</a:t>
            </a:r>
          </a:p>
          <a:p>
            <a:pPr>
              <a:lnSpc>
                <a:spcPct val="150000"/>
              </a:lnSpc>
            </a:pPr>
            <a:r>
              <a:rPr lang="ar-SA" sz="3200" b="1" dirty="0">
                <a:solidFill>
                  <a:schemeClr val="accent2">
                    <a:lumMod val="75000"/>
                  </a:schemeClr>
                </a:solidFill>
              </a:rPr>
              <a:t>فإذا لم تكن الأسباب من هذين القسمين، فهي أسباب باطلة.</a:t>
            </a: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114492" y="233891"/>
            <a:ext cx="1998313"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تابع </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213483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93527"/>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201714" y="235527"/>
            <a:ext cx="265777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solidFill>
                  <a:srgbClr val="C00000"/>
                </a:solidFill>
                <a:latin typeface="Calibri" panose="020F0502020204030204" pitchFamily="34" charset="0"/>
                <a:cs typeface="Calibri" panose="020F0502020204030204" pitchFamily="34" charset="0"/>
              </a:rPr>
              <a:t>نشاط</a:t>
            </a:r>
            <a:endParaRPr lang="en-US" sz="32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739754"/>
          </a:xfrm>
          <a:prstGeom prst="rect">
            <a:avLst/>
          </a:prstGeom>
          <a:noFill/>
        </p:spPr>
        <p:txBody>
          <a:bodyPr wrap="square" rtlCol="0">
            <a:spAutoFit/>
          </a:bodyPr>
          <a:lstStyle/>
          <a:p>
            <a:pPr>
              <a:lnSpc>
                <a:spcPct val="150000"/>
              </a:lnSpc>
            </a:pPr>
            <a:r>
              <a:rPr lang="ar-SA" sz="3200" b="1" dirty="0">
                <a:solidFill>
                  <a:schemeClr val="accent5">
                    <a:lumMod val="75000"/>
                  </a:schemeClr>
                </a:solidFill>
              </a:rPr>
              <a:t>أقارن بين أقسام علم التأثير الثلاثة، من حيث الحكم والتعريف، مع الأمثلة:</a:t>
            </a:r>
          </a:p>
        </p:txBody>
      </p:sp>
      <p:sp>
        <p:nvSpPr>
          <p:cNvPr id="6" name="مربع نص 5">
            <a:extLst>
              <a:ext uri="{FF2B5EF4-FFF2-40B4-BE49-F238E27FC236}">
                <a16:creationId xmlns:a16="http://schemas.microsoft.com/office/drawing/2014/main" id="{836C6A26-0083-4D64-9FAC-0BBE0415DFB0}"/>
              </a:ext>
            </a:extLst>
          </p:cNvPr>
          <p:cNvSpPr txBox="1"/>
          <p:nvPr/>
        </p:nvSpPr>
        <p:spPr>
          <a:xfrm>
            <a:off x="644455" y="1950935"/>
            <a:ext cx="11423466" cy="4433073"/>
          </a:xfrm>
          <a:prstGeom prst="rect">
            <a:avLst/>
          </a:prstGeom>
          <a:noFill/>
        </p:spPr>
        <p:txBody>
          <a:bodyPr wrap="square" rtlCol="0">
            <a:spAutoFit/>
          </a:bodyPr>
          <a:lstStyle/>
          <a:p>
            <a:pPr>
              <a:lnSpc>
                <a:spcPct val="150000"/>
              </a:lnSpc>
            </a:pPr>
            <a:r>
              <a:rPr lang="ar-SA" sz="3200" b="1" dirty="0"/>
              <a:t>-إذا اعتقد أن للنجوم تأثيراً على المخلوقات بحياة أو موت أو صحة أو مرض ونحو ذلك فهذا شرك أكبر، لأنه ادعى مع الله شريكاً ومدبراً لخلقه.</a:t>
            </a:r>
          </a:p>
          <a:p>
            <a:pPr>
              <a:lnSpc>
                <a:spcPct val="150000"/>
              </a:lnSpc>
            </a:pPr>
            <a:r>
              <a:rPr lang="ar-SA" sz="3200" b="1" dirty="0"/>
              <a:t>-إذا ادعى معرفة علم الغيب بسبب حركات النجوم فهذا شرك أكبر، لأنه ادعاء لعلم الغيب.</a:t>
            </a:r>
          </a:p>
          <a:p>
            <a:pPr>
              <a:lnSpc>
                <a:spcPct val="150000"/>
              </a:lnSpc>
            </a:pPr>
            <a:r>
              <a:rPr lang="ar-SA" sz="3200" b="1" dirty="0"/>
              <a:t>-إذا اعتقد أن النجوم سببٌ لحدوث بعض الخير والشر، مع إقراره بأن الخالق المدبر هو الله تعالى فهذا شرك أصغر. </a:t>
            </a:r>
          </a:p>
        </p:txBody>
      </p:sp>
    </p:spTree>
    <p:extLst>
      <p:ext uri="{BB962C8B-B14F-4D97-AF65-F5344CB8AC3E}">
        <p14:creationId xmlns:p14="http://schemas.microsoft.com/office/powerpoint/2010/main" val="7038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علم التنجيم</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75261" y="900953"/>
            <a:ext cx="11423466" cy="5275483"/>
          </a:xfrm>
          <a:prstGeom prst="rect">
            <a:avLst/>
          </a:prstGeom>
          <a:noFill/>
        </p:spPr>
        <p:txBody>
          <a:bodyPr wrap="square" rtlCol="0">
            <a:spAutoFit/>
          </a:bodyPr>
          <a:lstStyle/>
          <a:p>
            <a:pPr algn="ctr">
              <a:lnSpc>
                <a:spcPct val="150000"/>
              </a:lnSpc>
            </a:pPr>
            <a:r>
              <a:rPr lang="ar-SA" sz="3200" b="1" dirty="0">
                <a:solidFill>
                  <a:srgbClr val="C00000"/>
                </a:solidFill>
              </a:rPr>
              <a:t>علم النجوم على نوعين:</a:t>
            </a:r>
          </a:p>
          <a:p>
            <a:pPr>
              <a:lnSpc>
                <a:spcPct val="150000"/>
              </a:lnSpc>
            </a:pPr>
            <a:r>
              <a:rPr lang="ar-SA" sz="2800" b="1" dirty="0">
                <a:solidFill>
                  <a:schemeClr val="accent1"/>
                </a:solidFill>
              </a:rPr>
              <a:t>ثانياً: علم التسيير، </a:t>
            </a:r>
            <a:r>
              <a:rPr lang="ar-SA" sz="2800" b="1" dirty="0">
                <a:solidFill>
                  <a:schemeClr val="accent2">
                    <a:lumMod val="75000"/>
                  </a:schemeClr>
                </a:solidFill>
              </a:rPr>
              <a:t>وهو نوعان</a:t>
            </a:r>
            <a:r>
              <a:rPr lang="ar-SA" sz="2800" b="1" dirty="0">
                <a:solidFill>
                  <a:schemeClr val="accent1"/>
                </a:solidFill>
              </a:rPr>
              <a:t>:</a:t>
            </a:r>
          </a:p>
          <a:p>
            <a:pPr>
              <a:lnSpc>
                <a:spcPct val="150000"/>
              </a:lnSpc>
            </a:pPr>
            <a:r>
              <a:rPr lang="ar-SA" sz="2800" b="1" dirty="0">
                <a:solidFill>
                  <a:schemeClr val="accent2">
                    <a:lumMod val="75000"/>
                  </a:schemeClr>
                </a:solidFill>
              </a:rPr>
              <a:t>النوع الأول: </a:t>
            </a:r>
            <a:r>
              <a:rPr lang="ar-SA" sz="2800" b="1" dirty="0"/>
              <a:t>أن يستدل بسيرها على المصالح الدينية، </a:t>
            </a:r>
            <a:r>
              <a:rPr lang="ar-SA" sz="2800" b="1" dirty="0">
                <a:solidFill>
                  <a:srgbClr val="C00000"/>
                </a:solidFill>
              </a:rPr>
              <a:t>فهذا مشروع</a:t>
            </a:r>
            <a:r>
              <a:rPr lang="ar-SA" sz="2800" b="1" dirty="0"/>
              <a:t>، وإذا كان يعين على مصالح دينية واجبة كان تعلمها واجباً، كما لو أراد أن يستدل بالنجوم على جهة القبلة.</a:t>
            </a:r>
          </a:p>
          <a:p>
            <a:pPr>
              <a:lnSpc>
                <a:spcPct val="150000"/>
              </a:lnSpc>
            </a:pPr>
            <a:r>
              <a:rPr lang="ar-SA" sz="2800" b="1" dirty="0">
                <a:solidFill>
                  <a:schemeClr val="accent2">
                    <a:lumMod val="75000"/>
                  </a:schemeClr>
                </a:solidFill>
              </a:rPr>
              <a:t>النوع الثاني: </a:t>
            </a:r>
            <a:r>
              <a:rPr lang="ar-SA" sz="2800" b="1" dirty="0"/>
              <a:t>أن يستدل بسيرها على المصالح الدنيوية، وهو نوعان:</a:t>
            </a:r>
          </a:p>
          <a:p>
            <a:pPr>
              <a:lnSpc>
                <a:spcPct val="150000"/>
              </a:lnSpc>
            </a:pPr>
            <a:r>
              <a:rPr lang="ar-SA" sz="2800" b="1" dirty="0"/>
              <a:t>• أن يستدل بها على الجهات، كمعرفة أن القطب يقع شمالاً، والجدي وهو قريب منه يدور حوله شمالاً، وهكذا، </a:t>
            </a:r>
            <a:r>
              <a:rPr lang="ar-SA" sz="2800" b="1" dirty="0">
                <a:solidFill>
                  <a:srgbClr val="C00000"/>
                </a:solidFill>
              </a:rPr>
              <a:t>فهذا جائز</a:t>
            </a:r>
            <a:r>
              <a:rPr lang="ar-SA" sz="2800" b="1" dirty="0"/>
              <a:t>، قال تعالى:(</a:t>
            </a:r>
            <a:r>
              <a:rPr lang="ar-SA" sz="2800" b="1" dirty="0">
                <a:solidFill>
                  <a:schemeClr val="accent6">
                    <a:lumMod val="75000"/>
                  </a:schemeClr>
                </a:solidFill>
              </a:rPr>
              <a:t>وَعَلامَاتٍ وَبِالنَّجْمِ هُمْ يَهْتَدُونَ </a:t>
            </a:r>
            <a:r>
              <a:rPr lang="ar-SA" sz="2800" b="1" dirty="0"/>
              <a:t>)</a:t>
            </a:r>
          </a:p>
          <a:p>
            <a:pPr>
              <a:lnSpc>
                <a:spcPct val="150000"/>
              </a:lnSpc>
            </a:pPr>
            <a:endParaRPr lang="ar-SA" sz="2800" b="1" dirty="0"/>
          </a:p>
        </p:txBody>
      </p:sp>
    </p:spTree>
    <p:extLst>
      <p:ext uri="{BB962C8B-B14F-4D97-AF65-F5344CB8AC3E}">
        <p14:creationId xmlns:p14="http://schemas.microsoft.com/office/powerpoint/2010/main" val="12307608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أنواع علم التنجيم</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384266" y="1500560"/>
            <a:ext cx="11423466" cy="4433073"/>
          </a:xfrm>
          <a:prstGeom prst="rect">
            <a:avLst/>
          </a:prstGeom>
          <a:noFill/>
        </p:spPr>
        <p:txBody>
          <a:bodyPr wrap="square" rtlCol="0">
            <a:spAutoFit/>
          </a:bodyPr>
          <a:lstStyle/>
          <a:p>
            <a:pPr>
              <a:lnSpc>
                <a:spcPct val="150000"/>
              </a:lnSpc>
            </a:pPr>
            <a:r>
              <a:rPr lang="ar-SA" sz="3200" b="1" dirty="0"/>
              <a:t>• أن يستدل بها على الفصول، وهو ما يعرف بتعلم منازل النجوم، كأن يقال: إذا طلع النجم الفلاني، فهو وقت الشتاء أو الصيف، وهذا النوع أيضاً </a:t>
            </a:r>
            <a:r>
              <a:rPr lang="ar-SA" sz="3200" b="1" dirty="0">
                <a:solidFill>
                  <a:srgbClr val="C00000"/>
                </a:solidFill>
              </a:rPr>
              <a:t>جائز</a:t>
            </a:r>
            <a:r>
              <a:rPr lang="ar-SA" sz="3200" b="1" dirty="0"/>
              <a:t>.</a:t>
            </a:r>
          </a:p>
          <a:p>
            <a:pPr>
              <a:lnSpc>
                <a:spcPct val="150000"/>
              </a:lnSpc>
            </a:pPr>
            <a:r>
              <a:rPr lang="ar-SA" sz="3200" b="1" dirty="0"/>
              <a:t>ومن علم التسيير المباح ما يتعلق بالإخبار عن الأحوال الجوية « الطقس » من توقع هبوب رياح أو عواصف، أو توقع نشوء سحاب أو نزول مطر، فقد يحصل ظن لمن كان لديه خبرة بهذا الشيء عن طريق نظريات علمية أو تجارب عادية عامة فيتوقع ذلك يخبر به عن ظن، فيصيب تارة و يخطئ أخرى.</a:t>
            </a:r>
          </a:p>
        </p:txBody>
      </p:sp>
      <p:sp>
        <p:nvSpPr>
          <p:cNvPr id="3" name="فقاعة التفكير: على شكل سحابة 2">
            <a:extLst>
              <a:ext uri="{FF2B5EF4-FFF2-40B4-BE49-F238E27FC236}">
                <a16:creationId xmlns:a16="http://schemas.microsoft.com/office/drawing/2014/main" id="{38F88BD9-AF36-4E9F-A833-CB63A0B26CA2}"/>
              </a:ext>
            </a:extLst>
          </p:cNvPr>
          <p:cNvSpPr/>
          <p:nvPr/>
        </p:nvSpPr>
        <p:spPr>
          <a:xfrm>
            <a:off x="0" y="91056"/>
            <a:ext cx="2053653" cy="131375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4800" b="1" dirty="0">
                <a:ln w="22225">
                  <a:solidFill>
                    <a:schemeClr val="accent2"/>
                  </a:solidFill>
                  <a:prstDash val="solid"/>
                </a:ln>
                <a:solidFill>
                  <a:schemeClr val="accent2">
                    <a:lumMod val="40000"/>
                    <a:lumOff val="60000"/>
                  </a:schemeClr>
                </a:solidFill>
              </a:rPr>
              <a:t>تابع</a:t>
            </a:r>
            <a:endParaRPr lang="en-US" sz="4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244733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860</Words>
  <Application>Microsoft Office PowerPoint</Application>
  <PresentationFormat>شاشة عريضة</PresentationFormat>
  <Paragraphs>59</Paragraphs>
  <Slides>13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228</cp:revision>
  <dcterms:created xsi:type="dcterms:W3CDTF">2019-10-26T22:01:45Z</dcterms:created>
  <dcterms:modified xsi:type="dcterms:W3CDTF">2021-02-01T06:28:29Z</dcterms:modified>
</cp:coreProperties>
</file>