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6" r:id="rId2"/>
    <p:sldId id="297" r:id="rId3"/>
    <p:sldId id="258" r:id="rId4"/>
    <p:sldId id="260" r:id="rId5"/>
    <p:sldId id="298" r:id="rId6"/>
    <p:sldId id="261" r:id="rId7"/>
    <p:sldId id="299" r:id="rId8"/>
    <p:sldId id="263" r:id="rId9"/>
    <p:sldId id="264" r:id="rId10"/>
    <p:sldId id="266" r:id="rId11"/>
    <p:sldId id="267" r:id="rId12"/>
    <p:sldId id="268" r:id="rId13"/>
    <p:sldId id="270" r:id="rId14"/>
    <p:sldId id="272" r:id="rId15"/>
    <p:sldId id="274" r:id="rId16"/>
    <p:sldId id="276" r:id="rId17"/>
    <p:sldId id="277" r:id="rId18"/>
    <p:sldId id="300" r:id="rId19"/>
    <p:sldId id="281" r:id="rId20"/>
    <p:sldId id="301" r:id="rId21"/>
    <p:sldId id="284" r:id="rId22"/>
    <p:sldId id="302" r:id="rId23"/>
    <p:sldId id="303" r:id="rId24"/>
    <p:sldId id="304" r:id="rId25"/>
    <p:sldId id="305" r:id="rId26"/>
    <p:sldId id="290" r:id="rId27"/>
    <p:sldId id="306" r:id="rId28"/>
    <p:sldId id="307" r:id="rId29"/>
    <p:sldId id="294" r:id="rId30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114" d="100"/>
          <a:sy n="114" d="100"/>
        </p:scale>
        <p:origin x="66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2CF0-C303-4430-92A1-B8366B41F462}" type="datetimeFigureOut">
              <a:rPr lang="ar-EG" smtClean="0"/>
              <a:t>28/02/1442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48EE-0948-4AE5-8AD4-66BF1F3DB98E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وييييييييييييييييييي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2CF0-C303-4430-92A1-B8366B41F462}" type="datetimeFigureOut">
              <a:rPr lang="ar-EG" smtClean="0"/>
              <a:t>28/02/1442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48EE-0948-4AE5-8AD4-66BF1F3DB98E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وييييييييييييييييييي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2CF0-C303-4430-92A1-B8366B41F462}" type="datetimeFigureOut">
              <a:rPr lang="ar-EG" smtClean="0"/>
              <a:t>28/02/1442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48EE-0948-4AE5-8AD4-66BF1F3DB98E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وييييييييييييييييييي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2CF0-C303-4430-92A1-B8366B41F462}" type="datetimeFigureOut">
              <a:rPr lang="ar-EG" smtClean="0"/>
              <a:t>28/02/1442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48EE-0948-4AE5-8AD4-66BF1F3DB98E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وييييييييييييييييييي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2CF0-C303-4430-92A1-B8366B41F462}" type="datetimeFigureOut">
              <a:rPr lang="ar-EG" smtClean="0"/>
              <a:t>28/02/1442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48EE-0948-4AE5-8AD4-66BF1F3DB98E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وييييييييييييييييييي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2CF0-C303-4430-92A1-B8366B41F462}" type="datetimeFigureOut">
              <a:rPr lang="ar-EG" smtClean="0"/>
              <a:t>28/02/1442</a:t>
            </a:fld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48EE-0948-4AE5-8AD4-66BF1F3DB98E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وييييييييييييييييييي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2CF0-C303-4430-92A1-B8366B41F462}" type="datetimeFigureOut">
              <a:rPr lang="ar-EG" smtClean="0"/>
              <a:t>28/02/1442</a:t>
            </a:fld>
            <a:endParaRPr lang="ar-EG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48EE-0948-4AE5-8AD4-66BF1F3DB98E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وييييييييييييييييييي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2CF0-C303-4430-92A1-B8366B41F462}" type="datetimeFigureOut">
              <a:rPr lang="ar-EG" smtClean="0"/>
              <a:t>28/02/1442</a:t>
            </a:fld>
            <a:endParaRPr lang="ar-EG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48EE-0948-4AE5-8AD4-66BF1F3DB98E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وييييييييييييييييييي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2CF0-C303-4430-92A1-B8366B41F462}" type="datetimeFigureOut">
              <a:rPr lang="ar-EG" smtClean="0"/>
              <a:t>28/02/1442</a:t>
            </a:fld>
            <a:endParaRPr lang="ar-EG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48EE-0948-4AE5-8AD4-66BF1F3DB98E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وييييييييييييييييييي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2CF0-C303-4430-92A1-B8366B41F462}" type="datetimeFigureOut">
              <a:rPr lang="ar-EG" smtClean="0"/>
              <a:t>28/02/1442</a:t>
            </a:fld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48EE-0948-4AE5-8AD4-66BF1F3DB98E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وييييييييييييييييييي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2CF0-C303-4430-92A1-B8366B41F462}" type="datetimeFigureOut">
              <a:rPr lang="ar-EG" smtClean="0"/>
              <a:t>28/02/1442</a:t>
            </a:fld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48EE-0948-4AE5-8AD4-66BF1F3DB98E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وييييييييييييييييييي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12CF0-C303-4430-92A1-B8366B41F462}" type="datetimeFigureOut">
              <a:rPr lang="ar-EG" smtClean="0"/>
              <a:t>28/02/1442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C48EE-0948-4AE5-8AD4-66BF1F3DB98E}" type="slidenum">
              <a:rPr lang="ar-EG" smtClean="0"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1"/>
    <p:sndAc>
      <p:stSnd>
        <p:snd r:embed="rId13" name="وييييييييييييييييييي.wav"/>
      </p:stSnd>
    </p:sndAc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audio" Target="../media/audio2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6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audio" Target="../media/audio29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13.png"/><Relationship Id="rId4" Type="http://schemas.openxmlformats.org/officeDocument/2006/relationships/audio" Target="../media/audio3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audio" Target="../media/audio36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8.wav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7.wav"/><Relationship Id="rId5" Type="http://schemas.openxmlformats.org/officeDocument/2006/relationships/audio" Target="../media/audio46.wav"/><Relationship Id="rId4" Type="http://schemas.openxmlformats.org/officeDocument/2006/relationships/audio" Target="../media/audio45.wav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audio" Target="../media/audio1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عنوان الوحدة الولى.jpg"/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0" y="714356"/>
            <a:ext cx="7505700" cy="514353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مستطيل 5"/>
          <p:cNvSpPr>
            <a:spLocks noChangeArrowheads="1"/>
          </p:cNvSpPr>
          <p:nvPr/>
        </p:nvSpPr>
        <p:spPr bwMode="auto">
          <a:xfrm rot="367428">
            <a:off x="1612953" y="3352334"/>
            <a:ext cx="480772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9600" b="1" dirty="0">
                <a:solidFill>
                  <a:srgbClr val="800000"/>
                </a:solidFill>
                <a:latin typeface="Calibri" pitchFamily="34" charset="0"/>
              </a:rPr>
              <a:t>مجال الرسم</a:t>
            </a:r>
            <a:endParaRPr lang="ar-EG" sz="9600" dirty="0">
              <a:solidFill>
                <a:srgbClr val="800000"/>
              </a:solidFill>
              <a:latin typeface="Calibri" pitchFamily="34" charset="0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4500594" y="1500174"/>
            <a:ext cx="3071802" cy="750887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8000" b="1" dirty="0">
                <a:solidFill>
                  <a:srgbClr val="663300"/>
                </a:solidFill>
              </a:rPr>
              <a:t>الوحدة الأولى</a:t>
            </a:r>
          </a:p>
        </p:txBody>
      </p:sp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وحدة الأو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جال الر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lum bright="-10000" contrast="40000"/>
          </a:blip>
          <a:srcRect/>
          <a:stretch>
            <a:fillRect/>
          </a:stretch>
        </p:blipFill>
        <p:spPr bwMode="auto">
          <a:xfrm>
            <a:off x="2357422" y="428604"/>
            <a:ext cx="4317945" cy="4572031"/>
          </a:xfrm>
          <a:prstGeom prst="roundRect">
            <a:avLst>
              <a:gd name="adj" fmla="val 5618"/>
            </a:avLst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228600" y="5087391"/>
            <a:ext cx="8610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solidFill>
                  <a:srgbClr val="C00000"/>
                </a:solidFill>
              </a:rPr>
              <a:t>المجلس الحديث يظهر التباين اللوني بين الأثاث باللون الأسود والبني الحوائط باللون الأصفر والبرتقالي.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جلس القديم يظهر التباين اللوني بين الأثاث باللون الأسو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228600" y="4941168"/>
            <a:ext cx="8610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solidFill>
                  <a:srgbClr val="C00000"/>
                </a:solidFill>
              </a:rPr>
              <a:t>المجلس القديم يظهر فيه التوافق اللوني بين الأثاث والأرضيات والحوائط حيث التناسق بين البني بدرجاته والأصفر.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lum contrast="40000"/>
          </a:blip>
          <a:srcRect/>
          <a:stretch>
            <a:fillRect/>
          </a:stretch>
        </p:blipFill>
        <p:spPr bwMode="auto">
          <a:xfrm>
            <a:off x="1714480" y="500042"/>
            <a:ext cx="5643602" cy="4286255"/>
          </a:xfrm>
          <a:prstGeom prst="roundRect">
            <a:avLst>
              <a:gd name="adj" fmla="val 6464"/>
            </a:avLst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جلس القديم يظهر فيه التوافق اللوني بين الأثاث والأرضي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5114515" y="642918"/>
            <a:ext cx="26260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4800" b="1" u="sng" dirty="0">
                <a:solidFill>
                  <a:srgbClr val="C00000"/>
                </a:solidFill>
                <a:latin typeface="Calibri" pitchFamily="34" charset="0"/>
              </a:rPr>
              <a:t>تطور </a:t>
            </a:r>
            <a:r>
              <a:rPr lang="ar-SA" sz="4800" b="1" u="sng" dirty="0" smtClean="0">
                <a:solidFill>
                  <a:srgbClr val="C00000"/>
                </a:solidFill>
                <a:latin typeface="Calibri" pitchFamily="34" charset="0"/>
              </a:rPr>
              <a:t>اللون</a:t>
            </a:r>
            <a:r>
              <a:rPr lang="ar-EG" sz="4800" b="1" u="sng" dirty="0" err="1" smtClean="0">
                <a:solidFill>
                  <a:srgbClr val="C00000"/>
                </a:solidFill>
                <a:latin typeface="Calibri" pitchFamily="34" charset="0"/>
              </a:rPr>
              <a:t>:</a:t>
            </a:r>
            <a:endParaRPr lang="ar-EG" sz="4800" u="sng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85786" y="2214554"/>
            <a:ext cx="6781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3787775" algn="l"/>
                <a:tab pos="4148138" algn="l"/>
                <a:tab pos="4778375" algn="l"/>
                <a:tab pos="4959350" algn="l"/>
              </a:tabLst>
            </a:pPr>
            <a:r>
              <a:rPr lang="ar-SA" sz="4800" b="1" dirty="0">
                <a:solidFill>
                  <a:srgbClr val="0000FF"/>
                </a:solidFill>
                <a:cs typeface="Times New Roman" pitchFamily="18" charset="0"/>
              </a:rPr>
              <a:t>وبعد التطور في صناعة اللون أصبح هناك الكثير من الألوان شكل (35).</a:t>
            </a:r>
            <a:endParaRPr lang="ar-SA" sz="4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طور الل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طور الل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بعد التطور في صناعة الل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5" cstate="print">
            <a:lum bright="-10000" contrast="18000"/>
          </a:blip>
          <a:srcRect l="2174" r="2174"/>
          <a:stretch>
            <a:fillRect/>
          </a:stretch>
        </p:blipFill>
        <p:spPr bwMode="auto">
          <a:xfrm>
            <a:off x="1000100" y="428604"/>
            <a:ext cx="6286544" cy="4857784"/>
          </a:xfrm>
          <a:prstGeom prst="roundRect">
            <a:avLst>
              <a:gd name="adj" fmla="val 5209"/>
            </a:avLst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85786" y="5357826"/>
            <a:ext cx="678661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3787775" algn="l"/>
                <a:tab pos="4148138" algn="l"/>
                <a:tab pos="4778375" algn="l"/>
                <a:tab pos="4959350" algn="l"/>
              </a:tabLst>
            </a:pPr>
            <a:r>
              <a:rPr lang="ar-SA" sz="3200" b="1" dirty="0">
                <a:solidFill>
                  <a:srgbClr val="0000FF"/>
                </a:solidFill>
                <a:cs typeface="Times New Roman" pitchFamily="18" charset="0"/>
              </a:rPr>
              <a:t>شكل (35) بعض ألوان </a:t>
            </a:r>
            <a:r>
              <a:rPr lang="ar-SA" sz="3200" b="1" dirty="0" err="1">
                <a:solidFill>
                  <a:srgbClr val="0000FF"/>
                </a:solidFill>
                <a:cs typeface="Times New Roman" pitchFamily="18" charset="0"/>
              </a:rPr>
              <a:t>الطلاءات</a:t>
            </a:r>
            <a:r>
              <a:rPr lang="ar-SA" sz="3200" b="1" dirty="0">
                <a:solidFill>
                  <a:srgbClr val="0000FF"/>
                </a:solidFill>
                <a:cs typeface="Times New Roman" pitchFamily="18" charset="0"/>
              </a:rPr>
              <a:t> الحديثة والتي تجاوزت الآلاف في بعض شركات الدهانات</a:t>
            </a:r>
            <a:r>
              <a:rPr lang="ar-EG" sz="3200" b="1" dirty="0">
                <a:solidFill>
                  <a:srgbClr val="0000FF"/>
                </a:solidFill>
                <a:cs typeface="Times New Roman" pitchFamily="18" charset="0"/>
              </a:rPr>
              <a:t>.</a:t>
            </a:r>
            <a:endParaRPr lang="ar-SA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624 - high pitched d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شكل 35 بعض ألوان الطلاءات 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500430" y="571480"/>
            <a:ext cx="510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787775" algn="l"/>
                <a:tab pos="4148138" algn="l"/>
                <a:tab pos="4778375" algn="l"/>
                <a:tab pos="4959350" algn="l"/>
                <a:tab pos="5140325" algn="l"/>
              </a:tabLst>
            </a:pPr>
            <a:r>
              <a:rPr lang="ar-SA" sz="4800" b="1" u="sng" dirty="0">
                <a:solidFill>
                  <a:srgbClr val="C00000"/>
                </a:solidFill>
                <a:cs typeface="Times New Roman" pitchFamily="18" charset="0"/>
              </a:rPr>
              <a:t>التأثير النفسي </a:t>
            </a:r>
            <a:r>
              <a:rPr lang="ar-SA" sz="4800" b="1" u="sng" dirty="0" smtClean="0">
                <a:solidFill>
                  <a:srgbClr val="C00000"/>
                </a:solidFill>
                <a:cs typeface="Times New Roman" pitchFamily="18" charset="0"/>
              </a:rPr>
              <a:t>للون</a:t>
            </a:r>
            <a:r>
              <a:rPr lang="ar-EG" sz="4800" b="1" u="sng" dirty="0" smtClean="0">
                <a:solidFill>
                  <a:srgbClr val="C00000"/>
                </a:solidFill>
                <a:cs typeface="Times New Roman" pitchFamily="18" charset="0"/>
              </a:rPr>
              <a:t>:</a:t>
            </a:r>
            <a:endParaRPr lang="ar-SA" sz="4800" u="sng" dirty="0">
              <a:solidFill>
                <a:srgbClr val="C0000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14414" y="1928802"/>
            <a:ext cx="721523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3787775" algn="l"/>
                <a:tab pos="4148138" algn="l"/>
                <a:tab pos="4778375" algn="l"/>
                <a:tab pos="4959350" algn="l"/>
                <a:tab pos="5140325" algn="l"/>
              </a:tabLst>
            </a:pPr>
            <a:r>
              <a:rPr lang="ar-SA" sz="4400" b="1" dirty="0">
                <a:solidFill>
                  <a:srgbClr val="000099"/>
                </a:solidFill>
                <a:cs typeface="Times New Roman" pitchFamily="18" charset="0"/>
              </a:rPr>
              <a:t>للألوان تأثير قوي على سلوكنا وحالتنا النفسية، لذلك فإن اختيارنا لونا معينا سيتوقف عليه مدي شعورنا بالراحة معه فاللون الأزرق مثلًا لون بارد هادئ يبعث على التفاؤل.</a:t>
            </a:r>
            <a:endParaRPr lang="ar-SA" sz="44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أثير النفسي لل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لألوان تأثير قوي على سلوكن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357686" y="571480"/>
            <a:ext cx="4356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3787775" algn="l"/>
                <a:tab pos="4148138" algn="l"/>
                <a:tab pos="4778375" algn="l"/>
                <a:tab pos="4959350" algn="l"/>
                <a:tab pos="5140325" algn="l"/>
              </a:tabLst>
            </a:pPr>
            <a:r>
              <a:rPr lang="ar-SA" sz="4800" b="1" u="sng" dirty="0">
                <a:solidFill>
                  <a:srgbClr val="C00000"/>
                </a:solidFill>
                <a:cs typeface="Times New Roman" pitchFamily="18" charset="0"/>
              </a:rPr>
              <a:t>الدراسات </a:t>
            </a:r>
            <a:r>
              <a:rPr lang="ar-SA" sz="4800" b="1" u="sng" dirty="0" smtClean="0">
                <a:solidFill>
                  <a:srgbClr val="C00000"/>
                </a:solidFill>
                <a:cs typeface="Times New Roman" pitchFamily="18" charset="0"/>
              </a:rPr>
              <a:t>اللونية</a:t>
            </a:r>
            <a:r>
              <a:rPr lang="ar-EG" sz="4800" b="1" u="sng" dirty="0" smtClean="0">
                <a:solidFill>
                  <a:srgbClr val="C00000"/>
                </a:solidFill>
                <a:cs typeface="Times New Roman" pitchFamily="18" charset="0"/>
              </a:rPr>
              <a:t>:</a:t>
            </a:r>
            <a:endParaRPr lang="ar-SA" sz="4800" u="sng" dirty="0">
              <a:solidFill>
                <a:srgbClr val="C0000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71538" y="2428868"/>
            <a:ext cx="721523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3787775" algn="l"/>
                <a:tab pos="4148138" algn="l"/>
                <a:tab pos="4778375" algn="l"/>
                <a:tab pos="4959350" algn="l"/>
                <a:tab pos="5140325" algn="l"/>
              </a:tabLst>
            </a:pPr>
            <a:r>
              <a:rPr lang="ar-SA" sz="4400" b="1" dirty="0">
                <a:solidFill>
                  <a:srgbClr val="660066"/>
                </a:solidFill>
                <a:cs typeface="Times New Roman" pitchFamily="18" charset="0"/>
              </a:rPr>
              <a:t>أصبح الإنسان مهتمًا باللون وبدأ في </a:t>
            </a:r>
            <a:r>
              <a:rPr lang="ar-SA" sz="4400" b="1" dirty="0" smtClean="0">
                <a:solidFill>
                  <a:srgbClr val="660066"/>
                </a:solidFill>
                <a:cs typeface="Times New Roman" pitchFamily="18" charset="0"/>
              </a:rPr>
              <a:t>دراسته </a:t>
            </a:r>
            <a:r>
              <a:rPr lang="ar-SA" sz="4400" b="1" dirty="0">
                <a:solidFill>
                  <a:srgbClr val="660066"/>
                </a:solidFill>
                <a:cs typeface="Times New Roman" pitchFamily="18" charset="0"/>
              </a:rPr>
              <a:t>وفهم العلاقات بين الألوان واختلف اختياره </a:t>
            </a:r>
            <a:r>
              <a:rPr lang="ar-SA" sz="4400" b="1" dirty="0" smtClean="0">
                <a:solidFill>
                  <a:srgbClr val="660066"/>
                </a:solidFill>
                <a:cs typeface="Times New Roman" pitchFamily="18" charset="0"/>
              </a:rPr>
              <a:t>للون</a:t>
            </a:r>
            <a:r>
              <a:rPr lang="ar-EG" sz="4400" b="1" dirty="0" err="1" smtClean="0">
                <a:solidFill>
                  <a:srgbClr val="660066"/>
                </a:solidFill>
                <a:cs typeface="Times New Roman" pitchFamily="18" charset="0"/>
              </a:rPr>
              <a:t>،</a:t>
            </a:r>
            <a:r>
              <a:rPr lang="ar-SA" sz="4400" b="1" dirty="0" smtClean="0">
                <a:solidFill>
                  <a:srgbClr val="660066"/>
                </a:solidFill>
                <a:cs typeface="Times New Roman" pitchFamily="18" charset="0"/>
              </a:rPr>
              <a:t> </a:t>
            </a:r>
            <a:r>
              <a:rPr lang="ar-SA" sz="4400" b="1" dirty="0" err="1">
                <a:solidFill>
                  <a:srgbClr val="660066"/>
                </a:solidFill>
                <a:cs typeface="Times New Roman" pitchFamily="18" charset="0"/>
              </a:rPr>
              <a:t>شكل </a:t>
            </a:r>
            <a:r>
              <a:rPr lang="ar-SA" sz="4400" b="1" dirty="0">
                <a:solidFill>
                  <a:srgbClr val="660066"/>
                </a:solidFill>
                <a:cs typeface="Times New Roman" pitchFamily="18" charset="0"/>
              </a:rPr>
              <a:t>(36</a:t>
            </a:r>
            <a:r>
              <a:rPr lang="ar-SA" sz="4400" b="1" dirty="0" err="1">
                <a:solidFill>
                  <a:srgbClr val="660066"/>
                </a:solidFill>
                <a:cs typeface="Times New Roman" pitchFamily="18" charset="0"/>
              </a:rPr>
              <a:t>).</a:t>
            </a:r>
            <a:endParaRPr lang="ar-SA" sz="4400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دراسات اللو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صبح الإنسان 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 cstate="print"/>
          <a:srcRect l="1587" t="1202" r="1587" b="2644"/>
          <a:stretch>
            <a:fillRect/>
          </a:stretch>
        </p:blipFill>
        <p:spPr bwMode="auto">
          <a:xfrm>
            <a:off x="1285884" y="344470"/>
            <a:ext cx="6429388" cy="5286412"/>
          </a:xfrm>
          <a:prstGeom prst="round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2000232" y="5702320"/>
            <a:ext cx="487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solidFill>
                  <a:srgbClr val="000099"/>
                </a:solidFill>
                <a:latin typeface="Calibri" pitchFamily="34" charset="0"/>
              </a:rPr>
              <a:t>شكل (36) أحد المجالس الحديثة</a:t>
            </a:r>
            <a:endParaRPr lang="en-US" sz="3200" dirty="0">
              <a:solidFill>
                <a:srgbClr val="000099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شكل (36) أحد المجالس الحديث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شكل (36) أحد المجالس الحديث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شكل (36) أحد المجالس الحديث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 descr="monitor.png"/>
          <p:cNvPicPr>
            <a:picLocks noChangeAspect="1"/>
          </p:cNvPicPr>
          <p:nvPr/>
        </p:nvPicPr>
        <p:blipFill>
          <a:blip r:embed="rId5">
            <a:lum bright="-10000" contrast="40000"/>
          </a:blip>
          <a:stretch>
            <a:fillRect/>
          </a:stretch>
        </p:blipFill>
        <p:spPr bwMode="auto">
          <a:xfrm>
            <a:off x="1857356" y="0"/>
            <a:ext cx="7139002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 rot="10446124" flipV="1">
            <a:off x="4462941" y="537519"/>
            <a:ext cx="215949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ar-SA" sz="4400" b="1" dirty="0">
                <a:solidFill>
                  <a:schemeClr val="bg1"/>
                </a:solidFill>
                <a:latin typeface="Calibri" pitchFamily="34" charset="0"/>
              </a:rPr>
              <a:t>نشاط (2)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142976" y="2748503"/>
            <a:ext cx="692948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3787775" algn="l"/>
                <a:tab pos="4148138" algn="l"/>
                <a:tab pos="4778375" algn="l"/>
                <a:tab pos="4959350" algn="l"/>
                <a:tab pos="5140325" algn="l"/>
              </a:tabLst>
            </a:pPr>
            <a:r>
              <a:rPr lang="ar-SA" sz="4800" b="1" dirty="0">
                <a:solidFill>
                  <a:srgbClr val="000099"/>
                </a:solidFill>
                <a:cs typeface="Times New Roman" pitchFamily="18" charset="0"/>
              </a:rPr>
              <a:t>لد</a:t>
            </a:r>
            <a:r>
              <a:rPr lang="ar-EG" sz="4800" b="1" dirty="0">
                <a:solidFill>
                  <a:srgbClr val="000099"/>
                </a:solidFill>
                <a:cs typeface="Times New Roman" pitchFamily="18" charset="0"/>
              </a:rPr>
              <a:t>ي</a:t>
            </a:r>
            <a:r>
              <a:rPr lang="ar-SA" sz="4800" b="1" dirty="0">
                <a:solidFill>
                  <a:srgbClr val="000099"/>
                </a:solidFill>
                <a:cs typeface="Times New Roman" pitchFamily="18" charset="0"/>
              </a:rPr>
              <a:t>ك أربع غرف طعام أيهم تفضل من حيث اللون؟ ولماذا؟</a:t>
            </a:r>
            <a:endParaRPr lang="ar-SA" sz="48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شاط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شاط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ديك أربع غرف طع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lum bright="-10000" contrast="40000"/>
          </a:blip>
          <a:srcRect/>
          <a:stretch>
            <a:fillRect/>
          </a:stretch>
        </p:blipFill>
        <p:spPr bwMode="auto">
          <a:xfrm>
            <a:off x="3967170" y="2214554"/>
            <a:ext cx="4891110" cy="3879315"/>
          </a:xfrm>
          <a:prstGeom prst="roundRect">
            <a:avLst>
              <a:gd name="adj" fmla="val 4320"/>
            </a:avLst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3" name="Picture 1" descr="monitor.png"/>
          <p:cNvPicPr>
            <a:picLocks noChangeAspect="1"/>
          </p:cNvPicPr>
          <p:nvPr/>
        </p:nvPicPr>
        <p:blipFill>
          <a:blip r:embed="rId6">
            <a:lum bright="-10000" contrast="40000"/>
          </a:blip>
          <a:stretch>
            <a:fillRect/>
          </a:stretch>
        </p:blipFill>
        <p:spPr bwMode="auto">
          <a:xfrm>
            <a:off x="1857356" y="0"/>
            <a:ext cx="7139002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 rot="10446124" flipV="1">
            <a:off x="4462941" y="537519"/>
            <a:ext cx="215949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ar-SA" sz="4400" b="1" dirty="0">
                <a:solidFill>
                  <a:schemeClr val="bg1"/>
                </a:solidFill>
                <a:latin typeface="Calibri" pitchFamily="34" charset="0"/>
              </a:rPr>
              <a:t>نشاط (2)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14380" y="2285992"/>
            <a:ext cx="3286116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ar-EG" sz="4400" b="1" dirty="0">
                <a:solidFill>
                  <a:srgbClr val="C00000"/>
                </a:solidFill>
              </a:rPr>
              <a:t>الرابعة؛ لأن اللون الأزرق يبعث على التفاؤل ويرفع الروح المعنوية.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ش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راب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571472" y="571480"/>
            <a:ext cx="750099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3787775" algn="l"/>
                <a:tab pos="4148138" algn="l"/>
                <a:tab pos="4778375" algn="l"/>
                <a:tab pos="4959350" algn="l"/>
                <a:tab pos="5140325" algn="l"/>
              </a:tabLst>
            </a:pPr>
            <a:r>
              <a:rPr lang="ar-SA" sz="4400" b="1" u="sng" dirty="0">
                <a:solidFill>
                  <a:srgbClr val="C00000"/>
                </a:solidFill>
                <a:cs typeface="Times New Roman" pitchFamily="18" charset="0"/>
              </a:rPr>
              <a:t>التطور في استخدام </a:t>
            </a:r>
            <a:r>
              <a:rPr lang="ar-SA" sz="4400" b="1" u="sng" dirty="0" err="1">
                <a:solidFill>
                  <a:srgbClr val="C00000"/>
                </a:solidFill>
                <a:cs typeface="Times New Roman" pitchFamily="18" charset="0"/>
              </a:rPr>
              <a:t>الطلاءات</a:t>
            </a:r>
            <a:r>
              <a:rPr lang="ar-SA" sz="4400" b="1" u="sng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ar-SA" sz="4400" b="1" u="sng" dirty="0" err="1" smtClean="0">
                <a:solidFill>
                  <a:srgbClr val="C00000"/>
                </a:solidFill>
                <a:cs typeface="Times New Roman" pitchFamily="18" charset="0"/>
              </a:rPr>
              <a:t>الجدارية</a:t>
            </a:r>
            <a:r>
              <a:rPr lang="ar-EG" sz="4400" b="1" u="sng" dirty="0" err="1" smtClean="0">
                <a:solidFill>
                  <a:srgbClr val="C00000"/>
                </a:solidFill>
                <a:cs typeface="Times New Roman" pitchFamily="18" charset="0"/>
              </a:rPr>
              <a:t>:</a:t>
            </a:r>
            <a:endParaRPr lang="ar-SA" sz="4400" u="sng" dirty="0">
              <a:solidFill>
                <a:srgbClr val="C0000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85752" y="2022827"/>
            <a:ext cx="735808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3787775" algn="l"/>
                <a:tab pos="4148138" algn="l"/>
                <a:tab pos="4778375" algn="l"/>
                <a:tab pos="4959350" algn="l"/>
                <a:tab pos="5140325" algn="l"/>
              </a:tabLst>
            </a:pPr>
            <a:r>
              <a:rPr lang="ar-SA" sz="4400" b="1" dirty="0">
                <a:solidFill>
                  <a:srgbClr val="000099"/>
                </a:solidFill>
                <a:cs typeface="Times New Roman" pitchFamily="18" charset="0"/>
              </a:rPr>
              <a:t>بعد سنوات من اللون </a:t>
            </a:r>
            <a:r>
              <a:rPr lang="ar-SA" sz="4400" b="1" dirty="0" smtClean="0">
                <a:solidFill>
                  <a:srgbClr val="000099"/>
                </a:solidFill>
                <a:cs typeface="Times New Roman" pitchFamily="18" charset="0"/>
              </a:rPr>
              <a:t>الأبيض </a:t>
            </a:r>
            <a:r>
              <a:rPr lang="ar-SA" sz="4400" b="1" dirty="0">
                <a:solidFill>
                  <a:srgbClr val="000099"/>
                </a:solidFill>
                <a:cs typeface="Times New Roman" pitchFamily="18" charset="0"/>
              </a:rPr>
              <a:t>وأنواع من </a:t>
            </a:r>
            <a:r>
              <a:rPr lang="ar-SA" sz="4400" b="1" dirty="0" err="1">
                <a:solidFill>
                  <a:srgbClr val="000099"/>
                </a:solidFill>
                <a:cs typeface="Times New Roman" pitchFamily="18" charset="0"/>
              </a:rPr>
              <a:t>الطلاءات</a:t>
            </a:r>
            <a:r>
              <a:rPr lang="ar-SA" sz="4400" b="1" dirty="0">
                <a:solidFill>
                  <a:srgbClr val="000099"/>
                </a:solidFill>
                <a:cs typeface="Times New Roman" pitchFamily="18" charset="0"/>
              </a:rPr>
              <a:t> التقليدية في </a:t>
            </a:r>
            <a:r>
              <a:rPr lang="ar-SA" sz="4400" b="1" dirty="0" smtClean="0">
                <a:solidFill>
                  <a:srgbClr val="000099"/>
                </a:solidFill>
                <a:cs typeface="Times New Roman" pitchFamily="18" charset="0"/>
              </a:rPr>
              <a:t>الجدران </a:t>
            </a:r>
            <a:r>
              <a:rPr lang="ar-SA" sz="4400" b="1" dirty="0">
                <a:solidFill>
                  <a:srgbClr val="000099"/>
                </a:solidFill>
                <a:cs typeface="Times New Roman" pitchFamily="18" charset="0"/>
              </a:rPr>
              <a:t>انتشر مؤخرًا تقنيات جديدة لتطبيق </a:t>
            </a:r>
            <a:r>
              <a:rPr lang="ar-SA" sz="4400" b="1" dirty="0" smtClean="0">
                <a:solidFill>
                  <a:srgbClr val="000099"/>
                </a:solidFill>
                <a:cs typeface="Times New Roman" pitchFamily="18" charset="0"/>
              </a:rPr>
              <a:t>الطلاء </a:t>
            </a:r>
            <a:r>
              <a:rPr lang="ar-SA" sz="4400" b="1" dirty="0">
                <a:solidFill>
                  <a:srgbClr val="000099"/>
                </a:solidFill>
                <a:cs typeface="Times New Roman" pitchFamily="18" charset="0"/>
              </a:rPr>
              <a:t>وكذلك ألوان مختلفة للجدران ومنها ما يسمى </a:t>
            </a:r>
            <a:r>
              <a:rPr lang="ar-SA" sz="4400" b="1" dirty="0" smtClean="0">
                <a:solidFill>
                  <a:srgbClr val="000099"/>
                </a:solidFill>
                <a:cs typeface="Times New Roman" pitchFamily="18" charset="0"/>
              </a:rPr>
              <a:t>بالتعتيق</a:t>
            </a:r>
            <a:r>
              <a:rPr lang="ar-EG" sz="4400" b="1" dirty="0" err="1" smtClean="0">
                <a:solidFill>
                  <a:srgbClr val="000099"/>
                </a:solidFill>
                <a:cs typeface="Times New Roman" pitchFamily="18" charset="0"/>
              </a:rPr>
              <a:t>،</a:t>
            </a:r>
            <a:r>
              <a:rPr lang="ar-SA" sz="44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ar-SA" sz="4400" b="1" dirty="0" err="1">
                <a:solidFill>
                  <a:srgbClr val="000099"/>
                </a:solidFill>
                <a:cs typeface="Times New Roman" pitchFamily="18" charset="0"/>
              </a:rPr>
              <a:t>شكل </a:t>
            </a:r>
            <a:r>
              <a:rPr lang="ar-SA" sz="4400" b="1" dirty="0">
                <a:solidFill>
                  <a:srgbClr val="000099"/>
                </a:solidFill>
                <a:cs typeface="Times New Roman" pitchFamily="18" charset="0"/>
              </a:rPr>
              <a:t>(37</a:t>
            </a:r>
            <a:r>
              <a:rPr lang="ar-SA" sz="4400" b="1" dirty="0" err="1">
                <a:solidFill>
                  <a:srgbClr val="000099"/>
                </a:solidFill>
                <a:cs typeface="Times New Roman" pitchFamily="18" charset="0"/>
              </a:rPr>
              <a:t>).</a:t>
            </a:r>
            <a:endParaRPr lang="ar-SA" sz="44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طور في استخدام الطلاءات الجدار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عد سنوات من اللون الأبي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9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مستدير الزوايا 15"/>
          <p:cNvSpPr/>
          <p:nvPr/>
        </p:nvSpPr>
        <p:spPr>
          <a:xfrm>
            <a:off x="1071538" y="3429000"/>
            <a:ext cx="6429420" cy="1571636"/>
          </a:xfrm>
          <a:prstGeom prst="roundRect">
            <a:avLst>
              <a:gd name="adj" fmla="val 29134"/>
            </a:avLst>
          </a:prstGeom>
          <a:solidFill>
            <a:srgbClr val="800000"/>
          </a:solidFill>
          <a:ln w="184150">
            <a:gradFill>
              <a:gsLst>
                <a:gs pos="50000">
                  <a:srgbClr val="800000"/>
                </a:gs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solidFill>
                <a:srgbClr val="663300"/>
              </a:solidFill>
            </a:endParaRPr>
          </a:p>
        </p:txBody>
      </p:sp>
      <p:grpSp>
        <p:nvGrpSpPr>
          <p:cNvPr id="2" name="مجموعة 13"/>
          <p:cNvGrpSpPr/>
          <p:nvPr/>
        </p:nvGrpSpPr>
        <p:grpSpPr>
          <a:xfrm>
            <a:off x="3000364" y="303181"/>
            <a:ext cx="4786346" cy="2711766"/>
            <a:chOff x="2214546" y="1643050"/>
            <a:chExt cx="4786346" cy="2711766"/>
          </a:xfrm>
        </p:grpSpPr>
        <p:sp>
          <p:nvSpPr>
            <p:cNvPr id="12" name="مستطيل مستدير الزوايا 11"/>
            <p:cNvSpPr/>
            <p:nvPr/>
          </p:nvSpPr>
          <p:spPr>
            <a:xfrm>
              <a:off x="2214546" y="2643182"/>
              <a:ext cx="4786346" cy="1571636"/>
            </a:xfrm>
            <a:prstGeom prst="roundRect">
              <a:avLst>
                <a:gd name="adj" fmla="val 29134"/>
              </a:avLst>
            </a:prstGeom>
            <a:gradFill flip="none" rotWithShape="1">
              <a:gsLst>
                <a:gs pos="100000">
                  <a:srgbClr val="800000"/>
                </a:gs>
                <a:gs pos="58000">
                  <a:srgbClr val="800000"/>
                </a:gs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 w="184150">
              <a:gradFill>
                <a:gsLst>
                  <a:gs pos="50000">
                    <a:srgbClr val="800000"/>
                  </a:gs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dirty="0">
                <a:solidFill>
                  <a:srgbClr val="663300"/>
                </a:solidFill>
              </a:endParaRPr>
            </a:p>
          </p:txBody>
        </p:sp>
        <p:pic>
          <p:nvPicPr>
            <p:cNvPr id="13" name="صورة 12" descr="صورة3.gif"/>
            <p:cNvPicPr>
              <a:picLocks noChangeAspect="1"/>
            </p:cNvPicPr>
            <p:nvPr/>
          </p:nvPicPr>
          <p:blipFill>
            <a:blip r:embed="rId6">
              <a:lum bright="-20000" contrast="40000"/>
            </a:blip>
            <a:stretch>
              <a:fillRect/>
            </a:stretch>
          </p:blipFill>
          <p:spPr>
            <a:xfrm>
              <a:off x="5643570" y="1643050"/>
              <a:ext cx="1325880" cy="2711766"/>
            </a:xfrm>
            <a:prstGeom prst="rect">
              <a:avLst/>
            </a:prstGeom>
          </p:spPr>
        </p:pic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43240" y="1357298"/>
            <a:ext cx="35719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solidFill>
                  <a:schemeClr val="bg1"/>
                </a:solidFill>
                <a:latin typeface="Calibri" pitchFamily="34" charset="0"/>
              </a:rPr>
              <a:t>مجال الرسم </a:t>
            </a: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3370795" y="2000240"/>
            <a:ext cx="312297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4400" b="1" dirty="0">
                <a:solidFill>
                  <a:schemeClr val="bg1"/>
                </a:solidFill>
                <a:latin typeface="Calibri" pitchFamily="34" charset="0"/>
              </a:rPr>
              <a:t>الموضوع الثالث</a:t>
            </a:r>
            <a:endParaRPr lang="ar-EG" sz="4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214414" y="3571876"/>
            <a:ext cx="614366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8000" b="1" dirty="0" smtClean="0">
                <a:ln>
                  <a:gradFill>
                    <a:gsLst>
                      <a:gs pos="0">
                        <a:srgbClr val="000082"/>
                      </a:gs>
                      <a:gs pos="30000">
                        <a:srgbClr val="66008F"/>
                      </a:gs>
                      <a:gs pos="64999">
                        <a:srgbClr val="BA0066"/>
                      </a:gs>
                      <a:gs pos="89999">
                        <a:srgbClr val="FF0000"/>
                      </a:gs>
                      <a:gs pos="100000">
                        <a:srgbClr val="FF8200"/>
                      </a:gs>
                    </a:gsLst>
                    <a:lin ang="5400000" scaled="0"/>
                  </a:gradFill>
                </a:ln>
                <a:solidFill>
                  <a:schemeClr val="bg1"/>
                </a:solidFill>
                <a:latin typeface="Calibri" pitchFamily="34" charset="0"/>
              </a:rPr>
              <a:t>تعتيق الألوان</a:t>
            </a:r>
            <a:endParaRPr lang="en-US" sz="8000" dirty="0">
              <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ln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جال الر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وضوع الثال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عتيق الألو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build="allAtOnce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00166" y="5572140"/>
            <a:ext cx="47259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3787775" algn="l"/>
                <a:tab pos="4148138" algn="l"/>
                <a:tab pos="4778375" algn="l"/>
                <a:tab pos="4959350" algn="l"/>
                <a:tab pos="5140325" algn="l"/>
              </a:tabLst>
            </a:pPr>
            <a:r>
              <a:rPr lang="ar-SA" sz="3600" b="1" dirty="0">
                <a:solidFill>
                  <a:srgbClr val="800000"/>
                </a:solidFill>
                <a:cs typeface="Times New Roman" pitchFamily="18" charset="0"/>
              </a:rPr>
              <a:t>شكل (37) بعض أنواع التعتيق</a:t>
            </a:r>
            <a:endParaRPr lang="ar-SA" sz="3600" dirty="0">
              <a:solidFill>
                <a:srgbClr val="8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lum bright="-10000" contrast="40000"/>
          </a:blip>
          <a:srcRect/>
          <a:stretch>
            <a:fillRect/>
          </a:stretch>
        </p:blipFill>
        <p:spPr bwMode="auto">
          <a:xfrm>
            <a:off x="694814" y="514378"/>
            <a:ext cx="6949020" cy="4938685"/>
          </a:xfrm>
          <a:prstGeom prst="roundRect">
            <a:avLst>
              <a:gd name="adj" fmla="val 5396"/>
            </a:avLst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شكل (37) بعض أنواع التعت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4714876" y="500042"/>
            <a:ext cx="33730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3787775" algn="l"/>
                <a:tab pos="4148138" algn="l"/>
                <a:tab pos="4778375" algn="l"/>
                <a:tab pos="4959350" algn="l"/>
                <a:tab pos="5140325" algn="l"/>
              </a:tabLst>
            </a:pPr>
            <a:r>
              <a:rPr lang="ar-SA" sz="4800" b="1" u="sng" dirty="0">
                <a:solidFill>
                  <a:srgbClr val="C00000"/>
                </a:solidFill>
                <a:cs typeface="Times New Roman" pitchFamily="18" charset="0"/>
              </a:rPr>
              <a:t>خطوات </a:t>
            </a:r>
            <a:r>
              <a:rPr lang="ar-SA" sz="4800" b="1" u="sng" dirty="0" smtClean="0">
                <a:solidFill>
                  <a:srgbClr val="C00000"/>
                </a:solidFill>
                <a:cs typeface="Times New Roman" pitchFamily="18" charset="0"/>
              </a:rPr>
              <a:t>التعتيق</a:t>
            </a:r>
            <a:r>
              <a:rPr lang="ar-EG" sz="4800" b="1" u="sng" dirty="0" smtClean="0">
                <a:solidFill>
                  <a:srgbClr val="C00000"/>
                </a:solidFill>
                <a:cs typeface="Times New Roman" pitchFamily="18" charset="0"/>
              </a:rPr>
              <a:t>:</a:t>
            </a:r>
            <a:endParaRPr lang="ar-SA" sz="4800" u="sng" dirty="0">
              <a:solidFill>
                <a:srgbClr val="C00000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lum bright="-20000" contrast="40000"/>
          </a:blip>
          <a:srcRect/>
          <a:stretch>
            <a:fillRect/>
          </a:stretch>
        </p:blipFill>
        <p:spPr bwMode="auto">
          <a:xfrm>
            <a:off x="785786" y="1296613"/>
            <a:ext cx="5176862" cy="4076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42910" y="5301208"/>
            <a:ext cx="55721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3787775" algn="l"/>
                <a:tab pos="4148138" algn="l"/>
                <a:tab pos="4778375" algn="l"/>
                <a:tab pos="4959350" algn="l"/>
                <a:tab pos="5140325" algn="l"/>
              </a:tabLst>
            </a:pPr>
            <a:r>
              <a:rPr lang="ar-SA" sz="4000" b="1" dirty="0">
                <a:solidFill>
                  <a:srgbClr val="C00000"/>
                </a:solidFill>
                <a:cs typeface="Times New Roman" pitchFamily="18" charset="0"/>
              </a:rPr>
              <a:t>خطوة (1</a:t>
            </a:r>
            <a:r>
              <a:rPr lang="ar-SA" sz="4000" b="1" dirty="0" smtClean="0">
                <a:solidFill>
                  <a:srgbClr val="C00000"/>
                </a:solidFill>
                <a:cs typeface="Times New Roman" pitchFamily="18" charset="0"/>
              </a:rPr>
              <a:t>)</a:t>
            </a:r>
            <a:r>
              <a:rPr lang="ar-EG" sz="4000" b="1" dirty="0" smtClean="0">
                <a:solidFill>
                  <a:srgbClr val="C00000"/>
                </a:solidFill>
                <a:cs typeface="Times New Roman" pitchFamily="18" charset="0"/>
              </a:rPr>
              <a:t>:</a:t>
            </a:r>
            <a:r>
              <a:rPr lang="ar-SA" sz="40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ar-SA" sz="4000" b="1" dirty="0">
                <a:solidFill>
                  <a:srgbClr val="000099"/>
                </a:solidFill>
                <a:cs typeface="Times New Roman" pitchFamily="18" charset="0"/>
              </a:rPr>
              <a:t>دهن الجدار بالأساس</a:t>
            </a:r>
            <a:endParaRPr lang="ar-SA" sz="4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وات التعت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طوة (1) دهن الجدار بالأس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7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4714876" y="500042"/>
            <a:ext cx="33730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3787775" algn="l"/>
                <a:tab pos="4148138" algn="l"/>
                <a:tab pos="4778375" algn="l"/>
                <a:tab pos="4959350" algn="l"/>
                <a:tab pos="5140325" algn="l"/>
              </a:tabLst>
            </a:pPr>
            <a:r>
              <a:rPr lang="ar-SA" sz="4800" b="1" u="sng" dirty="0">
                <a:solidFill>
                  <a:srgbClr val="C00000"/>
                </a:solidFill>
                <a:cs typeface="Times New Roman" pitchFamily="18" charset="0"/>
              </a:rPr>
              <a:t>خطوات </a:t>
            </a:r>
            <a:r>
              <a:rPr lang="ar-SA" sz="4800" b="1" u="sng" dirty="0" smtClean="0">
                <a:solidFill>
                  <a:srgbClr val="C00000"/>
                </a:solidFill>
                <a:cs typeface="Times New Roman" pitchFamily="18" charset="0"/>
              </a:rPr>
              <a:t>التعتيق</a:t>
            </a:r>
            <a:r>
              <a:rPr lang="ar-EG" sz="4800" b="1" u="sng" dirty="0" smtClean="0">
                <a:solidFill>
                  <a:srgbClr val="C00000"/>
                </a:solidFill>
                <a:cs typeface="Times New Roman" pitchFamily="18" charset="0"/>
              </a:rPr>
              <a:t>:</a:t>
            </a:r>
            <a:endParaRPr lang="ar-SA" sz="4800" u="sng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lum bright="-10000" contrast="40000"/>
          </a:blip>
          <a:srcRect/>
          <a:stretch>
            <a:fillRect/>
          </a:stretch>
        </p:blipFill>
        <p:spPr bwMode="auto">
          <a:xfrm>
            <a:off x="1071538" y="1322367"/>
            <a:ext cx="5214974" cy="397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57158" y="5445224"/>
            <a:ext cx="6629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3787775" algn="l"/>
                <a:tab pos="4148138" algn="l"/>
                <a:tab pos="4778375" algn="l"/>
                <a:tab pos="4959350" algn="l"/>
                <a:tab pos="5140325" algn="l"/>
              </a:tabLst>
            </a:pPr>
            <a:r>
              <a:rPr lang="ar-SA" sz="4000" b="1" dirty="0" err="1">
                <a:solidFill>
                  <a:srgbClr val="C00000"/>
                </a:solidFill>
                <a:cs typeface="Times New Roman" pitchFamily="18" charset="0"/>
              </a:rPr>
              <a:t>خطوة </a:t>
            </a:r>
            <a:r>
              <a:rPr lang="ar-SA" sz="4000" b="1" dirty="0">
                <a:solidFill>
                  <a:srgbClr val="C00000"/>
                </a:solidFill>
                <a:cs typeface="Times New Roman" pitchFamily="18" charset="0"/>
              </a:rPr>
              <a:t>(2) </a:t>
            </a:r>
            <a:r>
              <a:rPr lang="ar-SA" sz="4000" b="1" dirty="0">
                <a:solidFill>
                  <a:srgbClr val="000099"/>
                </a:solidFill>
                <a:cs typeface="Times New Roman" pitchFamily="18" charset="0"/>
              </a:rPr>
              <a:t>قص </a:t>
            </a:r>
            <a:r>
              <a:rPr lang="ar-EG" sz="4000" b="1" dirty="0" smtClean="0">
                <a:solidFill>
                  <a:srgbClr val="000099"/>
                </a:solidFill>
                <a:cs typeface="Times New Roman" pitchFamily="18" charset="0"/>
              </a:rPr>
              <a:t>إ</a:t>
            </a:r>
            <a:r>
              <a:rPr lang="ar-SA" sz="4000" b="1" dirty="0" err="1" smtClean="0">
                <a:solidFill>
                  <a:srgbClr val="000099"/>
                </a:solidFill>
                <a:cs typeface="Times New Roman" pitchFamily="18" charset="0"/>
              </a:rPr>
              <a:t>سفنجة</a:t>
            </a:r>
            <a:r>
              <a:rPr lang="ar-SA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ar-SA" sz="4000" b="1" dirty="0">
                <a:solidFill>
                  <a:srgbClr val="000099"/>
                </a:solidFill>
                <a:cs typeface="Times New Roman" pitchFamily="18" charset="0"/>
              </a:rPr>
              <a:t>التعتيق</a:t>
            </a:r>
            <a:endParaRPr lang="ar-SA" sz="4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وة (2) قص إسفنج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115616" y="5157192"/>
            <a:ext cx="64442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3787775" algn="l"/>
                <a:tab pos="4148138" algn="l"/>
                <a:tab pos="4778375" algn="l"/>
                <a:tab pos="4959350" algn="l"/>
                <a:tab pos="5140325" algn="l"/>
              </a:tabLst>
            </a:pPr>
            <a:r>
              <a:rPr lang="ar-SA" sz="3600" b="1" dirty="0">
                <a:solidFill>
                  <a:srgbClr val="C00000"/>
                </a:solidFill>
                <a:cs typeface="Times New Roman" pitchFamily="18" charset="0"/>
              </a:rPr>
              <a:t>خطوة (3) </a:t>
            </a:r>
            <a:r>
              <a:rPr lang="ar-SA" sz="3600" b="1" dirty="0">
                <a:solidFill>
                  <a:srgbClr val="000099"/>
                </a:solidFill>
                <a:cs typeface="Times New Roman" pitchFamily="18" charset="0"/>
              </a:rPr>
              <a:t>بل </a:t>
            </a:r>
            <a:r>
              <a:rPr lang="ar-SA" sz="3600" b="1" dirty="0" err="1">
                <a:solidFill>
                  <a:srgbClr val="000099"/>
                </a:solidFill>
                <a:cs typeface="Times New Roman" pitchFamily="18" charset="0"/>
              </a:rPr>
              <a:t>السفنجة</a:t>
            </a:r>
            <a:r>
              <a:rPr lang="ar-SA" sz="3600" b="1" dirty="0">
                <a:solidFill>
                  <a:srgbClr val="000099"/>
                </a:solidFill>
                <a:cs typeface="Times New Roman" pitchFamily="18" charset="0"/>
              </a:rPr>
              <a:t> بالماء وتحريكها بشكل دائري وعشوائي</a:t>
            </a:r>
            <a:endParaRPr lang="ar-SA" sz="3600" dirty="0">
              <a:solidFill>
                <a:srgbClr val="000099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lum bright="-10000" contrast="40000"/>
          </a:blip>
          <a:srcRect/>
          <a:stretch>
            <a:fillRect/>
          </a:stretch>
        </p:blipFill>
        <p:spPr bwMode="auto">
          <a:xfrm>
            <a:off x="1000100" y="1428736"/>
            <a:ext cx="4938735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714876" y="500042"/>
            <a:ext cx="33730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3787775" algn="l"/>
                <a:tab pos="4148138" algn="l"/>
                <a:tab pos="4778375" algn="l"/>
                <a:tab pos="4959350" algn="l"/>
                <a:tab pos="5140325" algn="l"/>
              </a:tabLst>
            </a:pPr>
            <a:r>
              <a:rPr lang="ar-SA" sz="4800" b="1" u="sng" dirty="0">
                <a:solidFill>
                  <a:srgbClr val="C00000"/>
                </a:solidFill>
                <a:cs typeface="Times New Roman" pitchFamily="18" charset="0"/>
              </a:rPr>
              <a:t>خطوات </a:t>
            </a:r>
            <a:r>
              <a:rPr lang="ar-SA" sz="4800" b="1" u="sng" dirty="0" smtClean="0">
                <a:solidFill>
                  <a:srgbClr val="C00000"/>
                </a:solidFill>
                <a:cs typeface="Times New Roman" pitchFamily="18" charset="0"/>
              </a:rPr>
              <a:t>التعتيق</a:t>
            </a:r>
            <a:r>
              <a:rPr lang="ar-EG" sz="4800" b="1" u="sng" dirty="0" smtClean="0">
                <a:solidFill>
                  <a:srgbClr val="C00000"/>
                </a:solidFill>
                <a:cs typeface="Times New Roman" pitchFamily="18" charset="0"/>
              </a:rPr>
              <a:t>:</a:t>
            </a:r>
            <a:endParaRPr lang="ar-SA" sz="4800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وة (3) بل السفنجة بالماء وتحريك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755576" y="5072074"/>
            <a:ext cx="6758006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3787775" algn="l"/>
                <a:tab pos="4148138" algn="l"/>
                <a:tab pos="4778375" algn="l"/>
                <a:tab pos="4959350" algn="l"/>
                <a:tab pos="5140325" algn="l"/>
              </a:tabLst>
            </a:pPr>
            <a:r>
              <a:rPr lang="ar-SA" sz="4000" b="1" dirty="0">
                <a:solidFill>
                  <a:srgbClr val="C00000"/>
                </a:solidFill>
                <a:cs typeface="Times New Roman" pitchFamily="18" charset="0"/>
              </a:rPr>
              <a:t>خطوة (4) </a:t>
            </a:r>
            <a:r>
              <a:rPr lang="ar-SA" sz="4000" b="1" dirty="0">
                <a:solidFill>
                  <a:srgbClr val="000099"/>
                </a:solidFill>
                <a:cs typeface="Times New Roman" pitchFamily="18" charset="0"/>
              </a:rPr>
              <a:t>دهن الجدار بفرشاة جافة قبل جفاف اللون</a:t>
            </a:r>
            <a:endParaRPr lang="ar-SA" sz="4000" dirty="0">
              <a:solidFill>
                <a:srgbClr val="000099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714876" y="500042"/>
            <a:ext cx="33730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3787775" algn="l"/>
                <a:tab pos="4148138" algn="l"/>
                <a:tab pos="4778375" algn="l"/>
                <a:tab pos="4959350" algn="l"/>
                <a:tab pos="5140325" algn="l"/>
              </a:tabLst>
            </a:pPr>
            <a:r>
              <a:rPr lang="ar-SA" sz="4800" b="1" u="sng" dirty="0">
                <a:solidFill>
                  <a:srgbClr val="C00000"/>
                </a:solidFill>
                <a:cs typeface="Times New Roman" pitchFamily="18" charset="0"/>
              </a:rPr>
              <a:t>خطوات </a:t>
            </a:r>
            <a:r>
              <a:rPr lang="ar-SA" sz="4800" b="1" u="sng" dirty="0" smtClean="0">
                <a:solidFill>
                  <a:srgbClr val="C00000"/>
                </a:solidFill>
                <a:cs typeface="Times New Roman" pitchFamily="18" charset="0"/>
              </a:rPr>
              <a:t>التعتيق</a:t>
            </a:r>
            <a:r>
              <a:rPr lang="ar-EG" sz="4800" b="1" u="sng" dirty="0" smtClean="0">
                <a:solidFill>
                  <a:srgbClr val="C00000"/>
                </a:solidFill>
                <a:cs typeface="Times New Roman" pitchFamily="18" charset="0"/>
              </a:rPr>
              <a:t>:</a:t>
            </a:r>
            <a:endParaRPr lang="ar-SA" sz="4800" u="sng" dirty="0">
              <a:solidFill>
                <a:srgbClr val="C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lum bright="-10000" contrast="40000"/>
          </a:blip>
          <a:srcRect/>
          <a:stretch>
            <a:fillRect/>
          </a:stretch>
        </p:blipFill>
        <p:spPr bwMode="auto">
          <a:xfrm>
            <a:off x="571472" y="571480"/>
            <a:ext cx="414340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وة (4) دهن الجدار بفرشاة جا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380733" y="5500702"/>
            <a:ext cx="42627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3787775" algn="l"/>
                <a:tab pos="4148138" algn="l"/>
                <a:tab pos="4778375" algn="l"/>
                <a:tab pos="4959350" algn="l"/>
                <a:tab pos="5140325" algn="l"/>
              </a:tabLst>
            </a:pPr>
            <a:r>
              <a:rPr lang="ar-SA" sz="4000" b="1" dirty="0">
                <a:solidFill>
                  <a:srgbClr val="C00000"/>
                </a:solidFill>
                <a:cs typeface="Times New Roman" pitchFamily="18" charset="0"/>
              </a:rPr>
              <a:t>خطوة (5) </a:t>
            </a:r>
            <a:r>
              <a:rPr lang="ar-SA" sz="4000" b="1" dirty="0">
                <a:solidFill>
                  <a:srgbClr val="000099"/>
                </a:solidFill>
                <a:cs typeface="Times New Roman" pitchFamily="18" charset="0"/>
              </a:rPr>
              <a:t>الشكل النهائي</a:t>
            </a:r>
            <a:endParaRPr lang="ar-SA" sz="4000" dirty="0">
              <a:solidFill>
                <a:srgbClr val="000099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714876" y="500042"/>
            <a:ext cx="33730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3787775" algn="l"/>
                <a:tab pos="4148138" algn="l"/>
                <a:tab pos="4778375" algn="l"/>
                <a:tab pos="4959350" algn="l"/>
                <a:tab pos="5140325" algn="l"/>
              </a:tabLst>
            </a:pPr>
            <a:r>
              <a:rPr lang="ar-SA" sz="4800" b="1" u="sng" dirty="0">
                <a:solidFill>
                  <a:srgbClr val="C00000"/>
                </a:solidFill>
                <a:cs typeface="Times New Roman" pitchFamily="18" charset="0"/>
              </a:rPr>
              <a:t>خطوات </a:t>
            </a:r>
            <a:r>
              <a:rPr lang="ar-SA" sz="4800" b="1" u="sng" dirty="0" smtClean="0">
                <a:solidFill>
                  <a:srgbClr val="C00000"/>
                </a:solidFill>
                <a:cs typeface="Times New Roman" pitchFamily="18" charset="0"/>
              </a:rPr>
              <a:t>التعتيق</a:t>
            </a:r>
            <a:r>
              <a:rPr lang="ar-EG" sz="4800" b="1" u="sng" dirty="0" smtClean="0">
                <a:solidFill>
                  <a:srgbClr val="C00000"/>
                </a:solidFill>
                <a:cs typeface="Times New Roman" pitchFamily="18" charset="0"/>
              </a:rPr>
              <a:t>:</a:t>
            </a:r>
            <a:endParaRPr lang="ar-SA" sz="4800" u="sng" dirty="0">
              <a:solidFill>
                <a:srgbClr val="C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lum bright="-10000" contrast="40000"/>
          </a:blip>
          <a:srcRect/>
          <a:stretch>
            <a:fillRect/>
          </a:stretch>
        </p:blipFill>
        <p:spPr bwMode="auto">
          <a:xfrm>
            <a:off x="357158" y="1214422"/>
            <a:ext cx="4286280" cy="427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وة (5) الشكل النهائ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2071670" y="642918"/>
            <a:ext cx="60611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3787775" algn="l"/>
                <a:tab pos="4148138" algn="l"/>
                <a:tab pos="4778375" algn="l"/>
                <a:tab pos="4959350" algn="l"/>
                <a:tab pos="5140325" algn="l"/>
              </a:tabLst>
            </a:pPr>
            <a:r>
              <a:rPr lang="ar-SA" sz="4800" b="1" u="sng" dirty="0">
                <a:solidFill>
                  <a:srgbClr val="C00000"/>
                </a:solidFill>
                <a:cs typeface="Times New Roman" pitchFamily="18" charset="0"/>
              </a:rPr>
              <a:t>التوافق والتباين من </a:t>
            </a:r>
            <a:r>
              <a:rPr lang="ar-SA" sz="4800" b="1" u="sng" dirty="0" smtClean="0">
                <a:solidFill>
                  <a:srgbClr val="C00000"/>
                </a:solidFill>
                <a:cs typeface="Times New Roman" pitchFamily="18" charset="0"/>
              </a:rPr>
              <a:t>حولنا</a:t>
            </a:r>
            <a:r>
              <a:rPr lang="ar-EG" sz="4800" b="1" u="sng" dirty="0" err="1" smtClean="0">
                <a:solidFill>
                  <a:srgbClr val="C00000"/>
                </a:solidFill>
                <a:cs typeface="Times New Roman" pitchFamily="18" charset="0"/>
              </a:rPr>
              <a:t>:</a:t>
            </a:r>
            <a:r>
              <a:rPr lang="ar-EG" sz="4800" b="1" u="sng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endParaRPr lang="ar-SA" sz="4800" u="sng" dirty="0">
              <a:solidFill>
                <a:srgbClr val="C0000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14282" y="2165703"/>
            <a:ext cx="755811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3787775" algn="l"/>
                <a:tab pos="4148138" algn="l"/>
                <a:tab pos="4778375" algn="l"/>
                <a:tab pos="4959350" algn="l"/>
                <a:tab pos="5140325" algn="l"/>
              </a:tabLst>
            </a:pPr>
            <a:r>
              <a:rPr lang="ar-SA" sz="4400" b="1" dirty="0">
                <a:solidFill>
                  <a:srgbClr val="000099"/>
                </a:solidFill>
                <a:cs typeface="Times New Roman" pitchFamily="18" charset="0"/>
              </a:rPr>
              <a:t>أصبح بإمكاننا التعرف على التوافق والتباين </a:t>
            </a:r>
            <a:r>
              <a:rPr lang="ar-SA" sz="4400" b="1" dirty="0" smtClean="0">
                <a:solidFill>
                  <a:srgbClr val="000099"/>
                </a:solidFill>
                <a:cs typeface="Times New Roman" pitchFamily="18" charset="0"/>
              </a:rPr>
              <a:t>اللوني </a:t>
            </a:r>
            <a:r>
              <a:rPr lang="ar-SA" sz="4400" b="1" dirty="0">
                <a:solidFill>
                  <a:srgbClr val="000099"/>
                </a:solidFill>
                <a:cs typeface="Times New Roman" pitchFamily="18" charset="0"/>
              </a:rPr>
              <a:t>فعندما ننظر إلى بعض الأماكن والأشياء من </a:t>
            </a:r>
            <a:r>
              <a:rPr lang="ar-SA" sz="4400" b="1" dirty="0" smtClean="0">
                <a:solidFill>
                  <a:srgbClr val="000099"/>
                </a:solidFill>
                <a:cs typeface="Times New Roman" pitchFamily="18" charset="0"/>
              </a:rPr>
              <a:t>حولنا </a:t>
            </a:r>
            <a:r>
              <a:rPr lang="ar-SA" sz="4400" b="1" dirty="0">
                <a:solidFill>
                  <a:srgbClr val="000099"/>
                </a:solidFill>
                <a:cs typeface="Times New Roman" pitchFamily="18" charset="0"/>
              </a:rPr>
              <a:t>نستطيع أن نميز بين التوافق والتباين، </a:t>
            </a:r>
            <a:r>
              <a:rPr lang="ar-SA" sz="4400" b="1" dirty="0" err="1">
                <a:solidFill>
                  <a:srgbClr val="000099"/>
                </a:solidFill>
                <a:cs typeface="Times New Roman" pitchFamily="18" charset="0"/>
              </a:rPr>
              <a:t>شكل </a:t>
            </a:r>
            <a:r>
              <a:rPr lang="ar-SA" sz="4400" b="1" dirty="0">
                <a:solidFill>
                  <a:srgbClr val="000099"/>
                </a:solidFill>
                <a:cs typeface="Times New Roman" pitchFamily="18" charset="0"/>
              </a:rPr>
              <a:t>(38</a:t>
            </a:r>
            <a:r>
              <a:rPr lang="ar-SA" sz="4400" b="1" dirty="0" err="1" smtClean="0">
                <a:solidFill>
                  <a:srgbClr val="000099"/>
                </a:solidFill>
                <a:cs typeface="Times New Roman" pitchFamily="18" charset="0"/>
              </a:rPr>
              <a:t>)</a:t>
            </a:r>
            <a:r>
              <a:rPr lang="ar-EG" sz="4400" b="1" dirty="0" err="1" smtClean="0">
                <a:solidFill>
                  <a:srgbClr val="000099"/>
                </a:solidFill>
                <a:cs typeface="Times New Roman" pitchFamily="18" charset="0"/>
              </a:rPr>
              <a:t>،</a:t>
            </a:r>
            <a:r>
              <a:rPr lang="ar-SA" sz="44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ar-SA" sz="4400" b="1" dirty="0">
                <a:solidFill>
                  <a:srgbClr val="000099"/>
                </a:solidFill>
                <a:cs typeface="Times New Roman" pitchFamily="18" charset="0"/>
              </a:rPr>
              <a:t>(39</a:t>
            </a:r>
            <a:r>
              <a:rPr lang="ar-SA" sz="4400" b="1" dirty="0" err="1">
                <a:solidFill>
                  <a:srgbClr val="000099"/>
                </a:solidFill>
                <a:cs typeface="Times New Roman" pitchFamily="18" charset="0"/>
              </a:rPr>
              <a:t>).</a:t>
            </a:r>
            <a:endParaRPr lang="ar-SA" sz="44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6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65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وافق والتباين من حولن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صبح بإمكاننا 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1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28596" y="5572140"/>
            <a:ext cx="6924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3787775" algn="l"/>
                <a:tab pos="4148138" algn="l"/>
                <a:tab pos="4778375" algn="l"/>
                <a:tab pos="4959350" algn="l"/>
                <a:tab pos="5140325" algn="l"/>
              </a:tabLst>
            </a:pPr>
            <a:r>
              <a:rPr lang="ar-SA" sz="4000" b="1" dirty="0">
                <a:solidFill>
                  <a:srgbClr val="0000FF"/>
                </a:solidFill>
                <a:cs typeface="Times New Roman" pitchFamily="18" charset="0"/>
              </a:rPr>
              <a:t>شكل (38) التوافق اللوني في أحد الغرف</a:t>
            </a:r>
            <a:endParaRPr lang="ar-SA" sz="4000" dirty="0">
              <a:solidFill>
                <a:srgbClr val="0000FF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lum bright="-10000" contrast="40000"/>
          </a:blip>
          <a:srcRect/>
          <a:stretch>
            <a:fillRect/>
          </a:stretch>
        </p:blipFill>
        <p:spPr bwMode="auto">
          <a:xfrm>
            <a:off x="1142976" y="428604"/>
            <a:ext cx="5643602" cy="5000660"/>
          </a:xfrm>
          <a:prstGeom prst="roundRect">
            <a:avLst>
              <a:gd name="adj" fmla="val 4344"/>
            </a:avLst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شكل (38) التوافق اللوني في أحد الغر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/>
          <a:stretch>
            <a:fillRect/>
          </a:stretch>
        </p:blipFill>
        <p:spPr bwMode="auto">
          <a:xfrm>
            <a:off x="533401" y="428604"/>
            <a:ext cx="6324615" cy="4656580"/>
          </a:xfrm>
          <a:prstGeom prst="roundRect">
            <a:avLst>
              <a:gd name="adj" fmla="val 7642"/>
            </a:avLst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3401" y="5229200"/>
            <a:ext cx="67897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3787775" algn="l"/>
                <a:tab pos="4148138" algn="l"/>
                <a:tab pos="4778375" algn="l"/>
                <a:tab pos="4959350" algn="l"/>
                <a:tab pos="5140325" algn="l"/>
              </a:tabLst>
            </a:pPr>
            <a:r>
              <a:rPr lang="ar-SA" sz="4000" b="1" dirty="0">
                <a:solidFill>
                  <a:srgbClr val="0000FF"/>
                </a:solidFill>
                <a:cs typeface="Times New Roman" pitchFamily="18" charset="0"/>
              </a:rPr>
              <a:t>شكل (39) التباين اللوني في أحد الغرف</a:t>
            </a:r>
            <a:endParaRPr lang="ar-SA" sz="4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شكل (39) التباين اللوني في أحد الغر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 descr="monitor.png"/>
          <p:cNvPicPr>
            <a:picLocks noChangeAspect="1"/>
          </p:cNvPicPr>
          <p:nvPr/>
        </p:nvPicPr>
        <p:blipFill>
          <a:blip r:embed="rId7">
            <a:lum bright="-10000" contrast="40000"/>
          </a:blip>
          <a:stretch>
            <a:fillRect/>
          </a:stretch>
        </p:blipFill>
        <p:spPr bwMode="auto">
          <a:xfrm>
            <a:off x="1857356" y="0"/>
            <a:ext cx="7139002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 rot="10446124" flipV="1">
            <a:off x="4534774" y="558059"/>
            <a:ext cx="20100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ar-SA" sz="4400" b="1" dirty="0">
                <a:solidFill>
                  <a:schemeClr val="bg1"/>
                </a:solidFill>
                <a:latin typeface="Calibri" pitchFamily="34" charset="0"/>
              </a:rPr>
              <a:t>نشاط (</a:t>
            </a:r>
            <a:r>
              <a:rPr lang="ar-EG" sz="4400" b="1" dirty="0">
                <a:solidFill>
                  <a:schemeClr val="bg1"/>
                </a:solidFill>
                <a:latin typeface="Calibri" pitchFamily="34" charset="0"/>
              </a:rPr>
              <a:t>3</a:t>
            </a:r>
            <a:r>
              <a:rPr lang="ar-SA" sz="4400" b="1" dirty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57158" y="1714488"/>
            <a:ext cx="68484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3787775" algn="l"/>
                <a:tab pos="4148138" algn="l"/>
                <a:tab pos="4778375" algn="l"/>
                <a:tab pos="4959350" algn="l"/>
                <a:tab pos="5140325" algn="l"/>
              </a:tabLst>
            </a:pPr>
            <a:r>
              <a:rPr lang="ar-SA" sz="4800" b="1" dirty="0" smtClean="0">
                <a:solidFill>
                  <a:srgbClr val="000099"/>
                </a:solidFill>
                <a:cs typeface="Times New Roman" pitchFamily="18" charset="0"/>
              </a:rPr>
              <a:t>اختر </a:t>
            </a:r>
            <a:r>
              <a:rPr lang="ar-SA" sz="4800" b="1" dirty="0">
                <a:solidFill>
                  <a:srgbClr val="000099"/>
                </a:solidFill>
                <a:cs typeface="Times New Roman" pitchFamily="18" charset="0"/>
              </a:rPr>
              <a:t>ألوان </a:t>
            </a:r>
            <a:r>
              <a:rPr lang="ar-SA" sz="4800" b="1" dirty="0" smtClean="0">
                <a:solidFill>
                  <a:srgbClr val="000099"/>
                </a:solidFill>
                <a:cs typeface="Times New Roman" pitchFamily="18" charset="0"/>
              </a:rPr>
              <a:t>متباينة </a:t>
            </a:r>
            <a:r>
              <a:rPr lang="ar-SA" sz="4800" b="1" dirty="0">
                <a:solidFill>
                  <a:srgbClr val="000099"/>
                </a:solidFill>
                <a:cs typeface="Times New Roman" pitchFamily="18" charset="0"/>
              </a:rPr>
              <a:t>ولون هداياك لأخوتك.</a:t>
            </a:r>
            <a:endParaRPr lang="ar-SA" sz="4800" dirty="0">
              <a:solidFill>
                <a:srgbClr val="000099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929190" y="3714752"/>
            <a:ext cx="2119524" cy="257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صورة 19" descr="صورة1.png"/>
          <p:cNvPicPr>
            <a:picLocks noChangeAspect="1"/>
          </p:cNvPicPr>
          <p:nvPr/>
        </p:nvPicPr>
        <p:blipFill>
          <a:blip r:embed="rId9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22156" y="3253451"/>
            <a:ext cx="2244201" cy="272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شاط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شاط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ختار ألوان متباينة، ول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988 - scary ri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4143372" y="1142984"/>
            <a:ext cx="345639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3787775" algn="l"/>
                <a:tab pos="4148138" algn="l"/>
                <a:tab pos="4778375" algn="l"/>
                <a:tab pos="4959350" algn="l"/>
              </a:tabLst>
            </a:pPr>
            <a:r>
              <a:rPr lang="ar-SA" sz="4800" b="1" dirty="0">
                <a:solidFill>
                  <a:srgbClr val="0000FF"/>
                </a:solidFill>
                <a:cs typeface="Times New Roman" pitchFamily="18" charset="0"/>
              </a:rPr>
              <a:t>ا</a:t>
            </a:r>
            <a:r>
              <a:rPr lang="ar-SA" sz="4800" b="1" dirty="0">
                <a:solidFill>
                  <a:srgbClr val="FF0000"/>
                </a:solidFill>
                <a:cs typeface="Times New Roman" pitchFamily="18" charset="0"/>
              </a:rPr>
              <a:t>ل</a:t>
            </a:r>
            <a:r>
              <a:rPr lang="ar-SA" sz="4800" b="1" dirty="0">
                <a:solidFill>
                  <a:srgbClr val="0070C0"/>
                </a:solidFill>
                <a:cs typeface="Times New Roman" pitchFamily="18" charset="0"/>
              </a:rPr>
              <a:t>أ</a:t>
            </a:r>
            <a:r>
              <a:rPr lang="ar-SA" sz="4800" b="1" dirty="0">
                <a:solidFill>
                  <a:srgbClr val="6600CC"/>
                </a:solidFill>
                <a:cs typeface="Times New Roman" pitchFamily="18" charset="0"/>
              </a:rPr>
              <a:t>ل</a:t>
            </a:r>
            <a:r>
              <a:rPr lang="ar-SA" sz="4800" b="1" dirty="0">
                <a:solidFill>
                  <a:srgbClr val="CC00FF"/>
                </a:solidFill>
                <a:cs typeface="Times New Roman" pitchFamily="18" charset="0"/>
              </a:rPr>
              <a:t>و</a:t>
            </a:r>
            <a:r>
              <a:rPr lang="ar-SA" sz="4800" b="1" dirty="0">
                <a:solidFill>
                  <a:srgbClr val="003366"/>
                </a:solidFill>
                <a:cs typeface="Times New Roman" pitchFamily="18" charset="0"/>
              </a:rPr>
              <a:t>ا</a:t>
            </a:r>
            <a:r>
              <a:rPr lang="ar-SA" sz="4800" b="1" dirty="0">
                <a:solidFill>
                  <a:srgbClr val="006600"/>
                </a:solidFill>
                <a:cs typeface="Times New Roman" pitchFamily="18" charset="0"/>
              </a:rPr>
              <a:t>ن</a:t>
            </a:r>
            <a:r>
              <a:rPr lang="ar-SA" sz="4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ar-SA" sz="4800" b="1" dirty="0">
                <a:solidFill>
                  <a:srgbClr val="660066"/>
                </a:solidFill>
                <a:cs typeface="Times New Roman" pitchFamily="18" charset="0"/>
              </a:rPr>
              <a:t>م</a:t>
            </a:r>
            <a:r>
              <a:rPr lang="ar-SA" sz="4800" b="1" dirty="0">
                <a:solidFill>
                  <a:srgbClr val="FF9900"/>
                </a:solidFill>
                <a:cs typeface="Times New Roman" pitchFamily="18" charset="0"/>
              </a:rPr>
              <a:t>ن</a:t>
            </a:r>
            <a:r>
              <a:rPr lang="ar-SA" sz="4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ar-SA" sz="4800" b="1" dirty="0">
                <a:solidFill>
                  <a:srgbClr val="CC3300"/>
                </a:solidFill>
                <a:cs typeface="Times New Roman" pitchFamily="18" charset="0"/>
              </a:rPr>
              <a:t>ح</a:t>
            </a:r>
            <a:r>
              <a:rPr lang="ar-SA" sz="4800" b="1" dirty="0">
                <a:solidFill>
                  <a:srgbClr val="FF00FF"/>
                </a:solidFill>
                <a:cs typeface="Times New Roman" pitchFamily="18" charset="0"/>
              </a:rPr>
              <a:t>و</a:t>
            </a:r>
            <a:r>
              <a:rPr lang="ar-SA" sz="4800" b="1" dirty="0">
                <a:solidFill>
                  <a:srgbClr val="336600"/>
                </a:solidFill>
                <a:cs typeface="Times New Roman" pitchFamily="18" charset="0"/>
              </a:rPr>
              <a:t>ل</a:t>
            </a:r>
            <a:r>
              <a:rPr lang="ar-SA" sz="4800" b="1" dirty="0">
                <a:solidFill>
                  <a:srgbClr val="CC3300"/>
                </a:solidFill>
                <a:cs typeface="Times New Roman" pitchFamily="18" charset="0"/>
              </a:rPr>
              <a:t>نا</a:t>
            </a:r>
            <a:endParaRPr lang="ar-SA" sz="4800" dirty="0">
              <a:solidFill>
                <a:srgbClr val="CC3300"/>
              </a:solidFill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142976" y="2214554"/>
            <a:ext cx="7010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 b="1" dirty="0">
                <a:solidFill>
                  <a:srgbClr val="6600CC"/>
                </a:solidFill>
                <a:latin typeface="Calibri" pitchFamily="34" charset="0"/>
              </a:rPr>
              <a:t>استخدم الإنسان الألوان لطلاء </a:t>
            </a:r>
            <a:r>
              <a:rPr lang="ar-SA" sz="4800" b="1" dirty="0" smtClean="0">
                <a:solidFill>
                  <a:srgbClr val="6600CC"/>
                </a:solidFill>
                <a:latin typeface="Calibri" pitchFamily="34" charset="0"/>
              </a:rPr>
              <a:t>الجدران </a:t>
            </a:r>
            <a:r>
              <a:rPr lang="ar-SA" sz="4800" b="1" dirty="0">
                <a:solidFill>
                  <a:srgbClr val="6600CC"/>
                </a:solidFill>
                <a:latin typeface="Calibri" pitchFamily="34" charset="0"/>
              </a:rPr>
              <a:t>وبعض مستلزماته منذ قديم </a:t>
            </a:r>
            <a:r>
              <a:rPr lang="ar-SA" sz="4800" b="1" dirty="0" smtClean="0">
                <a:solidFill>
                  <a:srgbClr val="6600CC"/>
                </a:solidFill>
                <a:latin typeface="Calibri" pitchFamily="34" charset="0"/>
              </a:rPr>
              <a:t>الزمان </a:t>
            </a:r>
            <a:r>
              <a:rPr lang="ar-SA" sz="4800" b="1" dirty="0">
                <a:solidFill>
                  <a:srgbClr val="6600CC"/>
                </a:solidFill>
                <a:latin typeface="Calibri" pitchFamily="34" charset="0"/>
              </a:rPr>
              <a:t>وقد كان تركيزه على بعض الألوان </a:t>
            </a:r>
            <a:r>
              <a:rPr lang="ar-SA" sz="4800" b="1" dirty="0" err="1" smtClean="0">
                <a:solidFill>
                  <a:srgbClr val="6600CC"/>
                </a:solidFill>
                <a:latin typeface="Calibri" pitchFamily="34" charset="0"/>
              </a:rPr>
              <a:t>شكل </a:t>
            </a:r>
            <a:r>
              <a:rPr lang="ar-SA" sz="4800" b="1" dirty="0">
                <a:solidFill>
                  <a:srgbClr val="6600CC"/>
                </a:solidFill>
                <a:latin typeface="Calibri" pitchFamily="34" charset="0"/>
              </a:rPr>
              <a:t>(31) </a:t>
            </a:r>
            <a:r>
              <a:rPr lang="ar-SA" sz="4800" b="1" dirty="0" err="1" smtClean="0">
                <a:solidFill>
                  <a:srgbClr val="6600CC"/>
                </a:solidFill>
                <a:latin typeface="Calibri" pitchFamily="34" charset="0"/>
              </a:rPr>
              <a:t>وشكل </a:t>
            </a:r>
            <a:r>
              <a:rPr lang="ar-SA" sz="4800" b="1" dirty="0">
                <a:solidFill>
                  <a:srgbClr val="6600CC"/>
                </a:solidFill>
                <a:latin typeface="Calibri" pitchFamily="34" charset="0"/>
              </a:rPr>
              <a:t>(32</a:t>
            </a:r>
            <a:r>
              <a:rPr lang="ar-SA" sz="4800" b="1" dirty="0" err="1">
                <a:solidFill>
                  <a:srgbClr val="6600CC"/>
                </a:solidFill>
                <a:latin typeface="Calibri" pitchFamily="34" charset="0"/>
              </a:rPr>
              <a:t>).</a:t>
            </a:r>
            <a:endParaRPr lang="en-US" sz="4800" dirty="0">
              <a:solidFill>
                <a:srgbClr val="6600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الوان من حولن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ستخدم الإنسان الألوان لطلاء الجدر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1486170" y="5429264"/>
            <a:ext cx="60147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600" b="1" dirty="0">
                <a:solidFill>
                  <a:srgbClr val="660066"/>
                </a:solidFill>
                <a:latin typeface="Calibri" pitchFamily="34" charset="0"/>
              </a:rPr>
              <a:t>شكل (31) أحد المنازل القديمة بالحجاز</a:t>
            </a:r>
            <a:endParaRPr lang="ar-EG" sz="3600" dirty="0">
              <a:solidFill>
                <a:srgbClr val="660066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contrast="40000"/>
          </a:blip>
          <a:srcRect/>
          <a:stretch>
            <a:fillRect/>
          </a:stretch>
        </p:blipFill>
        <p:spPr bwMode="auto">
          <a:xfrm>
            <a:off x="2571736" y="638188"/>
            <a:ext cx="3994150" cy="4648200"/>
          </a:xfrm>
          <a:prstGeom prst="roundRect">
            <a:avLst>
              <a:gd name="adj" fmla="val 6713"/>
            </a:avLst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شكل (31) أحد المنازل القديمة بالحج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88065" y="5425875"/>
            <a:ext cx="48413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3787775" algn="l"/>
                <a:tab pos="4148138" algn="l"/>
                <a:tab pos="4778375" algn="l"/>
                <a:tab pos="4959350" algn="l"/>
              </a:tabLst>
            </a:pPr>
            <a:r>
              <a:rPr lang="ar-SA" sz="3600" b="1" dirty="0">
                <a:solidFill>
                  <a:srgbClr val="660066"/>
                </a:solidFill>
                <a:cs typeface="Times New Roman" pitchFamily="18" charset="0"/>
              </a:rPr>
              <a:t>شكل (32) المنازل الطينية بنجد</a:t>
            </a:r>
            <a:endParaRPr lang="ar-SA" sz="3600" dirty="0">
              <a:solidFill>
                <a:srgbClr val="660066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lum bright="-10000" contrast="40000"/>
          </a:blip>
          <a:srcRect/>
          <a:stretch>
            <a:fillRect/>
          </a:stretch>
        </p:blipFill>
        <p:spPr bwMode="auto">
          <a:xfrm>
            <a:off x="2516693" y="500042"/>
            <a:ext cx="4071966" cy="4714908"/>
          </a:xfrm>
          <a:prstGeom prst="roundRect">
            <a:avLst>
              <a:gd name="adj" fmla="val 6394"/>
            </a:avLst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شكل (32) المنازل الطينية بنج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928794" y="571480"/>
            <a:ext cx="68866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3787775" algn="l"/>
                <a:tab pos="4148138" algn="l"/>
                <a:tab pos="4778375" algn="l"/>
                <a:tab pos="4959350" algn="l"/>
              </a:tabLst>
            </a:pPr>
            <a:r>
              <a:rPr lang="ar-SA" sz="4800" b="1" u="sng" dirty="0">
                <a:solidFill>
                  <a:srgbClr val="C00000"/>
                </a:solidFill>
                <a:cs typeface="Times New Roman" pitchFamily="18" charset="0"/>
              </a:rPr>
              <a:t>ألوان </a:t>
            </a:r>
            <a:r>
              <a:rPr lang="ar-SA" sz="4800" b="1" u="sng" dirty="0" err="1">
                <a:solidFill>
                  <a:srgbClr val="C00000"/>
                </a:solidFill>
                <a:cs typeface="Times New Roman" pitchFamily="18" charset="0"/>
              </a:rPr>
              <a:t>الطلاءات</a:t>
            </a:r>
            <a:r>
              <a:rPr lang="ar-SA" sz="4800" b="1" u="sng" dirty="0">
                <a:solidFill>
                  <a:srgbClr val="C00000"/>
                </a:solidFill>
                <a:cs typeface="Times New Roman" pitchFamily="18" charset="0"/>
              </a:rPr>
              <a:t> الداخلية </a:t>
            </a:r>
            <a:r>
              <a:rPr lang="ar-SA" sz="4800" b="1" u="sng" dirty="0" smtClean="0">
                <a:solidFill>
                  <a:srgbClr val="C00000"/>
                </a:solidFill>
                <a:cs typeface="Times New Roman" pitchFamily="18" charset="0"/>
              </a:rPr>
              <a:t>والأثاث</a:t>
            </a:r>
            <a:r>
              <a:rPr lang="ar-EG" sz="4800" b="1" u="sng" dirty="0" err="1" smtClean="0">
                <a:solidFill>
                  <a:srgbClr val="C00000"/>
                </a:solidFill>
                <a:cs typeface="Times New Roman" pitchFamily="18" charset="0"/>
              </a:rPr>
              <a:t>:</a:t>
            </a:r>
            <a:r>
              <a:rPr lang="ar-EG" sz="4800" b="1" u="sng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endParaRPr lang="ar-SA" sz="4800" u="sng" dirty="0">
              <a:solidFill>
                <a:srgbClr val="C00000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219200" y="2094265"/>
            <a:ext cx="713901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3787775" algn="l"/>
                <a:tab pos="4148138" algn="l"/>
                <a:tab pos="4778375" algn="l"/>
                <a:tab pos="4959350" algn="l"/>
              </a:tabLst>
            </a:pPr>
            <a:r>
              <a:rPr lang="ar-SA" sz="4400" b="1" dirty="0">
                <a:solidFill>
                  <a:srgbClr val="000099"/>
                </a:solidFill>
                <a:cs typeface="Times New Roman" pitchFamily="18" charset="0"/>
              </a:rPr>
              <a:t>استخدمت الزخارف والرسوم بكثرة في الجدران الداخلية للمنازل، والمساجد في الماضي والحاضر، </a:t>
            </a:r>
            <a:r>
              <a:rPr lang="ar-SA" sz="4400" b="1" dirty="0" err="1" smtClean="0">
                <a:solidFill>
                  <a:srgbClr val="000099"/>
                </a:solidFill>
                <a:cs typeface="Times New Roman" pitchFamily="18" charset="0"/>
              </a:rPr>
              <a:t>شكل </a:t>
            </a:r>
            <a:r>
              <a:rPr lang="ar-SA" sz="4400" b="1" dirty="0">
                <a:solidFill>
                  <a:srgbClr val="000099"/>
                </a:solidFill>
                <a:cs typeface="Times New Roman" pitchFamily="18" charset="0"/>
              </a:rPr>
              <a:t>(33) الزخارف والرسوم في الماضي، </a:t>
            </a:r>
            <a:r>
              <a:rPr lang="ar-SA" sz="4400" b="1" dirty="0" err="1" smtClean="0">
                <a:solidFill>
                  <a:srgbClr val="000099"/>
                </a:solidFill>
                <a:cs typeface="Times New Roman" pitchFamily="18" charset="0"/>
              </a:rPr>
              <a:t>شكل </a:t>
            </a:r>
            <a:r>
              <a:rPr lang="ar-SA" sz="4400" b="1" dirty="0">
                <a:solidFill>
                  <a:srgbClr val="000099"/>
                </a:solidFill>
                <a:cs typeface="Times New Roman" pitchFamily="18" charset="0"/>
              </a:rPr>
              <a:t>(34) بعض الرسوم في الوقت الحاضر.</a:t>
            </a:r>
            <a:endParaRPr lang="ar-SA" sz="44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لوان الطلاءات الداخلية والأثا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ستخدمت الزخارف والرسوم بكث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lum bright="-10000" contrast="40000"/>
          </a:blip>
          <a:srcRect/>
          <a:stretch>
            <a:fillRect/>
          </a:stretch>
        </p:blipFill>
        <p:spPr bwMode="auto">
          <a:xfrm>
            <a:off x="2500298" y="571480"/>
            <a:ext cx="4071966" cy="4643470"/>
          </a:xfrm>
          <a:prstGeom prst="roundRect">
            <a:avLst>
              <a:gd name="adj" fmla="val 8856"/>
            </a:avLst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1808367" y="5357826"/>
            <a:ext cx="52437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2800" b="1" dirty="0">
                <a:solidFill>
                  <a:srgbClr val="000099"/>
                </a:solidFill>
                <a:latin typeface="Calibri" pitchFamily="34" charset="0"/>
              </a:rPr>
              <a:t>شكل (33</a:t>
            </a:r>
            <a:r>
              <a:rPr lang="ar-SA" sz="2800" b="1" dirty="0" smtClean="0">
                <a:solidFill>
                  <a:srgbClr val="000099"/>
                </a:solidFill>
                <a:latin typeface="Calibri" pitchFamily="34" charset="0"/>
              </a:rPr>
              <a:t>)</a:t>
            </a:r>
            <a:r>
              <a:rPr lang="ar-EG" sz="2800" b="1" dirty="0" smtClean="0">
                <a:solidFill>
                  <a:srgbClr val="000099"/>
                </a:solidFill>
              </a:rPr>
              <a:t> مجلس قديم برسومات </a:t>
            </a:r>
            <a:r>
              <a:rPr lang="ar-EG" sz="2800" b="1" dirty="0">
                <a:solidFill>
                  <a:srgbClr val="000099"/>
                </a:solidFill>
              </a:rPr>
              <a:t>مزخرفة. </a:t>
            </a:r>
            <a:endParaRPr lang="ar-EG" sz="2800" dirty="0">
              <a:solidFill>
                <a:srgbClr val="000099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شكل (3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2199297" y="5477548"/>
            <a:ext cx="51587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2800" b="1" dirty="0">
                <a:solidFill>
                  <a:srgbClr val="000099"/>
                </a:solidFill>
                <a:latin typeface="Calibri" pitchFamily="34" charset="0"/>
              </a:rPr>
              <a:t>شكل (34</a:t>
            </a:r>
            <a:r>
              <a:rPr lang="ar-SA" sz="2800" b="1" dirty="0" smtClean="0">
                <a:solidFill>
                  <a:srgbClr val="000099"/>
                </a:solidFill>
                <a:latin typeface="Calibri" pitchFamily="34" charset="0"/>
              </a:rPr>
              <a:t>)</a:t>
            </a:r>
            <a:r>
              <a:rPr lang="ar-EG" sz="2800" b="1" dirty="0" smtClean="0">
                <a:solidFill>
                  <a:srgbClr val="000099"/>
                </a:solidFill>
                <a:latin typeface="Calibri" pitchFamily="34" charset="0"/>
              </a:rPr>
              <a:t> منزل حديث برسومات وزخارف</a:t>
            </a:r>
            <a:endParaRPr lang="ar-EG" sz="2800" dirty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lum bright="2000" contrast="54000"/>
          </a:blip>
          <a:srcRect/>
          <a:stretch>
            <a:fillRect/>
          </a:stretch>
        </p:blipFill>
        <p:spPr bwMode="auto">
          <a:xfrm>
            <a:off x="2571736" y="785794"/>
            <a:ext cx="433639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شكل (3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 descr="t7.gif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691640" y="0"/>
            <a:ext cx="7452360" cy="1857364"/>
          </a:xfrm>
          <a:prstGeom prst="rect">
            <a:avLst/>
          </a:prstGeom>
        </p:spPr>
      </p:pic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4235462" y="642918"/>
            <a:ext cx="21224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4800" b="1" dirty="0">
                <a:solidFill>
                  <a:schemeClr val="bg1"/>
                </a:solidFill>
                <a:latin typeface="Calibri" pitchFamily="34" charset="0"/>
              </a:rPr>
              <a:t>نشاط (1)</a:t>
            </a:r>
            <a:endParaRPr lang="en-US" sz="4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428596" y="2428868"/>
            <a:ext cx="7143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3787775" algn="l"/>
                <a:tab pos="4148138" algn="l"/>
                <a:tab pos="4778375" algn="l"/>
                <a:tab pos="4959350" algn="l"/>
              </a:tabLst>
            </a:pPr>
            <a:r>
              <a:rPr lang="ar-SA" sz="4000" b="1" dirty="0">
                <a:solidFill>
                  <a:srgbClr val="000099"/>
                </a:solidFill>
                <a:cs typeface="Times New Roman" pitchFamily="18" charset="0"/>
              </a:rPr>
              <a:t>في الصور التالية مجلس قديم ومجلس </a:t>
            </a:r>
            <a:r>
              <a:rPr lang="ar-SA" sz="4000" b="1" dirty="0" smtClean="0">
                <a:solidFill>
                  <a:srgbClr val="000099"/>
                </a:solidFill>
                <a:cs typeface="Times New Roman" pitchFamily="18" charset="0"/>
              </a:rPr>
              <a:t>حديث </a:t>
            </a:r>
            <a:r>
              <a:rPr lang="ar-SA" sz="4000" b="1" dirty="0">
                <a:solidFill>
                  <a:srgbClr val="000099"/>
                </a:solidFill>
                <a:cs typeface="Times New Roman" pitchFamily="18" charset="0"/>
              </a:rPr>
              <a:t>وضح الفرق بينهما من حيث التوافق والتباين في استخدام الألوان في </a:t>
            </a:r>
            <a:r>
              <a:rPr lang="ar-SA" sz="4000" b="1" dirty="0" err="1">
                <a:solidFill>
                  <a:srgbClr val="000099"/>
                </a:solidFill>
                <a:cs typeface="Times New Roman" pitchFamily="18" charset="0"/>
              </a:rPr>
              <a:t>الطلاءات</a:t>
            </a:r>
            <a:r>
              <a:rPr lang="ar-SA" sz="4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ar-SA" sz="4000" b="1" dirty="0" smtClean="0">
                <a:solidFill>
                  <a:srgbClr val="000099"/>
                </a:solidFill>
                <a:cs typeface="Times New Roman" pitchFamily="18" charset="0"/>
              </a:rPr>
              <a:t>والأثاث</a:t>
            </a:r>
            <a:r>
              <a:rPr lang="ar-EG" sz="4000" b="1" dirty="0" err="1" smtClean="0">
                <a:solidFill>
                  <a:srgbClr val="000099"/>
                </a:solidFill>
                <a:cs typeface="Times New Roman" pitchFamily="18" charset="0"/>
              </a:rPr>
              <a:t>.</a:t>
            </a:r>
            <a:endParaRPr lang="ar-SA" sz="4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وييييييييييييييييييي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شاط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ي الصور التالية مجل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459</Words>
  <Application>Microsoft Office PowerPoint</Application>
  <PresentationFormat>عرض على الشاشة (4:3)</PresentationFormat>
  <Paragraphs>48</Paragraphs>
  <Slides>29</Slides>
  <Notes>0</Notes>
  <HiddenSlides>5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التربية فنية - للصف الثالث الابتدائي - الفصل الدراسي الثاني كتاب الطالب الوحدة الأولى</dc:title>
  <dc:subject>3- الموضوع الثالث - الألوان من حولنا</dc:subject>
  <dc:creator>أ/ بندر الحازمي</dc:creator>
  <cp:keywords>حقيبة إنجاز المعلم والمعلمة</cp:keywords>
  <cp:lastModifiedBy>Hassanelboshy1@outlook.sa</cp:lastModifiedBy>
  <cp:revision>88</cp:revision>
  <dcterms:created xsi:type="dcterms:W3CDTF">2018-11-28T20:50:20Z</dcterms:created>
  <dcterms:modified xsi:type="dcterms:W3CDTF">2020-10-15T15:41:14Z</dcterms:modified>
</cp:coreProperties>
</file>