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388" r:id="rId3"/>
    <p:sldId id="256" r:id="rId4"/>
    <p:sldId id="335" r:id="rId5"/>
    <p:sldId id="397" r:id="rId6"/>
    <p:sldId id="369" r:id="rId7"/>
    <p:sldId id="334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61"/>
    <a:srgbClr val="9FC91E"/>
    <a:srgbClr val="FCC500"/>
    <a:srgbClr val="F75D26"/>
    <a:srgbClr val="A21AB4"/>
    <a:srgbClr val="7844C2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374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383031" y="3075057"/>
            <a:ext cx="342593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المشاركة المجتمعية</a:t>
            </a:r>
          </a:p>
          <a:p>
            <a:endParaRPr lang="ar-SY" sz="4000" b="1" dirty="0">
              <a:solidFill>
                <a:schemeClr val="bg1"/>
              </a:solidFill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9"/>
            <a:ext cx="759656" cy="6936615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المشاركة المجتمعية: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22854" y="2375122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291187" y="3197492"/>
              <a:ext cx="4922137" cy="102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يحتـــاج المجتمع إلى مشـــاركة المواطنين الذين يشـــعرون بأهمية المســـاعدة والإســـهام بمـــا لديهم لخدمـــة الآخرين.</a:t>
              </a:r>
            </a:p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835004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85980" y="2114824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8618" y="2454582"/>
            <a:ext cx="2711849" cy="181960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830513"/>
              <a:ext cx="2233342" cy="547554"/>
              <a:chOff x="3223148" y="5288304"/>
              <a:chExt cx="2233342" cy="547554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88304"/>
                <a:ext cx="22333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المشاركة المجتمعية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71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0ACDD5F4-92AC-4B0C-8A0F-21F17DC3A5F4}"/>
              </a:ext>
            </a:extLst>
          </p:cNvPr>
          <p:cNvGrpSpPr/>
          <p:nvPr/>
        </p:nvGrpSpPr>
        <p:grpSpPr>
          <a:xfrm>
            <a:off x="9555474" y="2715214"/>
            <a:ext cx="2636526" cy="2636526"/>
            <a:chOff x="5108758" y="534572"/>
            <a:chExt cx="2636526" cy="2636526"/>
          </a:xfrm>
          <a:scene3d>
            <a:camera prst="perspectiveLeft">
              <a:rot lat="212007" lon="3893446" rev="21387576"/>
            </a:camera>
            <a:lightRig rig="threePt" dir="t"/>
          </a:scene3d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5E93948-991A-4AAA-BF34-A0163C731317}"/>
                </a:ext>
              </a:extLst>
            </p:cNvPr>
            <p:cNvSpPr/>
            <p:nvPr/>
          </p:nvSpPr>
          <p:spPr>
            <a:xfrm>
              <a:off x="5108758" y="534572"/>
              <a:ext cx="2636526" cy="263652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A088A79-372C-4B26-8410-4B3CD5052BC5}"/>
                </a:ext>
              </a:extLst>
            </p:cNvPr>
            <p:cNvSpPr/>
            <p:nvPr/>
          </p:nvSpPr>
          <p:spPr>
            <a:xfrm>
              <a:off x="5397732" y="823546"/>
              <a:ext cx="2058578" cy="205857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B5C475F-27B4-41CE-971D-1FCF407C2BA1}"/>
                </a:ext>
              </a:extLst>
            </p:cNvPr>
            <p:cNvSpPr/>
            <p:nvPr/>
          </p:nvSpPr>
          <p:spPr>
            <a:xfrm>
              <a:off x="5839840" y="1265654"/>
              <a:ext cx="1174362" cy="11743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A063E46-68F6-4F86-9978-93FD1C10206F}"/>
                </a:ext>
              </a:extLst>
            </p:cNvPr>
            <p:cNvSpPr/>
            <p:nvPr/>
          </p:nvSpPr>
          <p:spPr>
            <a:xfrm>
              <a:off x="6256229" y="1682043"/>
              <a:ext cx="341585" cy="34158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224907-A9E5-40E0-8137-29D55C155436}"/>
              </a:ext>
            </a:extLst>
          </p:cNvPr>
          <p:cNvGrpSpPr/>
          <p:nvPr/>
        </p:nvGrpSpPr>
        <p:grpSpPr>
          <a:xfrm>
            <a:off x="1091519" y="2728311"/>
            <a:ext cx="9824138" cy="2579807"/>
            <a:chOff x="1091519" y="2137466"/>
            <a:chExt cx="9824138" cy="2579807"/>
          </a:xfrm>
          <a:effectLst/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ABDFF7DE-3909-4DA7-8D08-806829F2B108}"/>
                </a:ext>
              </a:extLst>
            </p:cNvPr>
            <p:cNvSpPr/>
            <p:nvPr/>
          </p:nvSpPr>
          <p:spPr>
            <a:xfrm rot="5400000">
              <a:off x="10226089" y="2776799"/>
              <a:ext cx="118052" cy="1261084"/>
            </a:xfrm>
            <a:prstGeom prst="triangle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1000">
                  <a:schemeClr val="bg1">
                    <a:lumMod val="9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B441DB0-6D1D-4AEA-83D2-8A85691B7DD2}"/>
                </a:ext>
              </a:extLst>
            </p:cNvPr>
            <p:cNvSpPr/>
            <p:nvPr/>
          </p:nvSpPr>
          <p:spPr>
            <a:xfrm rot="18335724">
              <a:off x="1496800" y="2492412"/>
              <a:ext cx="565878" cy="1376439"/>
            </a:xfrm>
            <a:custGeom>
              <a:avLst/>
              <a:gdLst>
                <a:gd name="connsiteX0" fmla="*/ 711555 w 833638"/>
                <a:gd name="connsiteY0" fmla="*/ 122083 h 1749864"/>
                <a:gd name="connsiteX1" fmla="*/ 833638 w 833638"/>
                <a:gd name="connsiteY1" fmla="*/ 416819 h 1749864"/>
                <a:gd name="connsiteX2" fmla="*/ 833638 w 833638"/>
                <a:gd name="connsiteY2" fmla="*/ 1749864 h 1749864"/>
                <a:gd name="connsiteX3" fmla="*/ 0 w 833638"/>
                <a:gd name="connsiteY3" fmla="*/ 942909 h 1749864"/>
                <a:gd name="connsiteX4" fmla="*/ 0 w 833638"/>
                <a:gd name="connsiteY4" fmla="*/ 416819 h 1749864"/>
                <a:gd name="connsiteX5" fmla="*/ 416819 w 833638"/>
                <a:gd name="connsiteY5" fmla="*/ 0 h 1749864"/>
                <a:gd name="connsiteX6" fmla="*/ 711555 w 833638"/>
                <a:gd name="connsiteY6" fmla="*/ 122083 h 174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638" h="1749864">
                  <a:moveTo>
                    <a:pt x="711555" y="122083"/>
                  </a:moveTo>
                  <a:cubicBezTo>
                    <a:pt x="786984" y="197513"/>
                    <a:pt x="833638" y="301718"/>
                    <a:pt x="833638" y="416819"/>
                  </a:cubicBezTo>
                  <a:lnTo>
                    <a:pt x="833638" y="1749864"/>
                  </a:lnTo>
                  <a:lnTo>
                    <a:pt x="0" y="942909"/>
                  </a:lnTo>
                  <a:lnTo>
                    <a:pt x="0" y="416819"/>
                  </a:lnTo>
                  <a:cubicBezTo>
                    <a:pt x="0" y="186616"/>
                    <a:pt x="186616" y="0"/>
                    <a:pt x="416819" y="0"/>
                  </a:cubicBezTo>
                  <a:cubicBezTo>
                    <a:pt x="531921" y="0"/>
                    <a:pt x="636125" y="46654"/>
                    <a:pt x="711555" y="122083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EE84396-0B61-404E-B843-C690FDF79788}"/>
                </a:ext>
              </a:extLst>
            </p:cNvPr>
            <p:cNvSpPr/>
            <p:nvPr/>
          </p:nvSpPr>
          <p:spPr>
            <a:xfrm>
              <a:off x="1500350" y="3318444"/>
              <a:ext cx="6992356" cy="20145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41000">
                  <a:schemeClr val="bg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E19EE43-525B-4165-BC2E-FA792208C221}"/>
                </a:ext>
              </a:extLst>
            </p:cNvPr>
            <p:cNvSpPr/>
            <p:nvPr/>
          </p:nvSpPr>
          <p:spPr>
            <a:xfrm rot="18955908">
              <a:off x="1468516" y="2137466"/>
              <a:ext cx="833638" cy="1749864"/>
            </a:xfrm>
            <a:custGeom>
              <a:avLst/>
              <a:gdLst>
                <a:gd name="connsiteX0" fmla="*/ 711555 w 833638"/>
                <a:gd name="connsiteY0" fmla="*/ 122083 h 1749864"/>
                <a:gd name="connsiteX1" fmla="*/ 833638 w 833638"/>
                <a:gd name="connsiteY1" fmla="*/ 416819 h 1749864"/>
                <a:gd name="connsiteX2" fmla="*/ 833638 w 833638"/>
                <a:gd name="connsiteY2" fmla="*/ 1749864 h 1749864"/>
                <a:gd name="connsiteX3" fmla="*/ 0 w 833638"/>
                <a:gd name="connsiteY3" fmla="*/ 942909 h 1749864"/>
                <a:gd name="connsiteX4" fmla="*/ 0 w 833638"/>
                <a:gd name="connsiteY4" fmla="*/ 416819 h 1749864"/>
                <a:gd name="connsiteX5" fmla="*/ 416819 w 833638"/>
                <a:gd name="connsiteY5" fmla="*/ 0 h 1749864"/>
                <a:gd name="connsiteX6" fmla="*/ 711555 w 833638"/>
                <a:gd name="connsiteY6" fmla="*/ 122083 h 174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638" h="1749864">
                  <a:moveTo>
                    <a:pt x="711555" y="122083"/>
                  </a:moveTo>
                  <a:cubicBezTo>
                    <a:pt x="786984" y="197513"/>
                    <a:pt x="833638" y="301718"/>
                    <a:pt x="833638" y="416819"/>
                  </a:cubicBezTo>
                  <a:lnTo>
                    <a:pt x="833638" y="1749864"/>
                  </a:lnTo>
                  <a:lnTo>
                    <a:pt x="0" y="942909"/>
                  </a:lnTo>
                  <a:lnTo>
                    <a:pt x="0" y="416819"/>
                  </a:lnTo>
                  <a:cubicBezTo>
                    <a:pt x="0" y="186616"/>
                    <a:pt x="186616" y="0"/>
                    <a:pt x="416819" y="0"/>
                  </a:cubicBezTo>
                  <a:cubicBezTo>
                    <a:pt x="531921" y="0"/>
                    <a:pt x="636125" y="46654"/>
                    <a:pt x="711555" y="122083"/>
                  </a:cubicBezTo>
                  <a:close/>
                </a:path>
              </a:pathLst>
            </a:custGeom>
            <a:solidFill>
              <a:srgbClr val="3197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3786ED3-E4AF-48F7-B065-E11D15635B10}"/>
                </a:ext>
              </a:extLst>
            </p:cNvPr>
            <p:cNvSpPr/>
            <p:nvPr/>
          </p:nvSpPr>
          <p:spPr>
            <a:xfrm rot="2644092" flipV="1">
              <a:off x="1468517" y="2967409"/>
              <a:ext cx="833638" cy="1749864"/>
            </a:xfrm>
            <a:custGeom>
              <a:avLst/>
              <a:gdLst>
                <a:gd name="connsiteX0" fmla="*/ 711555 w 833638"/>
                <a:gd name="connsiteY0" fmla="*/ 122083 h 1749864"/>
                <a:gd name="connsiteX1" fmla="*/ 833638 w 833638"/>
                <a:gd name="connsiteY1" fmla="*/ 416819 h 1749864"/>
                <a:gd name="connsiteX2" fmla="*/ 833638 w 833638"/>
                <a:gd name="connsiteY2" fmla="*/ 1749864 h 1749864"/>
                <a:gd name="connsiteX3" fmla="*/ 0 w 833638"/>
                <a:gd name="connsiteY3" fmla="*/ 942909 h 1749864"/>
                <a:gd name="connsiteX4" fmla="*/ 0 w 833638"/>
                <a:gd name="connsiteY4" fmla="*/ 416819 h 1749864"/>
                <a:gd name="connsiteX5" fmla="*/ 416819 w 833638"/>
                <a:gd name="connsiteY5" fmla="*/ 0 h 1749864"/>
                <a:gd name="connsiteX6" fmla="*/ 711555 w 833638"/>
                <a:gd name="connsiteY6" fmla="*/ 122083 h 174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638" h="1749864">
                  <a:moveTo>
                    <a:pt x="711555" y="122083"/>
                  </a:moveTo>
                  <a:cubicBezTo>
                    <a:pt x="786984" y="197513"/>
                    <a:pt x="833638" y="301718"/>
                    <a:pt x="833638" y="416819"/>
                  </a:cubicBezTo>
                  <a:lnTo>
                    <a:pt x="833638" y="1749864"/>
                  </a:lnTo>
                  <a:lnTo>
                    <a:pt x="0" y="942909"/>
                  </a:lnTo>
                  <a:lnTo>
                    <a:pt x="0" y="416819"/>
                  </a:lnTo>
                  <a:cubicBezTo>
                    <a:pt x="0" y="186616"/>
                    <a:pt x="186616" y="0"/>
                    <a:pt x="416819" y="0"/>
                  </a:cubicBezTo>
                  <a:cubicBezTo>
                    <a:pt x="531921" y="0"/>
                    <a:pt x="636125" y="46654"/>
                    <a:pt x="711555" y="122083"/>
                  </a:cubicBezTo>
                  <a:close/>
                </a:path>
              </a:pathLst>
            </a:custGeom>
            <a:solidFill>
              <a:srgbClr val="3484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id="{2B163307-C6F7-44CB-9406-98BE9CE45E0C}"/>
                </a:ext>
              </a:extLst>
            </p:cNvPr>
            <p:cNvSpPr/>
            <p:nvPr/>
          </p:nvSpPr>
          <p:spPr>
            <a:xfrm flipV="1">
              <a:off x="1366303" y="3091834"/>
              <a:ext cx="1286372" cy="100716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72B2D8"/>
            </a:solidFill>
            <a:ln>
              <a:noFill/>
            </a:ln>
            <a:scene3d>
              <a:camera prst="isometricOffAxis2Top">
                <a:rot lat="18075715" lon="3207254" rev="18741448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BFB30248-EF96-4446-BB37-930B700ECD59}"/>
                </a:ext>
              </a:extLst>
            </p:cNvPr>
            <p:cNvSpPr/>
            <p:nvPr/>
          </p:nvSpPr>
          <p:spPr>
            <a:xfrm rot="16200000">
              <a:off x="8155707" y="3266901"/>
              <a:ext cx="479102" cy="280881"/>
            </a:xfrm>
            <a:prstGeom prst="trapezoid">
              <a:avLst>
                <a:gd name="adj" fmla="val 3764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CED3A4D-9292-40F9-8C84-76FE97AEBF25}"/>
                </a:ext>
              </a:extLst>
            </p:cNvPr>
            <p:cNvSpPr/>
            <p:nvPr/>
          </p:nvSpPr>
          <p:spPr>
            <a:xfrm>
              <a:off x="8535699" y="3167790"/>
              <a:ext cx="1075881" cy="479103"/>
            </a:xfrm>
            <a:prstGeom prst="rect">
              <a:avLst/>
            </a:prstGeom>
            <a:pattFill prst="openDmnd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B049C6AE-BCFD-4B0C-9E41-712D0D02CFAB}"/>
                </a:ext>
              </a:extLst>
            </p:cNvPr>
            <p:cNvSpPr/>
            <p:nvPr/>
          </p:nvSpPr>
          <p:spPr>
            <a:xfrm rot="5400000" flipH="1">
              <a:off x="9512470" y="3259101"/>
              <a:ext cx="479102" cy="280881"/>
            </a:xfrm>
            <a:prstGeom prst="trapezoid">
              <a:avLst>
                <a:gd name="adj" fmla="val 3764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8989E1-3F32-455B-8DB4-1A0D19C22EAD}"/>
              </a:ext>
            </a:extLst>
          </p:cNvPr>
          <p:cNvGrpSpPr/>
          <p:nvPr/>
        </p:nvGrpSpPr>
        <p:grpSpPr>
          <a:xfrm>
            <a:off x="2726914" y="2477608"/>
            <a:ext cx="1075882" cy="1431682"/>
            <a:chOff x="4004558" y="1886003"/>
            <a:chExt cx="1075882" cy="1431682"/>
          </a:xfrm>
        </p:grpSpPr>
        <p:sp>
          <p:nvSpPr>
            <p:cNvPr id="2" name="Rectangle: Top Corners Rounded 1">
              <a:extLst>
                <a:ext uri="{FF2B5EF4-FFF2-40B4-BE49-F238E27FC236}">
                  <a16:creationId xmlns:a16="http://schemas.microsoft.com/office/drawing/2014/main" id="{506B784E-6683-41A8-8B6E-73A307C01DE3}"/>
                </a:ext>
              </a:extLst>
            </p:cNvPr>
            <p:cNvSpPr/>
            <p:nvPr/>
          </p:nvSpPr>
          <p:spPr>
            <a:xfrm>
              <a:off x="4004558" y="1886003"/>
              <a:ext cx="1075881" cy="143168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C00C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Lightbulb">
              <a:extLst>
                <a:ext uri="{FF2B5EF4-FFF2-40B4-BE49-F238E27FC236}">
                  <a16:creationId xmlns:a16="http://schemas.microsoft.com/office/drawing/2014/main" id="{C64D26DA-D450-4D30-BF10-9FABB1B484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84032" y="2016341"/>
              <a:ext cx="457200" cy="4572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3F5166-0281-408B-9137-3386E23D700A}"/>
                </a:ext>
              </a:extLst>
            </p:cNvPr>
            <p:cNvSpPr txBox="1"/>
            <p:nvPr/>
          </p:nvSpPr>
          <p:spPr>
            <a:xfrm>
              <a:off x="4004558" y="2632883"/>
              <a:ext cx="10758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7277EF4-A4DD-4156-952E-BD5333697AED}"/>
              </a:ext>
            </a:extLst>
          </p:cNvPr>
          <p:cNvGrpSpPr/>
          <p:nvPr/>
        </p:nvGrpSpPr>
        <p:grpSpPr>
          <a:xfrm>
            <a:off x="4849894" y="2477608"/>
            <a:ext cx="1075882" cy="1431682"/>
            <a:chOff x="6127538" y="1886003"/>
            <a:chExt cx="1075882" cy="1431682"/>
          </a:xfrm>
        </p:grpSpPr>
        <p:sp>
          <p:nvSpPr>
            <p:cNvPr id="27" name="Rectangle: Top Corners Rounded 26">
              <a:extLst>
                <a:ext uri="{FF2B5EF4-FFF2-40B4-BE49-F238E27FC236}">
                  <a16:creationId xmlns:a16="http://schemas.microsoft.com/office/drawing/2014/main" id="{B9CCE4DC-8CD2-4E08-8640-368BC3A756F1}"/>
                </a:ext>
              </a:extLst>
            </p:cNvPr>
            <p:cNvSpPr/>
            <p:nvPr/>
          </p:nvSpPr>
          <p:spPr>
            <a:xfrm>
              <a:off x="6127539" y="1886003"/>
              <a:ext cx="1075881" cy="143168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aphic 15" descr="Hourglass">
              <a:extLst>
                <a:ext uri="{FF2B5EF4-FFF2-40B4-BE49-F238E27FC236}">
                  <a16:creationId xmlns:a16="http://schemas.microsoft.com/office/drawing/2014/main" id="{FD652E1B-CA60-4389-A5CE-26706D625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36879" y="2011021"/>
              <a:ext cx="457200" cy="4572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380A742-87A7-4AEF-A68F-A06F372B6517}"/>
                </a:ext>
              </a:extLst>
            </p:cNvPr>
            <p:cNvSpPr txBox="1"/>
            <p:nvPr/>
          </p:nvSpPr>
          <p:spPr>
            <a:xfrm>
              <a:off x="6127538" y="2658093"/>
              <a:ext cx="10758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E0D8EA-0C7C-4918-A17E-C7EA5D8C2904}"/>
              </a:ext>
            </a:extLst>
          </p:cNvPr>
          <p:cNvGrpSpPr/>
          <p:nvPr/>
        </p:nvGrpSpPr>
        <p:grpSpPr>
          <a:xfrm>
            <a:off x="3802795" y="4085533"/>
            <a:ext cx="1089626" cy="1435608"/>
            <a:chOff x="5080439" y="3493928"/>
            <a:chExt cx="1089626" cy="1435608"/>
          </a:xfrm>
        </p:grpSpPr>
        <p:sp>
          <p:nvSpPr>
            <p:cNvPr id="26" name="Rectangle: Top Corners Rounded 25">
              <a:extLst>
                <a:ext uri="{FF2B5EF4-FFF2-40B4-BE49-F238E27FC236}">
                  <a16:creationId xmlns:a16="http://schemas.microsoft.com/office/drawing/2014/main" id="{A39994B9-9524-462B-B1A9-C9B0930315D8}"/>
                </a:ext>
              </a:extLst>
            </p:cNvPr>
            <p:cNvSpPr/>
            <p:nvPr/>
          </p:nvSpPr>
          <p:spPr>
            <a:xfrm flipV="1">
              <a:off x="5080439" y="3493928"/>
              <a:ext cx="1075881" cy="14356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Research">
              <a:extLst>
                <a:ext uri="{FF2B5EF4-FFF2-40B4-BE49-F238E27FC236}">
                  <a16:creationId xmlns:a16="http://schemas.microsoft.com/office/drawing/2014/main" id="{1D8F1928-CC83-42FE-A0A5-196F5FC74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354160" y="4348681"/>
              <a:ext cx="457200" cy="45720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5111DD5-D17D-4D70-9A5D-EA485FF37E9B}"/>
                </a:ext>
              </a:extLst>
            </p:cNvPr>
            <p:cNvSpPr txBox="1"/>
            <p:nvPr/>
          </p:nvSpPr>
          <p:spPr>
            <a:xfrm>
              <a:off x="5094183" y="3835731"/>
              <a:ext cx="10758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0D20E28-539C-4AB3-9A23-73AECA9FDE64}"/>
              </a:ext>
            </a:extLst>
          </p:cNvPr>
          <p:cNvGrpSpPr/>
          <p:nvPr/>
        </p:nvGrpSpPr>
        <p:grpSpPr>
          <a:xfrm>
            <a:off x="5925776" y="4085533"/>
            <a:ext cx="1090273" cy="1435608"/>
            <a:chOff x="7203420" y="3493928"/>
            <a:chExt cx="1090273" cy="1435608"/>
          </a:xfrm>
        </p:grpSpPr>
        <p:sp>
          <p:nvSpPr>
            <p:cNvPr id="28" name="Rectangle: Top Corners Rounded 27">
              <a:extLst>
                <a:ext uri="{FF2B5EF4-FFF2-40B4-BE49-F238E27FC236}">
                  <a16:creationId xmlns:a16="http://schemas.microsoft.com/office/drawing/2014/main" id="{6CA778D3-A9DA-4156-96C3-9D1F2C95EC6C}"/>
                </a:ext>
              </a:extLst>
            </p:cNvPr>
            <p:cNvSpPr/>
            <p:nvPr/>
          </p:nvSpPr>
          <p:spPr>
            <a:xfrm flipV="1">
              <a:off x="7203420" y="3493928"/>
              <a:ext cx="1075881" cy="14356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54EDFDB8-A0C7-4562-A892-015406066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12760" y="4370158"/>
              <a:ext cx="457200" cy="4572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7C2306-55B0-4A56-9DEB-AA3C6232C228}"/>
                </a:ext>
              </a:extLst>
            </p:cNvPr>
            <p:cNvSpPr txBox="1"/>
            <p:nvPr/>
          </p:nvSpPr>
          <p:spPr>
            <a:xfrm>
              <a:off x="7217811" y="3835731"/>
              <a:ext cx="10758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865C82F-35F9-4CCF-BFEC-1A68FEEB8AC6}"/>
              </a:ext>
            </a:extLst>
          </p:cNvPr>
          <p:cNvSpPr txBox="1"/>
          <p:nvPr/>
        </p:nvSpPr>
        <p:spPr>
          <a:xfrm>
            <a:off x="2397166" y="1725585"/>
            <a:ext cx="214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>
                <a:solidFill>
                  <a:schemeClr val="bg1"/>
                </a:solidFill>
                <a:latin typeface="Century Gothic" panose="020B0502020202020204" pitchFamily="34" charset="0"/>
              </a:rPr>
              <a:t> تعزيز انتماء المواطنين لوطنهم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A47C01-424B-45AB-A788-C46CF6F64FD0}"/>
              </a:ext>
            </a:extLst>
          </p:cNvPr>
          <p:cNvSpPr txBox="1"/>
          <p:nvPr/>
        </p:nvSpPr>
        <p:spPr>
          <a:xfrm>
            <a:off x="4393720" y="1644484"/>
            <a:ext cx="181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>
                <a:solidFill>
                  <a:schemeClr val="bg1"/>
                </a:solidFill>
                <a:latin typeface="Century Gothic" panose="020B0502020202020204" pitchFamily="34" charset="0"/>
              </a:rPr>
              <a:t>تقوية التعاون بين الناس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F794A9-7A8A-4B94-9CFA-206855B37E54}"/>
              </a:ext>
            </a:extLst>
          </p:cNvPr>
          <p:cNvSpPr txBox="1"/>
          <p:nvPr/>
        </p:nvSpPr>
        <p:spPr>
          <a:xfrm>
            <a:off x="3463588" y="5576205"/>
            <a:ext cx="1816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>
                <a:latin typeface="Century Gothic" panose="020B0502020202020204" pitchFamily="34" charset="0"/>
              </a:rPr>
              <a:t> تعزيـــز الثقـــة وتحمـــل المســـؤولية بيـــن أفـــراد المجتمـــع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D0BA75-9033-44AF-B3A9-6522606C979D}"/>
              </a:ext>
            </a:extLst>
          </p:cNvPr>
          <p:cNvSpPr txBox="1"/>
          <p:nvPr/>
        </p:nvSpPr>
        <p:spPr>
          <a:xfrm>
            <a:off x="5616435" y="5590849"/>
            <a:ext cx="1816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>
                <a:latin typeface="Century Gothic" panose="020B0502020202020204" pitchFamily="34" charset="0"/>
              </a:rPr>
              <a:t>مســـاعدة الفـــرد علـــى التعلـــم مـــن خـــلال الممارســـة وبنـــاء شـــخصيته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E0AAD8-FCC4-48CE-B813-9996F5CAB9AB}"/>
              </a:ext>
            </a:extLst>
          </p:cNvPr>
          <p:cNvSpPr txBox="1"/>
          <p:nvPr/>
        </p:nvSpPr>
        <p:spPr>
          <a:xfrm>
            <a:off x="2301236" y="29137"/>
            <a:ext cx="8919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ما فوائد المشاركة في المجتمع؟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FE811E8-04AC-4DBC-9F66-434DAD1E0613}"/>
              </a:ext>
            </a:extLst>
          </p:cNvPr>
          <p:cNvGrpSpPr/>
          <p:nvPr/>
        </p:nvGrpSpPr>
        <p:grpSpPr>
          <a:xfrm>
            <a:off x="7112309" y="2485343"/>
            <a:ext cx="1075882" cy="1431682"/>
            <a:chOff x="6127538" y="1886003"/>
            <a:chExt cx="1075882" cy="1431682"/>
          </a:xfrm>
        </p:grpSpPr>
        <p:sp>
          <p:nvSpPr>
            <p:cNvPr id="59" name="Rectangle: Top Corners Rounded 58">
              <a:extLst>
                <a:ext uri="{FF2B5EF4-FFF2-40B4-BE49-F238E27FC236}">
                  <a16:creationId xmlns:a16="http://schemas.microsoft.com/office/drawing/2014/main" id="{BECECD88-845A-44FD-901A-FFB7F6D11762}"/>
                </a:ext>
              </a:extLst>
            </p:cNvPr>
            <p:cNvSpPr/>
            <p:nvPr/>
          </p:nvSpPr>
          <p:spPr>
            <a:xfrm>
              <a:off x="6127539" y="1886003"/>
              <a:ext cx="1075881" cy="143168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Graphic 59" descr="Hourglass">
              <a:extLst>
                <a:ext uri="{FF2B5EF4-FFF2-40B4-BE49-F238E27FC236}">
                  <a16:creationId xmlns:a16="http://schemas.microsoft.com/office/drawing/2014/main" id="{B9E686DB-A539-4EE3-86DA-1AD346025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36879" y="2011021"/>
              <a:ext cx="457200" cy="45720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7D4E55D-A444-4839-BE61-7A8BF99AF354}"/>
                </a:ext>
              </a:extLst>
            </p:cNvPr>
            <p:cNvSpPr txBox="1"/>
            <p:nvPr/>
          </p:nvSpPr>
          <p:spPr>
            <a:xfrm>
              <a:off x="6127538" y="2658093"/>
              <a:ext cx="10758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3187A85D-5499-44AB-8A3F-70835ADDB545}"/>
              </a:ext>
            </a:extLst>
          </p:cNvPr>
          <p:cNvSpPr txBox="1"/>
          <p:nvPr/>
        </p:nvSpPr>
        <p:spPr>
          <a:xfrm>
            <a:off x="6656135" y="1652219"/>
            <a:ext cx="181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dirty="0">
                <a:solidFill>
                  <a:schemeClr val="bg1"/>
                </a:solidFill>
                <a:latin typeface="Century Gothic" panose="020B0502020202020204" pitchFamily="34" charset="0"/>
              </a:rPr>
              <a:t>دعم المحتاجين.</a:t>
            </a:r>
          </a:p>
          <a:p>
            <a:pPr algn="ctr"/>
            <a:r>
              <a:rPr lang="ar-SY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8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7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17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8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/>
          <p:bldP spid="39" grpId="0"/>
          <p:bldP spid="40" grpId="0"/>
          <p:bldP spid="6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7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3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17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7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8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/>
          <p:bldP spid="39" grpId="0"/>
          <p:bldP spid="40" grpId="0"/>
          <p:bldP spid="6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81758" y="1285454"/>
              <a:ext cx="4318404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يحدد الطلبة أعمال بعض المؤسسات المجتمعية، وكيف تكون المشاركة معها؟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F08AC8C-0C10-4978-8599-75B69C0FE422}"/>
              </a:ext>
            </a:extLst>
          </p:cNvPr>
          <p:cNvGrpSpPr/>
          <p:nvPr/>
        </p:nvGrpSpPr>
        <p:grpSpPr>
          <a:xfrm>
            <a:off x="141777" y="3273004"/>
            <a:ext cx="9298654" cy="1558354"/>
            <a:chOff x="3203231" y="3578572"/>
            <a:chExt cx="6429735" cy="1558354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6F90466-BE76-4C39-8F72-C61EDEA5B212}"/>
                </a:ext>
              </a:extLst>
            </p:cNvPr>
            <p:cNvSpPr/>
            <p:nvPr/>
          </p:nvSpPr>
          <p:spPr>
            <a:xfrm>
              <a:off x="3621098" y="3578572"/>
              <a:ext cx="6011868" cy="155835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C0790DE-BD6E-496A-ACC3-33662B80730F}"/>
                </a:ext>
              </a:extLst>
            </p:cNvPr>
            <p:cNvSpPr txBox="1"/>
            <p:nvPr/>
          </p:nvSpPr>
          <p:spPr>
            <a:xfrm>
              <a:off x="3203231" y="4280278"/>
              <a:ext cx="63783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مساندتهم و دعم حقوقهم و المساعدة في رعايتهم و رفع مستوى الاهتمام بمكانتهم و دورهم في المجتمع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60B2D13-24DD-43FE-90FC-4A2C4F0E4ACB}"/>
              </a:ext>
            </a:extLst>
          </p:cNvPr>
          <p:cNvGrpSpPr/>
          <p:nvPr/>
        </p:nvGrpSpPr>
        <p:grpSpPr>
          <a:xfrm>
            <a:off x="3675699" y="2364036"/>
            <a:ext cx="5877670" cy="1476344"/>
            <a:chOff x="3675426" y="2669604"/>
            <a:chExt cx="5877670" cy="1476344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B0D4B71-74AE-42B4-A09A-7BFD43BD9357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9AEE58-11C9-405D-B9D0-EA6425B61963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 الجمعية السعودية لمساندة كبار السن (وقار):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28D4460-0BB8-438F-84DA-27007B4C4115}"/>
              </a:ext>
            </a:extLst>
          </p:cNvPr>
          <p:cNvGrpSpPr/>
          <p:nvPr/>
        </p:nvGrpSpPr>
        <p:grpSpPr>
          <a:xfrm>
            <a:off x="9373849" y="2278260"/>
            <a:ext cx="2301072" cy="2231506"/>
            <a:chOff x="9373576" y="2583828"/>
            <a:chExt cx="2301072" cy="223150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7FE5E62-0205-4DA4-9B58-0A5C5C20B585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F1E5603-1744-4BFD-B2BD-CB9D77793BFF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89BB3AE-DE1A-4F42-ABD8-45D5F2B09E1E}"/>
              </a:ext>
            </a:extLst>
          </p:cNvPr>
          <p:cNvGrpSpPr/>
          <p:nvPr/>
        </p:nvGrpSpPr>
        <p:grpSpPr>
          <a:xfrm>
            <a:off x="9040373" y="2103005"/>
            <a:ext cx="2402089" cy="1552497"/>
            <a:chOff x="9040100" y="2408573"/>
            <a:chExt cx="2402089" cy="1552497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88E478F-5C45-405D-A071-0573B8994BAA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User network">
              <a:extLst>
                <a:ext uri="{FF2B5EF4-FFF2-40B4-BE49-F238E27FC236}">
                  <a16:creationId xmlns:a16="http://schemas.microsoft.com/office/drawing/2014/main" id="{4B9A827F-654E-42AC-8EB6-7CFFBD4D6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959F694-5490-4FE7-BE78-64AF33DD7EA9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E777F75-3276-40DC-AEFF-66F4777D6EB6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1626D4E-CDB4-4AFC-8F7E-0C5DBE3FB56F}"/>
              </a:ext>
            </a:extLst>
          </p:cNvPr>
          <p:cNvGrpSpPr/>
          <p:nvPr/>
        </p:nvGrpSpPr>
        <p:grpSpPr>
          <a:xfrm>
            <a:off x="754151" y="4688489"/>
            <a:ext cx="9295271" cy="2180160"/>
            <a:chOff x="3621287" y="2852253"/>
            <a:chExt cx="6427396" cy="2180160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4C84D6-5D02-4F9D-A701-B8A96FD3A70B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394A61C-7FA3-40DD-A51F-22816DA7905E}"/>
                </a:ext>
              </a:extLst>
            </p:cNvPr>
            <p:cNvSpPr txBox="1"/>
            <p:nvPr/>
          </p:nvSpPr>
          <p:spPr>
            <a:xfrm>
              <a:off x="3670369" y="4179329"/>
              <a:ext cx="63783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000" b="1">
                  <a:solidFill>
                    <a:schemeClr val="bg1"/>
                  </a:solidFill>
                </a:rPr>
                <a:t>تدريب الطالبات و القيام برحلات و زيارات بالتنسيق مع مؤسسات المجتمع</a:t>
              </a:r>
              <a:endParaRPr lang="ar-SY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E922DF1-4651-45FF-8EA7-33D29B122C8F}"/>
              </a:ext>
            </a:extLst>
          </p:cNvPr>
          <p:cNvGrpSpPr/>
          <p:nvPr/>
        </p:nvGrpSpPr>
        <p:grpSpPr>
          <a:xfrm>
            <a:off x="3683482" y="4505840"/>
            <a:ext cx="5958173" cy="1476344"/>
            <a:chOff x="3675426" y="2669604"/>
            <a:chExt cx="5958173" cy="1476344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7C83369-2DE9-434D-8E66-E50E66CAEA74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C179954-76AE-46AB-85F2-90969CD37799}"/>
                </a:ext>
              </a:extLst>
            </p:cNvPr>
            <p:cNvSpPr txBox="1"/>
            <p:nvPr/>
          </p:nvSpPr>
          <p:spPr>
            <a:xfrm>
              <a:off x="4457156" y="3254012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  وحدة ارتقاء للمشاركة المجتمعية بمدرستي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6491CC8-9529-41D7-A991-7356F8EBB598}"/>
              </a:ext>
            </a:extLst>
          </p:cNvPr>
          <p:cNvGrpSpPr/>
          <p:nvPr/>
        </p:nvGrpSpPr>
        <p:grpSpPr>
          <a:xfrm>
            <a:off x="9379462" y="4347164"/>
            <a:ext cx="2301072" cy="2231506"/>
            <a:chOff x="9373576" y="2583828"/>
            <a:chExt cx="2301072" cy="2231506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FBFC4BD-2290-44B8-A287-38B434D64344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1EFA733-4AFF-440B-85A2-9EF0FFFD5E8B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B2F5900-88E9-4147-9FFF-BA830B485E78}"/>
              </a:ext>
            </a:extLst>
          </p:cNvPr>
          <p:cNvGrpSpPr/>
          <p:nvPr/>
        </p:nvGrpSpPr>
        <p:grpSpPr>
          <a:xfrm>
            <a:off x="9048156" y="4244809"/>
            <a:ext cx="2402089" cy="1552497"/>
            <a:chOff x="9040100" y="2408573"/>
            <a:chExt cx="2402089" cy="1552497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8E74175-033F-4502-9311-73F35DF710B6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Graphic 79" descr="User network">
              <a:extLst>
                <a:ext uri="{FF2B5EF4-FFF2-40B4-BE49-F238E27FC236}">
                  <a16:creationId xmlns:a16="http://schemas.microsoft.com/office/drawing/2014/main" id="{672B8339-F33E-4D95-B117-AA0EF7881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0C32B7E-2A3B-4A7C-87D8-F49F6FA83FC5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6E77F22-3D40-4E4C-9BD4-74DA48B2A2BA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6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chemeClr val="bg1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chemeClr val="bg1"/>
                </a:solidFill>
              </a:rPr>
              <a:t>او نشرها في المواقع الاخرى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159</Words>
  <Application>Microsoft Office PowerPoint</Application>
  <PresentationFormat>شاشة عريضة</PresentationFormat>
  <Paragraphs>35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Economica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408</cp:revision>
  <dcterms:created xsi:type="dcterms:W3CDTF">2020-10-10T04:32:51Z</dcterms:created>
  <dcterms:modified xsi:type="dcterms:W3CDTF">2021-01-16T10:32:00Z</dcterms:modified>
</cp:coreProperties>
</file>