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56" r:id="rId3"/>
    <p:sldId id="457" r:id="rId4"/>
    <p:sldId id="455" r:id="rId5"/>
    <p:sldId id="479" r:id="rId6"/>
    <p:sldId id="485" r:id="rId7"/>
    <p:sldId id="484" r:id="rId8"/>
    <p:sldId id="480" r:id="rId9"/>
    <p:sldId id="481" r:id="rId10"/>
    <p:sldId id="335" r:id="rId11"/>
    <p:sldId id="486" r:id="rId12"/>
    <p:sldId id="467" r:id="rId13"/>
    <p:sldId id="411" r:id="rId14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61">
          <p15:clr>
            <a:srgbClr val="A4A3A4"/>
          </p15:clr>
        </p15:guide>
        <p15:guide id="4" pos="41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84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4" y="1602"/>
      </p:cViewPr>
      <p:guideLst>
        <p:guide orient="horz" pos="2183"/>
        <p:guide pos="3840"/>
        <p:guide orient="horz" pos="1461"/>
        <p:guide pos="41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07/07/1442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043938" y="2680769"/>
            <a:ext cx="8172632" cy="1265254"/>
            <a:chOff x="9198889" y="2670931"/>
            <a:chExt cx="8172632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695028" y="3081246"/>
              <a:ext cx="5676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البرنامج اليومي ( 1)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ED9912B-1441-442F-B275-3520F8DD82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661C6025-CBED-4F00-9FC6-A13EE3410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DBE32C73-85B7-4AA7-9C64-A5F4049CC4E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1593AA45-EBA5-4110-AF81-27FB4C4CC1B5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0D2400D4-3FFA-45A7-BBC1-4ADF79067D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32465" y="2008525"/>
              <a:ext cx="1943011" cy="588837"/>
              <a:chOff x="3344104" y="5466316"/>
              <a:chExt cx="1943011" cy="588837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44104" y="5734957"/>
                <a:ext cx="194301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742120" y="593928"/>
            <a:ext cx="4416623" cy="520710"/>
          </a:xfrm>
          <a:prstGeom prst="rect">
            <a:avLst/>
          </a:prstGeom>
          <a:solidFill>
            <a:schemeClr val="accent2">
              <a:lumMod val="40000"/>
              <a:lumOff val="60000"/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* </a:t>
            </a:r>
            <a:r>
              <a:rPr lang="ar-SY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أتناول جميع الوجبات مع أهلي *</a:t>
            </a:r>
          </a:p>
        </p:txBody>
      </p:sp>
      <p:sp>
        <p:nvSpPr>
          <p:cNvPr id="1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7810536" y="1455687"/>
            <a:ext cx="4381463" cy="520710"/>
          </a:xfrm>
          <a:prstGeom prst="rect">
            <a:avLst/>
          </a:prstGeom>
          <a:gradFill flip="none" rotWithShape="1">
            <a:gsLst>
              <a:gs pos="0">
                <a:srgbClr val="D60093">
                  <a:tint val="66000"/>
                  <a:satMod val="160000"/>
                </a:srgbClr>
              </a:gs>
              <a:gs pos="50000">
                <a:srgbClr val="D60093">
                  <a:tint val="44500"/>
                  <a:satMod val="160000"/>
                </a:srgbClr>
              </a:gs>
              <a:gs pos="100000">
                <a:srgbClr val="D60093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* - من فوائد الاجتماع على الطعام :</a:t>
            </a:r>
          </a:p>
        </p:txBody>
      </p:sp>
      <p:grpSp>
        <p:nvGrpSpPr>
          <p:cNvPr id="74" name="Group 61">
            <a:extLst>
              <a:ext uri="{FF2B5EF4-FFF2-40B4-BE49-F238E27FC236}">
                <a16:creationId xmlns:a16="http://schemas.microsoft.com/office/drawing/2014/main" id="{A7D215DB-B2CA-4D18-A013-BF5FD1FF345A}"/>
              </a:ext>
            </a:extLst>
          </p:cNvPr>
          <p:cNvGrpSpPr/>
          <p:nvPr/>
        </p:nvGrpSpPr>
        <p:grpSpPr>
          <a:xfrm>
            <a:off x="3531097" y="1976397"/>
            <a:ext cx="6297235" cy="1587929"/>
            <a:chOff x="3165506" y="295207"/>
            <a:chExt cx="6297235" cy="1587929"/>
          </a:xfrm>
        </p:grpSpPr>
        <p:sp>
          <p:nvSpPr>
            <p:cNvPr id="75" name="Rectangle 12">
              <a:extLst>
                <a:ext uri="{FF2B5EF4-FFF2-40B4-BE49-F238E27FC236}">
                  <a16:creationId xmlns:a16="http://schemas.microsoft.com/office/drawing/2014/main" id="{CFEE49A7-B304-445B-BC04-80022B52A039}"/>
                </a:ext>
              </a:extLst>
            </p:cNvPr>
            <p:cNvSpPr/>
            <p:nvPr/>
          </p:nvSpPr>
          <p:spPr>
            <a:xfrm rot="381438">
              <a:off x="4649190" y="904188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9">
              <a:extLst>
                <a:ext uri="{FF2B5EF4-FFF2-40B4-BE49-F238E27FC236}">
                  <a16:creationId xmlns:a16="http://schemas.microsoft.com/office/drawing/2014/main" id="{9D1786C6-1AE2-44DC-A9A0-ACEC89F74C6B}"/>
                </a:ext>
              </a:extLst>
            </p:cNvPr>
            <p:cNvSpPr/>
            <p:nvPr/>
          </p:nvSpPr>
          <p:spPr>
            <a:xfrm>
              <a:off x="8366041" y="593674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0">
              <a:extLst>
                <a:ext uri="{FF2B5EF4-FFF2-40B4-BE49-F238E27FC236}">
                  <a16:creationId xmlns:a16="http://schemas.microsoft.com/office/drawing/2014/main" id="{64E1C5F8-6887-4605-B172-2D89833A5706}"/>
                </a:ext>
              </a:extLst>
            </p:cNvPr>
            <p:cNvSpPr/>
            <p:nvPr/>
          </p:nvSpPr>
          <p:spPr>
            <a:xfrm>
              <a:off x="8543296" y="770929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CC66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8" name="Arrow: Pentagon 4">
              <a:extLst>
                <a:ext uri="{FF2B5EF4-FFF2-40B4-BE49-F238E27FC236}">
                  <a16:creationId xmlns:a16="http://schemas.microsoft.com/office/drawing/2014/main" id="{C77C2255-329D-452A-8994-A4CC1A4D90EF}"/>
                </a:ext>
              </a:extLst>
            </p:cNvPr>
            <p:cNvSpPr/>
            <p:nvPr/>
          </p:nvSpPr>
          <p:spPr>
            <a:xfrm>
              <a:off x="3997941" y="593674"/>
              <a:ext cx="4545355" cy="990994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  <a:lin ang="10800000" scaled="1"/>
              <a:tileRect/>
            </a:gradFill>
            <a:ln>
              <a:solidFill>
                <a:srgbClr val="FF6600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837C391B-335D-4E73-A753-5A489453F6AF}"/>
                </a:ext>
              </a:extLst>
            </p:cNvPr>
            <p:cNvSpPr/>
            <p:nvPr/>
          </p:nvSpPr>
          <p:spPr>
            <a:xfrm>
              <a:off x="3165506" y="295207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ircle: Hollow 6">
              <a:extLst>
                <a:ext uri="{FF2B5EF4-FFF2-40B4-BE49-F238E27FC236}">
                  <a16:creationId xmlns:a16="http://schemas.microsoft.com/office/drawing/2014/main" id="{5FDABD97-9436-4E53-8D8E-79BC076672C7}"/>
                </a:ext>
              </a:extLst>
            </p:cNvPr>
            <p:cNvSpPr/>
            <p:nvPr/>
          </p:nvSpPr>
          <p:spPr>
            <a:xfrm>
              <a:off x="3358268" y="487969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9900"/>
                </a:gs>
                <a:gs pos="100000">
                  <a:srgbClr val="C23D02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" name="Rectangle 55">
              <a:extLst>
                <a:ext uri="{FF2B5EF4-FFF2-40B4-BE49-F238E27FC236}">
                  <a16:creationId xmlns:a16="http://schemas.microsoft.com/office/drawing/2014/main" id="{902A6CB4-0467-4FED-9B64-E2F2AC6B42D3}"/>
                </a:ext>
              </a:extLst>
            </p:cNvPr>
            <p:cNvSpPr/>
            <p:nvPr/>
          </p:nvSpPr>
          <p:spPr>
            <a:xfrm rot="381438">
              <a:off x="4075036" y="1154626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: Rounded Corners 7">
              <a:extLst>
                <a:ext uri="{FF2B5EF4-FFF2-40B4-BE49-F238E27FC236}">
                  <a16:creationId xmlns:a16="http://schemas.microsoft.com/office/drawing/2014/main" id="{88697125-5BF2-4452-8D8A-9216D45A2BE9}"/>
                </a:ext>
              </a:extLst>
            </p:cNvPr>
            <p:cNvSpPr/>
            <p:nvPr/>
          </p:nvSpPr>
          <p:spPr>
            <a:xfrm>
              <a:off x="3741239" y="784014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: Rounded Corners 8">
              <a:extLst>
                <a:ext uri="{FF2B5EF4-FFF2-40B4-BE49-F238E27FC236}">
                  <a16:creationId xmlns:a16="http://schemas.microsoft.com/office/drawing/2014/main" id="{4194F298-231B-4837-98A8-60157D934B9D}"/>
                </a:ext>
              </a:extLst>
            </p:cNvPr>
            <p:cNvSpPr/>
            <p:nvPr/>
          </p:nvSpPr>
          <p:spPr>
            <a:xfrm>
              <a:off x="3828534" y="831563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9900"/>
                </a:gs>
                <a:gs pos="100000">
                  <a:srgbClr val="FD550D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TextBox 11">
              <a:extLst>
                <a:ext uri="{FF2B5EF4-FFF2-40B4-BE49-F238E27FC236}">
                  <a16:creationId xmlns:a16="http://schemas.microsoft.com/office/drawing/2014/main" id="{31EB8889-8C82-43FF-A485-CB3BF3F3ABAC}"/>
                </a:ext>
              </a:extLst>
            </p:cNvPr>
            <p:cNvSpPr txBox="1"/>
            <p:nvPr/>
          </p:nvSpPr>
          <p:spPr>
            <a:xfrm>
              <a:off x="4018060" y="921601"/>
              <a:ext cx="12336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1</a:t>
              </a:r>
            </a:p>
          </p:txBody>
        </p:sp>
        <p:pic>
          <p:nvPicPr>
            <p:cNvPr id="85" name="Graphic 13" descr="Bullseye">
              <a:extLst>
                <a:ext uri="{FF2B5EF4-FFF2-40B4-BE49-F238E27FC236}">
                  <a16:creationId xmlns:a16="http://schemas.microsoft.com/office/drawing/2014/main" id="{EBBE4D47-C6E4-42AD-91F6-54FB99CB7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699676" y="917350"/>
              <a:ext cx="429430" cy="429430"/>
            </a:xfrm>
            <a:prstGeom prst="rect">
              <a:avLst/>
            </a:prstGeom>
          </p:spPr>
        </p:pic>
        <p:sp>
          <p:nvSpPr>
            <p:cNvPr id="86" name="TextBox 14">
              <a:extLst>
                <a:ext uri="{FF2B5EF4-FFF2-40B4-BE49-F238E27FC236}">
                  <a16:creationId xmlns:a16="http://schemas.microsoft.com/office/drawing/2014/main" id="{AA424ADE-C03E-4096-A1E6-357A36031081}"/>
                </a:ext>
              </a:extLst>
            </p:cNvPr>
            <p:cNvSpPr txBox="1"/>
            <p:nvPr/>
          </p:nvSpPr>
          <p:spPr>
            <a:xfrm>
              <a:off x="5576959" y="57087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15">
              <a:extLst>
                <a:ext uri="{FF2B5EF4-FFF2-40B4-BE49-F238E27FC236}">
                  <a16:creationId xmlns:a16="http://schemas.microsoft.com/office/drawing/2014/main" id="{16FD541D-C63D-472F-AB91-646D14D66754}"/>
                </a:ext>
              </a:extLst>
            </p:cNvPr>
            <p:cNvSpPr txBox="1"/>
            <p:nvPr/>
          </p:nvSpPr>
          <p:spPr>
            <a:xfrm>
              <a:off x="5498252" y="844509"/>
              <a:ext cx="2569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ar-SY" sz="2400" b="1" dirty="0"/>
                <a:t>حصول البركة في الطعام</a:t>
              </a:r>
              <a:endParaRPr lang="en-US" sz="2400" b="1" dirty="0"/>
            </a:p>
          </p:txBody>
        </p:sp>
      </p:grpSp>
      <p:grpSp>
        <p:nvGrpSpPr>
          <p:cNvPr id="88" name="Group 62">
            <a:extLst>
              <a:ext uri="{FF2B5EF4-FFF2-40B4-BE49-F238E27FC236}">
                <a16:creationId xmlns:a16="http://schemas.microsoft.com/office/drawing/2014/main" id="{BDFC368D-B33B-4D81-AE68-51CDBF6BCDB3}"/>
              </a:ext>
            </a:extLst>
          </p:cNvPr>
          <p:cNvGrpSpPr/>
          <p:nvPr/>
        </p:nvGrpSpPr>
        <p:grpSpPr>
          <a:xfrm>
            <a:off x="3531097" y="3545431"/>
            <a:ext cx="6297235" cy="1587929"/>
            <a:chOff x="3165506" y="1864241"/>
            <a:chExt cx="6297235" cy="1587929"/>
          </a:xfrm>
        </p:grpSpPr>
        <p:sp>
          <p:nvSpPr>
            <p:cNvPr id="89" name="Rectangle 54">
              <a:extLst>
                <a:ext uri="{FF2B5EF4-FFF2-40B4-BE49-F238E27FC236}">
                  <a16:creationId xmlns:a16="http://schemas.microsoft.com/office/drawing/2014/main" id="{380E812A-499F-4D82-9D69-8E1729C6ED63}"/>
                </a:ext>
              </a:extLst>
            </p:cNvPr>
            <p:cNvSpPr/>
            <p:nvPr/>
          </p:nvSpPr>
          <p:spPr>
            <a:xfrm rot="21218562" flipH="1">
              <a:off x="4316331" y="2458621"/>
              <a:ext cx="3712476" cy="906359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17">
              <a:extLst>
                <a:ext uri="{FF2B5EF4-FFF2-40B4-BE49-F238E27FC236}">
                  <a16:creationId xmlns:a16="http://schemas.microsoft.com/office/drawing/2014/main" id="{14ABD9C8-C9CC-42E1-9AF2-D1B8E7822B69}"/>
                </a:ext>
              </a:extLst>
            </p:cNvPr>
            <p:cNvSpPr/>
            <p:nvPr/>
          </p:nvSpPr>
          <p:spPr>
            <a:xfrm flipH="1">
              <a:off x="3165506" y="2162708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18">
              <a:extLst>
                <a:ext uri="{FF2B5EF4-FFF2-40B4-BE49-F238E27FC236}">
                  <a16:creationId xmlns:a16="http://schemas.microsoft.com/office/drawing/2014/main" id="{79ADF884-BAA4-48D5-8B00-6B21FBD923C9}"/>
                </a:ext>
              </a:extLst>
            </p:cNvPr>
            <p:cNvSpPr/>
            <p:nvPr/>
          </p:nvSpPr>
          <p:spPr>
            <a:xfrm flipH="1">
              <a:off x="3342762" y="2339963"/>
              <a:ext cx="742189" cy="742190"/>
            </a:xfrm>
            <a:prstGeom prst="ellipse">
              <a:avLst/>
            </a:prstGeom>
            <a:gradFill>
              <a:gsLst>
                <a:gs pos="0">
                  <a:srgbClr val="00CC99"/>
                </a:gs>
                <a:gs pos="100000">
                  <a:srgbClr val="008080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Arrow: Pentagon 19">
              <a:extLst>
                <a:ext uri="{FF2B5EF4-FFF2-40B4-BE49-F238E27FC236}">
                  <a16:creationId xmlns:a16="http://schemas.microsoft.com/office/drawing/2014/main" id="{8CA6A80E-DE59-4F24-ADEA-94C15BE0FD90}"/>
                </a:ext>
              </a:extLst>
            </p:cNvPr>
            <p:cNvSpPr/>
            <p:nvPr/>
          </p:nvSpPr>
          <p:spPr>
            <a:xfrm flipH="1">
              <a:off x="4084951" y="2162708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006666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20">
              <a:extLst>
                <a:ext uri="{FF2B5EF4-FFF2-40B4-BE49-F238E27FC236}">
                  <a16:creationId xmlns:a16="http://schemas.microsoft.com/office/drawing/2014/main" id="{DFE9086A-037C-4B7D-B202-F7D1EDBFEBA5}"/>
                </a:ext>
              </a:extLst>
            </p:cNvPr>
            <p:cNvSpPr/>
            <p:nvPr/>
          </p:nvSpPr>
          <p:spPr>
            <a:xfrm flipH="1">
              <a:off x="7874812" y="1864241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Circle: Hollow 21">
              <a:extLst>
                <a:ext uri="{FF2B5EF4-FFF2-40B4-BE49-F238E27FC236}">
                  <a16:creationId xmlns:a16="http://schemas.microsoft.com/office/drawing/2014/main" id="{8DB66DAA-69C5-4D25-A51A-272D206E2FED}"/>
                </a:ext>
              </a:extLst>
            </p:cNvPr>
            <p:cNvSpPr/>
            <p:nvPr/>
          </p:nvSpPr>
          <p:spPr>
            <a:xfrm flipH="1">
              <a:off x="8067574" y="2057003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Rectangle 58">
              <a:extLst>
                <a:ext uri="{FF2B5EF4-FFF2-40B4-BE49-F238E27FC236}">
                  <a16:creationId xmlns:a16="http://schemas.microsoft.com/office/drawing/2014/main" id="{A63AB001-6860-483C-9D70-13544FAB3F2E}"/>
                </a:ext>
              </a:extLst>
            </p:cNvPr>
            <p:cNvSpPr/>
            <p:nvPr/>
          </p:nvSpPr>
          <p:spPr>
            <a:xfrm rot="21091813" flipH="1">
              <a:off x="7166740" y="2727618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: Rounded Corners 22">
              <a:extLst>
                <a:ext uri="{FF2B5EF4-FFF2-40B4-BE49-F238E27FC236}">
                  <a16:creationId xmlns:a16="http://schemas.microsoft.com/office/drawing/2014/main" id="{33E945EA-E735-455B-BC6E-DC2EFA98814A}"/>
                </a:ext>
              </a:extLst>
            </p:cNvPr>
            <p:cNvSpPr/>
            <p:nvPr/>
          </p:nvSpPr>
          <p:spPr>
            <a:xfrm flipH="1">
              <a:off x="7074608" y="2353048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: Rounded Corners 23">
              <a:extLst>
                <a:ext uri="{FF2B5EF4-FFF2-40B4-BE49-F238E27FC236}">
                  <a16:creationId xmlns:a16="http://schemas.microsoft.com/office/drawing/2014/main" id="{518B20D3-3DF7-4E26-B774-1E989D49769B}"/>
                </a:ext>
              </a:extLst>
            </p:cNvPr>
            <p:cNvSpPr/>
            <p:nvPr/>
          </p:nvSpPr>
          <p:spPr>
            <a:xfrm flipH="1">
              <a:off x="7169928" y="2400597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009999"/>
                </a:gs>
                <a:gs pos="100000">
                  <a:srgbClr val="006666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8" name="TextBox 24">
              <a:extLst>
                <a:ext uri="{FF2B5EF4-FFF2-40B4-BE49-F238E27FC236}">
                  <a16:creationId xmlns:a16="http://schemas.microsoft.com/office/drawing/2014/main" id="{FB12CA35-5ECA-4A96-B48B-62475BD876E5}"/>
                </a:ext>
              </a:extLst>
            </p:cNvPr>
            <p:cNvSpPr txBox="1"/>
            <p:nvPr/>
          </p:nvSpPr>
          <p:spPr>
            <a:xfrm flipH="1">
              <a:off x="7376529" y="2490635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2</a:t>
              </a:r>
            </a:p>
          </p:txBody>
        </p:sp>
        <p:pic>
          <p:nvPicPr>
            <p:cNvPr id="99" name="Graphic 25" descr="Presentation with bar chart RTL">
              <a:extLst>
                <a:ext uri="{FF2B5EF4-FFF2-40B4-BE49-F238E27FC236}">
                  <a16:creationId xmlns:a16="http://schemas.microsoft.com/office/drawing/2014/main" id="{4CE13815-E23C-43C3-92F3-4FDA13BB4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 flipH="1">
              <a:off x="3499140" y="2486384"/>
              <a:ext cx="429430" cy="429430"/>
            </a:xfrm>
            <a:prstGeom prst="rect">
              <a:avLst/>
            </a:prstGeom>
          </p:spPr>
        </p:pic>
        <p:sp>
          <p:nvSpPr>
            <p:cNvPr id="100" name="TextBox 26">
              <a:extLst>
                <a:ext uri="{FF2B5EF4-FFF2-40B4-BE49-F238E27FC236}">
                  <a16:creationId xmlns:a16="http://schemas.microsoft.com/office/drawing/2014/main" id="{4E4E401D-E8D4-4FFE-B292-348567A9D165}"/>
                </a:ext>
              </a:extLst>
            </p:cNvPr>
            <p:cNvSpPr txBox="1"/>
            <p:nvPr/>
          </p:nvSpPr>
          <p:spPr>
            <a:xfrm flipH="1">
              <a:off x="4587322" y="2122214"/>
              <a:ext cx="2360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27">
              <a:extLst>
                <a:ext uri="{FF2B5EF4-FFF2-40B4-BE49-F238E27FC236}">
                  <a16:creationId xmlns:a16="http://schemas.microsoft.com/office/drawing/2014/main" id="{67654796-936A-4D23-9129-5B3BD73BBD33}"/>
                </a:ext>
              </a:extLst>
            </p:cNvPr>
            <p:cNvSpPr txBox="1"/>
            <p:nvPr/>
          </p:nvSpPr>
          <p:spPr>
            <a:xfrm flipH="1">
              <a:off x="4742498" y="2436981"/>
              <a:ext cx="2377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400" b="1" dirty="0"/>
                <a:t>الأنس بالجماعة</a:t>
              </a:r>
            </a:p>
          </p:txBody>
        </p:sp>
      </p:grpSp>
      <p:grpSp>
        <p:nvGrpSpPr>
          <p:cNvPr id="102" name="Group 63">
            <a:extLst>
              <a:ext uri="{FF2B5EF4-FFF2-40B4-BE49-F238E27FC236}">
                <a16:creationId xmlns:a16="http://schemas.microsoft.com/office/drawing/2014/main" id="{661966D3-F625-4F92-90F9-6FB3426DE420}"/>
              </a:ext>
            </a:extLst>
          </p:cNvPr>
          <p:cNvGrpSpPr/>
          <p:nvPr/>
        </p:nvGrpSpPr>
        <p:grpSpPr>
          <a:xfrm>
            <a:off x="4575618" y="5129912"/>
            <a:ext cx="6297235" cy="1587929"/>
            <a:chOff x="3165505" y="3405829"/>
            <a:chExt cx="6297235" cy="1587929"/>
          </a:xfrm>
        </p:grpSpPr>
        <p:sp>
          <p:nvSpPr>
            <p:cNvPr id="103" name="Rectangle 52">
              <a:extLst>
                <a:ext uri="{FF2B5EF4-FFF2-40B4-BE49-F238E27FC236}">
                  <a16:creationId xmlns:a16="http://schemas.microsoft.com/office/drawing/2014/main" id="{1C3D0725-199D-49C8-A6A8-D40FD56855DE}"/>
                </a:ext>
              </a:extLst>
            </p:cNvPr>
            <p:cNvSpPr/>
            <p:nvPr/>
          </p:nvSpPr>
          <p:spPr>
            <a:xfrm rot="381438">
              <a:off x="4663703" y="4002668"/>
              <a:ext cx="3712476" cy="906359"/>
            </a:xfrm>
            <a:prstGeom prst="rect">
              <a:avLst/>
            </a:prstGeom>
            <a:gradFill flip="none" rotWithShape="1">
              <a:gsLst>
                <a:gs pos="1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29">
              <a:extLst>
                <a:ext uri="{FF2B5EF4-FFF2-40B4-BE49-F238E27FC236}">
                  <a16:creationId xmlns:a16="http://schemas.microsoft.com/office/drawing/2014/main" id="{A43AE772-CCCE-41BB-AB3E-07A339E81EA7}"/>
                </a:ext>
              </a:extLst>
            </p:cNvPr>
            <p:cNvSpPr/>
            <p:nvPr/>
          </p:nvSpPr>
          <p:spPr>
            <a:xfrm>
              <a:off x="8366040" y="3704296"/>
              <a:ext cx="1096700" cy="1096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30">
              <a:extLst>
                <a:ext uri="{FF2B5EF4-FFF2-40B4-BE49-F238E27FC236}">
                  <a16:creationId xmlns:a16="http://schemas.microsoft.com/office/drawing/2014/main" id="{2F15F650-F414-454A-BC7C-38D349E8BCD9}"/>
                </a:ext>
              </a:extLst>
            </p:cNvPr>
            <p:cNvSpPr/>
            <p:nvPr/>
          </p:nvSpPr>
          <p:spPr>
            <a:xfrm>
              <a:off x="8543295" y="3881551"/>
              <a:ext cx="742189" cy="742190"/>
            </a:xfrm>
            <a:prstGeom prst="ellipse">
              <a:avLst/>
            </a:prstGeom>
            <a:gradFill>
              <a:gsLst>
                <a:gs pos="0">
                  <a:srgbClr val="FF66CC"/>
                </a:gs>
                <a:gs pos="100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Arrow: Pentagon 31">
              <a:extLst>
                <a:ext uri="{FF2B5EF4-FFF2-40B4-BE49-F238E27FC236}">
                  <a16:creationId xmlns:a16="http://schemas.microsoft.com/office/drawing/2014/main" id="{361AE7FC-31B2-408C-991A-E85A5961C967}"/>
                </a:ext>
              </a:extLst>
            </p:cNvPr>
            <p:cNvSpPr/>
            <p:nvPr/>
          </p:nvSpPr>
          <p:spPr>
            <a:xfrm>
              <a:off x="3997940" y="3704296"/>
              <a:ext cx="4545355" cy="990994"/>
            </a:xfrm>
            <a:prstGeom prst="homePlate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59000">
                  <a:schemeClr val="bg1"/>
                </a:gs>
              </a:gsLst>
            </a:gradFill>
            <a:ln>
              <a:solidFill>
                <a:srgbClr val="FF33CC"/>
              </a:solidFill>
            </a:ln>
            <a:effectLst>
              <a:outerShdw blurRad="228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32">
              <a:extLst>
                <a:ext uri="{FF2B5EF4-FFF2-40B4-BE49-F238E27FC236}">
                  <a16:creationId xmlns:a16="http://schemas.microsoft.com/office/drawing/2014/main" id="{2A4FA527-6C87-4F90-BCE7-8525ABF2E6C7}"/>
                </a:ext>
              </a:extLst>
            </p:cNvPr>
            <p:cNvSpPr/>
            <p:nvPr/>
          </p:nvSpPr>
          <p:spPr>
            <a:xfrm>
              <a:off x="3165505" y="3405829"/>
              <a:ext cx="1587929" cy="1587929"/>
            </a:xfrm>
            <a:prstGeom prst="ellipse">
              <a:avLst/>
            </a:prstGeom>
            <a:solidFill>
              <a:srgbClr val="E4E5E7"/>
            </a:solidFill>
            <a:ln>
              <a:solidFill>
                <a:schemeClr val="bg1"/>
              </a:solidFill>
            </a:ln>
            <a:effectLst>
              <a:outerShdw blurRad="889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ircle: Hollow 33">
              <a:extLst>
                <a:ext uri="{FF2B5EF4-FFF2-40B4-BE49-F238E27FC236}">
                  <a16:creationId xmlns:a16="http://schemas.microsoft.com/office/drawing/2014/main" id="{397F3F49-357F-4009-8085-9E82C18167DA}"/>
                </a:ext>
              </a:extLst>
            </p:cNvPr>
            <p:cNvSpPr/>
            <p:nvPr/>
          </p:nvSpPr>
          <p:spPr>
            <a:xfrm>
              <a:off x="3358267" y="3598591"/>
              <a:ext cx="1202405" cy="1202405"/>
            </a:xfrm>
            <a:prstGeom prst="donut">
              <a:avLst>
                <a:gd name="adj" fmla="val 18330"/>
              </a:avLst>
            </a:prstGeom>
            <a:gradFill>
              <a:gsLst>
                <a:gs pos="0">
                  <a:srgbClr val="FF33CC"/>
                </a:gs>
                <a:gs pos="76000">
                  <a:srgbClr val="9900CC"/>
                </a:gs>
              </a:gsLst>
              <a:lin ang="5400000" scaled="1"/>
            </a:gradFill>
            <a:ln>
              <a:noFill/>
            </a:ln>
            <a:effectLst>
              <a:outerShdw blurRad="139700" dist="635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flat" dir="t"/>
            </a:scene3d>
            <a:sp3d prstMaterial="powder">
              <a:bevelT w="114300" h="171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Rectangle 56">
              <a:extLst>
                <a:ext uri="{FF2B5EF4-FFF2-40B4-BE49-F238E27FC236}">
                  <a16:creationId xmlns:a16="http://schemas.microsoft.com/office/drawing/2014/main" id="{8117999D-0BEC-4C1F-97FF-C522175E2F96}"/>
                </a:ext>
              </a:extLst>
            </p:cNvPr>
            <p:cNvSpPr/>
            <p:nvPr/>
          </p:nvSpPr>
          <p:spPr>
            <a:xfrm rot="381438">
              <a:off x="4101577" y="4274927"/>
              <a:ext cx="1257002" cy="306883"/>
            </a:xfrm>
            <a:prstGeom prst="rect">
              <a:avLst/>
            </a:prstGeom>
            <a:gradFill flip="none" rotWithShape="1">
              <a:gsLst>
                <a:gs pos="6000">
                  <a:schemeClr val="tx1">
                    <a:alpha val="74000"/>
                  </a:schemeClr>
                </a:gs>
                <a:gs pos="100000">
                  <a:srgbClr val="B4B4B4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: Rounded Corners 34">
              <a:extLst>
                <a:ext uri="{FF2B5EF4-FFF2-40B4-BE49-F238E27FC236}">
                  <a16:creationId xmlns:a16="http://schemas.microsoft.com/office/drawing/2014/main" id="{A21986E7-A888-47C9-9973-E640CA3BBA46}"/>
                </a:ext>
              </a:extLst>
            </p:cNvPr>
            <p:cNvSpPr/>
            <p:nvPr/>
          </p:nvSpPr>
          <p:spPr>
            <a:xfrm>
              <a:off x="3741238" y="3894636"/>
              <a:ext cx="1812400" cy="610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: Rounded Corners 35">
              <a:extLst>
                <a:ext uri="{FF2B5EF4-FFF2-40B4-BE49-F238E27FC236}">
                  <a16:creationId xmlns:a16="http://schemas.microsoft.com/office/drawing/2014/main" id="{7EA5B1AF-8469-499D-869E-B7F016085828}"/>
                </a:ext>
              </a:extLst>
            </p:cNvPr>
            <p:cNvSpPr/>
            <p:nvPr/>
          </p:nvSpPr>
          <p:spPr>
            <a:xfrm>
              <a:off x="3828533" y="3942185"/>
              <a:ext cx="1629784" cy="515217"/>
            </a:xfrm>
            <a:prstGeom prst="roundRect">
              <a:avLst>
                <a:gd name="adj" fmla="val 50000"/>
              </a:avLst>
            </a:prstGeom>
            <a:gradFill>
              <a:gsLst>
                <a:gs pos="1000">
                  <a:srgbClr val="FF33CC"/>
                </a:gs>
                <a:gs pos="94000">
                  <a:srgbClr val="9900CC"/>
                </a:gs>
              </a:gsLst>
              <a:lin ang="5400000" scaled="1"/>
            </a:gradFill>
            <a:ln>
              <a:noFill/>
            </a:ln>
            <a:effectLst/>
            <a:scene3d>
              <a:camera prst="orthographicFront"/>
              <a:lightRig rig="flat" dir="t"/>
            </a:scene3d>
            <a:sp3d prstMaterial="powder">
              <a:bevelT w="5715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2" name="TextBox 36">
              <a:extLst>
                <a:ext uri="{FF2B5EF4-FFF2-40B4-BE49-F238E27FC236}">
                  <a16:creationId xmlns:a16="http://schemas.microsoft.com/office/drawing/2014/main" id="{27DB931B-0080-40A4-BBE1-59E04CCC0EDD}"/>
                </a:ext>
              </a:extLst>
            </p:cNvPr>
            <p:cNvSpPr txBox="1"/>
            <p:nvPr/>
          </p:nvSpPr>
          <p:spPr>
            <a:xfrm>
              <a:off x="4018059" y="4032223"/>
              <a:ext cx="1233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spc="300" dirty="0">
                  <a:solidFill>
                    <a:schemeClr val="bg1"/>
                  </a:solidFill>
                  <a:latin typeface="Oswald" panose="02000503000000000000" pitchFamily="2" charset="0"/>
                </a:rPr>
                <a:t>3</a:t>
              </a:r>
              <a:endParaRPr lang="en-US" spc="300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pic>
          <p:nvPicPr>
            <p:cNvPr id="113" name="Graphic 37" descr="Research">
              <a:extLst>
                <a:ext uri="{FF2B5EF4-FFF2-40B4-BE49-F238E27FC236}">
                  <a16:creationId xmlns:a16="http://schemas.microsoft.com/office/drawing/2014/main" id="{0BDEB5C6-5EE7-4589-93B0-39C1CEEA2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699675" y="4027972"/>
              <a:ext cx="429430" cy="429430"/>
            </a:xfrm>
            <a:prstGeom prst="rect">
              <a:avLst/>
            </a:prstGeom>
          </p:spPr>
        </p:pic>
        <p:sp>
          <p:nvSpPr>
            <p:cNvPr id="114" name="TextBox 38">
              <a:extLst>
                <a:ext uri="{FF2B5EF4-FFF2-40B4-BE49-F238E27FC236}">
                  <a16:creationId xmlns:a16="http://schemas.microsoft.com/office/drawing/2014/main" id="{3CFA21D2-220E-46C1-8DBB-95CA8494BC9B}"/>
                </a:ext>
              </a:extLst>
            </p:cNvPr>
            <p:cNvSpPr txBox="1"/>
            <p:nvPr/>
          </p:nvSpPr>
          <p:spPr>
            <a:xfrm>
              <a:off x="4584997" y="3679627"/>
              <a:ext cx="3630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15" name="TextBox 39">
              <a:extLst>
                <a:ext uri="{FF2B5EF4-FFF2-40B4-BE49-F238E27FC236}">
                  <a16:creationId xmlns:a16="http://schemas.microsoft.com/office/drawing/2014/main" id="{BE8EFEDC-33D8-4E02-91BA-AF28DA020519}"/>
                </a:ext>
              </a:extLst>
            </p:cNvPr>
            <p:cNvSpPr txBox="1"/>
            <p:nvPr/>
          </p:nvSpPr>
          <p:spPr>
            <a:xfrm>
              <a:off x="5165863" y="3773070"/>
              <a:ext cx="33288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إدخال السرور على الوالدين</a:t>
              </a:r>
            </a:p>
            <a:p>
              <a:pPr algn="ctr"/>
              <a:r>
                <a:rPr lang="ar-SY" sz="2400" b="1" dirty="0"/>
                <a:t> و الأهل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2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96861" y="2008525"/>
              <a:ext cx="1855599" cy="583504"/>
              <a:chOff x="3408500" y="5466316"/>
              <a:chExt cx="1855599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08500" y="5729624"/>
                <a:ext cx="185559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788229" y="550764"/>
            <a:ext cx="675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صغيري / صغيرتي من آداب الأكل و الشرب :</a:t>
            </a:r>
            <a:endParaRPr lang="ar-SY" sz="3200" b="1" dirty="0">
              <a:latin typeface="Century Gothic" panose="020B0502020202020204" pitchFamily="34" charset="0"/>
            </a:endParaRPr>
          </a:p>
        </p:txBody>
      </p:sp>
      <p:grpSp>
        <p:nvGrpSpPr>
          <p:cNvPr id="18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5751174" y="2529102"/>
            <a:ext cx="3373595" cy="3560855"/>
            <a:chOff x="6591499" y="705675"/>
            <a:chExt cx="2138086" cy="2228601"/>
          </a:xfrm>
        </p:grpSpPr>
        <p:sp>
          <p:nvSpPr>
            <p:cNvPr id="19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FFE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21476133">
              <a:off x="6654576" y="1092906"/>
              <a:ext cx="1679529" cy="11364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التسمية قبل الأكل    </a:t>
              </a:r>
            </a:p>
            <a:p>
              <a:pPr algn="r"/>
              <a:r>
                <a:rPr lang="ar-SY" sz="2800" b="1" dirty="0">
                  <a:solidFill>
                    <a:srgbClr val="C00000"/>
                  </a:solidFill>
                </a:rPr>
                <a:t>و حمد الله بعده </a:t>
              </a:r>
            </a:p>
            <a:p>
              <a:pPr algn="r"/>
              <a:r>
                <a:rPr lang="ar-SY" sz="2800" b="1" dirty="0">
                  <a:solidFill>
                    <a:srgbClr val="C00000"/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rPr>
                <a:t>الأكل باليمين                  </a:t>
              </a:r>
            </a:p>
          </p:txBody>
        </p:sp>
      </p:grpSp>
      <p:grpSp>
        <p:nvGrpSpPr>
          <p:cNvPr id="23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7424977" y="2393000"/>
            <a:ext cx="398247" cy="51052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4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721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193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57" y="2810685"/>
            <a:ext cx="802581" cy="721512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33987" y="1526310"/>
            <a:ext cx="2748179" cy="1302273"/>
            <a:chOff x="433987" y="1526310"/>
            <a:chExt cx="2748179" cy="130227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433987" y="1526310"/>
              <a:ext cx="2748179" cy="1302273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467420" y="1529365"/>
              <a:ext cx="672257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الوحدة1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10651" y="2072021"/>
              <a:ext cx="2029160" cy="738664"/>
              <a:chOff x="3322290" y="5529812"/>
              <a:chExt cx="2029160" cy="73866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602936" y="5529812"/>
                <a:ext cx="1433557" cy="3385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22290" y="5868366"/>
                <a:ext cx="2029160" cy="40011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235575" y="348705"/>
            <a:ext cx="656083" cy="4214731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5765012" y="77921"/>
            <a:ext cx="45719" cy="4239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4868367" y="1225441"/>
            <a:ext cx="1934913" cy="1919694"/>
            <a:chOff x="3303949" y="1353837"/>
            <a:chExt cx="1934913" cy="1919694"/>
          </a:xfrm>
        </p:grpSpPr>
        <p:sp>
          <p:nvSpPr>
            <p:cNvPr id="9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000066"/>
                </a:gs>
                <a:gs pos="100000">
                  <a:srgbClr val="3333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1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8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902493" y="465677"/>
            <a:ext cx="5289507" cy="4019040"/>
            <a:chOff x="5338075" y="594073"/>
            <a:chExt cx="5289507" cy="4019040"/>
          </a:xfrm>
        </p:grpSpPr>
        <p:grpSp>
          <p:nvGrpSpPr>
            <p:cNvPr id="99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338075" y="2077306"/>
              <a:ext cx="5289507" cy="2535807"/>
              <a:chOff x="5338075" y="2077306"/>
              <a:chExt cx="5289507" cy="2535807"/>
            </a:xfrm>
          </p:grpSpPr>
          <p:sp>
            <p:nvSpPr>
              <p:cNvPr id="101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5517729" y="2077306"/>
                <a:ext cx="473747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solidFill>
                      <a:schemeClr val="accent1"/>
                    </a:solidFill>
                    <a:latin typeface="Century Gothic" panose="020B0502020202020204" pitchFamily="34" charset="0"/>
                  </a:rPr>
                  <a:t>النوم والاستيقاظ  مبكراً </a:t>
                </a:r>
              </a:p>
            </p:txBody>
          </p:sp>
          <p:sp>
            <p:nvSpPr>
              <p:cNvPr id="102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338075" y="3043453"/>
                <a:ext cx="528950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400" b="1" dirty="0">
                    <a:latin typeface="Century Gothic" panose="020B0502020202020204" pitchFamily="34" charset="0"/>
                  </a:rPr>
                  <a:t>يحرص عبد الرحمن على </a:t>
                </a:r>
                <a:r>
                  <a:rPr lang="ar-SY" sz="24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النوم و الاستيقاظ المبكِّر </a:t>
                </a:r>
                <a:r>
                  <a:rPr lang="ar-SY" sz="2400" b="1" dirty="0">
                    <a:latin typeface="Century Gothic" panose="020B0502020202020204" pitchFamily="34" charset="0"/>
                  </a:rPr>
                  <a:t>:</a:t>
                </a:r>
              </a:p>
              <a:p>
                <a:pPr algn="r"/>
                <a:endParaRPr lang="ar-SY" sz="2400" b="1" dirty="0">
                  <a:latin typeface="Century Gothic" panose="020B0502020202020204" pitchFamily="34" charset="0"/>
                </a:endParaRP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*- </a:t>
                </a:r>
                <a:r>
                  <a:rPr lang="ar-SY" sz="24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ليصلي</a:t>
                </a:r>
                <a:r>
                  <a:rPr lang="ar-SY" sz="2400" b="1" dirty="0">
                    <a:latin typeface="Century Gothic" panose="020B0502020202020204" pitchFamily="34" charset="0"/>
                  </a:rPr>
                  <a:t> الفجر</a:t>
                </a:r>
                <a:r>
                  <a:rPr lang="ar-SY" sz="24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ar-SY" sz="2400" b="1" dirty="0">
                    <a:latin typeface="Century Gothic" panose="020B0502020202020204" pitchFamily="34" charset="0"/>
                  </a:rPr>
                  <a:t>في وقتها و </a:t>
                </a:r>
                <a:r>
                  <a:rPr lang="ar-SY" sz="2400" b="1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يحافظ </a:t>
                </a:r>
              </a:p>
              <a:p>
                <a:pPr algn="ctr"/>
                <a:r>
                  <a:rPr lang="ar-SY" sz="2400" b="1" dirty="0">
                    <a:latin typeface="Century Gothic" panose="020B0502020202020204" pitchFamily="34" charset="0"/>
                  </a:rPr>
                  <a:t>على صحته و نشاطه</a:t>
                </a:r>
                <a:endParaRPr lang="en-US" sz="2400" b="1" dirty="0"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100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550" y="594073"/>
              <a:ext cx="1959656" cy="1066874"/>
            </a:xfrm>
            <a:prstGeom prst="rect">
              <a:avLst/>
            </a:prstGeom>
          </p:spPr>
        </p:pic>
      </p:grp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4605451" y="41316"/>
            <a:ext cx="4395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البرنامج اليومي ( 1)</a:t>
            </a: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403872" y="41316"/>
            <a:ext cx="4028597" cy="6461084"/>
            <a:chOff x="8222351" y="-2541974"/>
            <a:chExt cx="4255568" cy="7556056"/>
          </a:xfrm>
          <a:solidFill>
            <a:srgbClr val="7030A0"/>
          </a:solidFill>
        </p:grpSpPr>
        <p:grpSp>
          <p:nvGrpSpPr>
            <p:cNvPr id="2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22351" y="-2541974"/>
              <a:ext cx="4255568" cy="7556056"/>
              <a:chOff x="2740827" y="-4204232"/>
              <a:chExt cx="7038384" cy="12497139"/>
            </a:xfrm>
            <a:grpFill/>
          </p:grpSpPr>
          <p:sp>
            <p:nvSpPr>
              <p:cNvPr id="3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40827" y="2193293"/>
                <a:ext cx="7038384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799"/>
                  <a:ext cx="926391" cy="472177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204232"/>
                <a:ext cx="90575" cy="6021941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0202" y="1634330"/>
              <a:ext cx="3929920" cy="315401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1783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05910" y="2008525"/>
              <a:ext cx="1908739" cy="583504"/>
              <a:chOff x="3417549" y="5466316"/>
              <a:chExt cx="1908739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17549" y="5729624"/>
                <a:ext cx="1908739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781868" y="378567"/>
            <a:ext cx="5138632" cy="3251214"/>
            <a:chOff x="5843800" y="-296745"/>
            <a:chExt cx="5138632" cy="3251214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43800" y="1704879"/>
              <a:ext cx="5138632" cy="1249590"/>
              <a:chOff x="5843800" y="1704879"/>
              <a:chExt cx="5138632" cy="1249590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6932819" y="1704879"/>
                <a:ext cx="404961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solidFill>
                      <a:srgbClr val="00B0F0"/>
                    </a:solidFill>
                    <a:latin typeface="Century Gothic" panose="020B0502020202020204" pitchFamily="34" charset="0"/>
                  </a:rPr>
                  <a:t>2- المحافظة على الصلاة جماعةً في المسجد:</a:t>
                </a: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492804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933371" y="4570172"/>
            <a:ext cx="7939315" cy="52071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يؤدي المسلمون الصلاة جماعة في المسجد , لينالوا الأجر الكثير من الله تعالى</a:t>
            </a:r>
          </a:p>
        </p:txBody>
      </p:sp>
      <p:sp>
        <p:nvSpPr>
          <p:cNvPr id="31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549053" y="5542628"/>
            <a:ext cx="7323633" cy="651065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قال الله تعالى : &lt; </a:t>
            </a:r>
            <a:r>
              <a:rPr lang="ar-SY" sz="2400" b="1" dirty="0">
                <a:solidFill>
                  <a:srgbClr val="C00000"/>
                </a:solidFill>
              </a:rPr>
              <a:t>وَأَقِيمُوا الْصَّلاة وَ آتُوا الزَّكَاةَ وَ ارْكَعُوا مَعَ الْرَّاكِعِينَ </a:t>
            </a:r>
            <a:r>
              <a:rPr lang="ar-SY" sz="2400" b="1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8755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844486" cy="591131"/>
              <a:chOff x="3475003" y="5466316"/>
              <a:chExt cx="1844486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844486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3894012" y="1457016"/>
            <a:ext cx="7892010" cy="52071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عن َعبد اللهِ بن ُعمر رضي الله عنه أن رسول الله صلى الله عليه و سلم قال:</a:t>
            </a:r>
          </a:p>
        </p:txBody>
      </p:sp>
      <p:sp>
        <p:nvSpPr>
          <p:cNvPr id="2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5264431" y="2357727"/>
            <a:ext cx="6521590" cy="501998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&lt; </a:t>
            </a:r>
            <a:r>
              <a:rPr lang="ar-SY" sz="2400" b="1" dirty="0">
                <a:solidFill>
                  <a:srgbClr val="C00000"/>
                </a:solidFill>
              </a:rPr>
              <a:t>صلاة الجماعة أفضل من صلاة الفذِّ بسبع و عشرين درجة </a:t>
            </a:r>
            <a:r>
              <a:rPr lang="ar-SY" sz="2400" b="1" dirty="0">
                <a:solidFill>
                  <a:schemeClr val="tx1"/>
                </a:solidFill>
              </a:rPr>
              <a:t>&gt;</a:t>
            </a:r>
          </a:p>
        </p:txBody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944165" y="19133"/>
            <a:ext cx="2594172" cy="5949979"/>
            <a:chOff x="8222351" y="-4190555"/>
            <a:chExt cx="4255568" cy="9204637"/>
          </a:xfrm>
          <a:solidFill>
            <a:srgbClr val="7030A0"/>
          </a:solidFill>
        </p:grpSpPr>
        <p:grpSp>
          <p:nvGrpSpPr>
            <p:cNvPr id="3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8222351" y="-4190555"/>
              <a:ext cx="4255568" cy="9204637"/>
              <a:chOff x="2740827" y="-6930860"/>
              <a:chExt cx="7038384" cy="15223767"/>
            </a:xfrm>
            <a:grpFill/>
          </p:grpSpPr>
          <p:sp>
            <p:nvSpPr>
              <p:cNvPr id="37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740827" y="2193293"/>
                <a:ext cx="7038384" cy="609961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799"/>
                  <a:ext cx="926391" cy="472177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9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H="1" flipV="1">
                <a:off x="6124294" y="-6930860"/>
                <a:ext cx="3" cy="8748577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4625" y="1634330"/>
              <a:ext cx="3714317" cy="315401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736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98358" y="2008525"/>
              <a:ext cx="1938687" cy="595560"/>
              <a:chOff x="3409997" y="5466316"/>
              <a:chExt cx="1938687" cy="595560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09997" y="5741680"/>
                <a:ext cx="1938687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3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7457569" y="378567"/>
            <a:ext cx="4589287" cy="3457019"/>
            <a:chOff x="6519501" y="-296745"/>
            <a:chExt cx="4589287" cy="3457019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6519501" y="1887238"/>
              <a:ext cx="4589287" cy="1273036"/>
              <a:chOff x="6519501" y="1887238"/>
              <a:chExt cx="4589287" cy="1273036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6817109" y="1887238"/>
                <a:ext cx="42916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solidFill>
                      <a:srgbClr val="D60093"/>
                    </a:solidFill>
                    <a:latin typeface="Century Gothic" panose="020B0502020202020204" pitchFamily="34" charset="0"/>
                  </a:rPr>
                  <a:t>3- المواظبة على قراءة القرآن العظيم و الأذكار الشرعية اليومية</a:t>
                </a:r>
                <a:endParaRPr lang="ar-SY" sz="3200" b="1" dirty="0">
                  <a:solidFill>
                    <a:srgbClr val="D6009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6519501" y="2698609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4483738" y="5605253"/>
            <a:ext cx="7605485" cy="520710"/>
          </a:xfrm>
          <a:prstGeom prst="rect">
            <a:avLst/>
          </a:prstGeom>
          <a:solidFill>
            <a:srgbClr val="D60093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قال الله تعالى : &lt; </a:t>
            </a:r>
            <a:r>
              <a:rPr lang="ar-SY" sz="2800" b="1" dirty="0">
                <a:solidFill>
                  <a:srgbClr val="FFFF00"/>
                </a:solidFill>
              </a:rPr>
              <a:t>يَا أَيُّهَا الَّذِينَ آمَنُوا اذْكُرُوا اللهَ ذِكْرَاً كَثِيراً </a:t>
            </a:r>
            <a:r>
              <a:rPr lang="ar-SY" sz="2800" b="1" dirty="0">
                <a:solidFill>
                  <a:schemeClr val="tx1"/>
                </a:solidFill>
              </a:rPr>
              <a:t>&gt;</a:t>
            </a: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002852" y="0"/>
            <a:ext cx="2538867" cy="5202602"/>
            <a:chOff x="7774691" y="-2902853"/>
            <a:chExt cx="5029652" cy="7098187"/>
          </a:xfrm>
          <a:solidFill>
            <a:srgbClr val="7030A0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902853"/>
              <a:ext cx="5029652" cy="7098187"/>
              <a:chOff x="2000433" y="-4801099"/>
              <a:chExt cx="8318662" cy="11739858"/>
            </a:xfrm>
            <a:grpFill/>
          </p:grpSpPr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798"/>
                  <a:ext cx="926391" cy="472177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rgbClr val="D60093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4801099"/>
                <a:ext cx="99554" cy="6618808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535" y="1700367"/>
              <a:ext cx="4194666" cy="210986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404625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76" y="300071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2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71957" y="2008525"/>
              <a:ext cx="1890424" cy="574756"/>
              <a:chOff x="3483596" y="5466316"/>
              <a:chExt cx="1890424" cy="57475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83596" y="5720876"/>
                <a:ext cx="1890424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3570515" y="262314"/>
            <a:ext cx="7868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نشاط</a:t>
            </a:r>
            <a:r>
              <a:rPr lang="ar-SY" sz="2800" b="1" dirty="0">
                <a:latin typeface="Century Gothic" panose="020B0502020202020204" pitchFamily="34" charset="0"/>
              </a:rPr>
              <a:t>         أضع الكلمة المناسبة في الفراغ :</a:t>
            </a:r>
          </a:p>
        </p:txBody>
      </p:sp>
      <p:pic>
        <p:nvPicPr>
          <p:cNvPr id="2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425" y="2128113"/>
            <a:ext cx="6680808" cy="2206714"/>
          </a:xfrm>
          <a:prstGeom prst="rect">
            <a:avLst/>
          </a:prstGeom>
        </p:spPr>
      </p:pic>
      <p:sp>
        <p:nvSpPr>
          <p:cNvPr id="23" name="مربع نص 22"/>
          <p:cNvSpPr txBox="1"/>
          <p:nvPr/>
        </p:nvSpPr>
        <p:spPr>
          <a:xfrm>
            <a:off x="8113486" y="3896637"/>
            <a:ext cx="1669143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الصباح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4506686" y="3800449"/>
            <a:ext cx="1669143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المساء</a:t>
            </a:r>
          </a:p>
        </p:txBody>
      </p:sp>
    </p:spTree>
    <p:extLst>
      <p:ext uri="{BB962C8B-B14F-4D97-AF65-F5344CB8AC3E}">
        <p14:creationId xmlns:p14="http://schemas.microsoft.com/office/powerpoint/2010/main" val="398561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6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3364" y="2008525"/>
              <a:ext cx="1941421" cy="591131"/>
              <a:chOff x="3475003" y="5466316"/>
              <a:chExt cx="1941421" cy="5911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5003" y="5737251"/>
                <a:ext cx="1941421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7344229" y="191762"/>
            <a:ext cx="4441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2800" b="1" dirty="0">
                <a:latin typeface="Century Gothic" panose="020B0502020202020204" pitchFamily="34" charset="0"/>
              </a:rPr>
              <a:t>أكسب بقراءة القرآن و ذكر الله :</a:t>
            </a:r>
          </a:p>
        </p:txBody>
      </p:sp>
      <p:sp>
        <p:nvSpPr>
          <p:cNvPr id="5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911771" y="1457016"/>
            <a:ext cx="2874250" cy="52071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1- الأجر العظيم</a:t>
            </a:r>
          </a:p>
        </p:txBody>
      </p:sp>
      <p:sp>
        <p:nvSpPr>
          <p:cNvPr id="22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911771" y="2357727"/>
            <a:ext cx="2874250" cy="501998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2- الراحة و السعادة</a:t>
            </a:r>
          </a:p>
        </p:txBody>
      </p:sp>
      <p:sp>
        <p:nvSpPr>
          <p:cNvPr id="23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8911771" y="3190661"/>
            <a:ext cx="2874250" cy="523220"/>
          </a:xfrm>
          <a:prstGeom prst="rect">
            <a:avLst/>
          </a:prstGeom>
          <a:solidFill>
            <a:srgbClr val="00B0F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3- إبعاد الشيطان عنِّي</a:t>
            </a:r>
          </a:p>
        </p:txBody>
      </p:sp>
      <p:grpSp>
        <p:nvGrpSpPr>
          <p:cNvPr id="24" name="Group 62">
            <a:extLst>
              <a:ext uri="{FF2B5EF4-FFF2-40B4-BE49-F238E27FC236}">
                <a16:creationId xmlns:a16="http://schemas.microsoft.com/office/drawing/2014/main" id="{0897287A-7DEC-47F9-A968-0D58A5DDFF62}"/>
              </a:ext>
            </a:extLst>
          </p:cNvPr>
          <p:cNvGrpSpPr/>
          <p:nvPr/>
        </p:nvGrpSpPr>
        <p:grpSpPr>
          <a:xfrm rot="807845">
            <a:off x="4795643" y="2458910"/>
            <a:ext cx="3171327" cy="2794562"/>
            <a:chOff x="6591499" y="705675"/>
            <a:chExt cx="2138086" cy="2228601"/>
          </a:xfrm>
        </p:grpSpPr>
        <p:sp>
          <p:nvSpPr>
            <p:cNvPr id="25" name="Rectangle: Top Corners One Rounded and One Snipped 7">
              <a:extLst>
                <a:ext uri="{FF2B5EF4-FFF2-40B4-BE49-F238E27FC236}">
                  <a16:creationId xmlns:a16="http://schemas.microsoft.com/office/drawing/2014/main" id="{0FEE847C-470F-4AB7-8765-22CE5089EF14}"/>
                </a:ext>
              </a:extLst>
            </p:cNvPr>
            <p:cNvSpPr/>
            <p:nvPr/>
          </p:nvSpPr>
          <p:spPr>
            <a:xfrm rot="5643224">
              <a:off x="6704426" y="909117"/>
              <a:ext cx="2144730" cy="1905588"/>
            </a:xfrm>
            <a:custGeom>
              <a:avLst/>
              <a:gdLst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2144730 w 2144730"/>
                <a:gd name="connsiteY3" fmla="*/ 1905588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  <a:gd name="connsiteX0" fmla="*/ 0 w 2144730"/>
                <a:gd name="connsiteY0" fmla="*/ 0 h 1905588"/>
                <a:gd name="connsiteX1" fmla="*/ 1628049 w 2144730"/>
                <a:gd name="connsiteY1" fmla="*/ 0 h 1905588"/>
                <a:gd name="connsiteX2" fmla="*/ 2144730 w 2144730"/>
                <a:gd name="connsiteY2" fmla="*/ 516681 h 1905588"/>
                <a:gd name="connsiteX3" fmla="*/ 1983420 w 2144730"/>
                <a:gd name="connsiteY3" fmla="*/ 1887919 h 1905588"/>
                <a:gd name="connsiteX4" fmla="*/ 0 w 2144730"/>
                <a:gd name="connsiteY4" fmla="*/ 1905588 h 1905588"/>
                <a:gd name="connsiteX5" fmla="*/ 0 w 2144730"/>
                <a:gd name="connsiteY5" fmla="*/ 0 h 1905588"/>
                <a:gd name="connsiteX6" fmla="*/ 0 w 2144730"/>
                <a:gd name="connsiteY6" fmla="*/ 0 h 1905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4730" h="1905588">
                  <a:moveTo>
                    <a:pt x="0" y="0"/>
                  </a:moveTo>
                  <a:lnTo>
                    <a:pt x="1628049" y="0"/>
                  </a:lnTo>
                  <a:lnTo>
                    <a:pt x="2144730" y="516681"/>
                  </a:lnTo>
                  <a:lnTo>
                    <a:pt x="1983420" y="1887919"/>
                  </a:lnTo>
                  <a:lnTo>
                    <a:pt x="0" y="190558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Folded Corner 39">
              <a:extLst>
                <a:ext uri="{FF2B5EF4-FFF2-40B4-BE49-F238E27FC236}">
                  <a16:creationId xmlns:a16="http://schemas.microsoft.com/office/drawing/2014/main" id="{56042200-DE88-4E56-B872-46C30280CFDE}"/>
                </a:ext>
              </a:extLst>
            </p:cNvPr>
            <p:cNvSpPr/>
            <p:nvPr/>
          </p:nvSpPr>
          <p:spPr>
            <a:xfrm rot="254868">
              <a:off x="6591499" y="705675"/>
              <a:ext cx="1983545" cy="2067951"/>
            </a:xfrm>
            <a:prstGeom prst="foldedCorner">
              <a:avLst>
                <a:gd name="adj" fmla="val 24127"/>
              </a:avLst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79812243-DFF3-432F-9294-054B66B41E24}"/>
                </a:ext>
              </a:extLst>
            </p:cNvPr>
            <p:cNvSpPr txBox="1"/>
            <p:nvPr/>
          </p:nvSpPr>
          <p:spPr>
            <a:xfrm rot="21552298">
              <a:off x="6671411" y="1236036"/>
              <a:ext cx="1813599" cy="957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/>
                <a:t>أُداوم على الأذكار الشرعية اليومية و قراءة القرآن الكريم</a:t>
              </a:r>
              <a:endParaRPr lang="en-US" sz="3200" b="1" dirty="0"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  <p:grpSp>
        <p:nvGrpSpPr>
          <p:cNvPr id="28" name="Group 40">
            <a:extLst>
              <a:ext uri="{FF2B5EF4-FFF2-40B4-BE49-F238E27FC236}">
                <a16:creationId xmlns:a16="http://schemas.microsoft.com/office/drawing/2014/main" id="{4900EB7E-1540-47E0-8812-097E85526131}"/>
              </a:ext>
            </a:extLst>
          </p:cNvPr>
          <p:cNvGrpSpPr/>
          <p:nvPr/>
        </p:nvGrpSpPr>
        <p:grpSpPr>
          <a:xfrm flipH="1">
            <a:off x="5965376" y="2186267"/>
            <a:ext cx="398247" cy="51052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490AF6D3-F096-4EA7-89B7-2D5E1B2D295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42">
              <a:extLst>
                <a:ext uri="{FF2B5EF4-FFF2-40B4-BE49-F238E27FC236}">
                  <a16:creationId xmlns:a16="http://schemas.microsoft.com/office/drawing/2014/main" id="{E9389BE3-738A-4C3F-8612-A713FEC8AF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rapezoid 10">
              <a:extLst>
                <a:ext uri="{FF2B5EF4-FFF2-40B4-BE49-F238E27FC236}">
                  <a16:creationId xmlns:a16="http://schemas.microsoft.com/office/drawing/2014/main" id="{49C2C018-11BB-4E56-AA3D-49D8DFB952C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44">
              <a:extLst>
                <a:ext uri="{FF2B5EF4-FFF2-40B4-BE49-F238E27FC236}">
                  <a16:creationId xmlns:a16="http://schemas.microsoft.com/office/drawing/2014/main" id="{DEFDA5A5-E6FE-4C34-BEEC-E1460D4740E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6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83013" y="2008525"/>
              <a:ext cx="1855600" cy="583504"/>
              <a:chOff x="3394652" y="5466316"/>
              <a:chExt cx="1855600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94652" y="5729624"/>
                <a:ext cx="1855600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4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781868" y="378567"/>
            <a:ext cx="5264988" cy="3251214"/>
            <a:chOff x="5843800" y="-296745"/>
            <a:chExt cx="5264988" cy="3251214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43800" y="1887238"/>
              <a:ext cx="5264988" cy="1067231"/>
              <a:chOff x="5843800" y="1887238"/>
              <a:chExt cx="5264988" cy="1067231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6817109" y="1887238"/>
                <a:ext cx="42916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solidFill>
                      <a:srgbClr val="9933FF"/>
                    </a:solidFill>
                    <a:latin typeface="Century Gothic" panose="020B0502020202020204" pitchFamily="34" charset="0"/>
                  </a:rPr>
                  <a:t>4- تناول الإفطار في المنزل :</a:t>
                </a: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492804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5254171" y="5361217"/>
            <a:ext cx="6792686" cy="520710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نتناول الإفطار في المنزل حتى نتمتَّع بصحّة جيدة و حيّوية و نشاط </a:t>
            </a: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127809" y="70007"/>
            <a:ext cx="2547600" cy="4703606"/>
            <a:chOff x="7774691" y="-1752649"/>
            <a:chExt cx="5029652" cy="5947983"/>
          </a:xfrm>
          <a:solidFill>
            <a:srgbClr val="7030A0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947983"/>
              <a:chOff x="2000433" y="-2898749"/>
              <a:chExt cx="8318662" cy="9837508"/>
            </a:xfrm>
            <a:grpFill/>
          </p:grpSpPr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2629" y="1687669"/>
              <a:ext cx="4255571" cy="217490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8089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29365"/>
            <a:ext cx="2786743" cy="1371175"/>
            <a:chOff x="538318" y="1529365"/>
            <a:chExt cx="2658769" cy="1097311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08385" y="15833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1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96861" y="2008525"/>
              <a:ext cx="1952533" cy="583504"/>
              <a:chOff x="3408500" y="5466316"/>
              <a:chExt cx="1952533" cy="5835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66316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السابع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08500" y="5729624"/>
                <a:ext cx="1952533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البرنامج اليومي ( 1)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48">
            <a:extLst>
              <a:ext uri="{FF2B5EF4-FFF2-40B4-BE49-F238E27FC236}">
                <a16:creationId xmlns:a16="http://schemas.microsoft.com/office/drawing/2014/main" id="{7446D7FF-38FE-4E31-A621-65196B351876}"/>
              </a:ext>
            </a:extLst>
          </p:cNvPr>
          <p:cNvSpPr/>
          <p:nvPr/>
        </p:nvSpPr>
        <p:spPr>
          <a:xfrm rot="18870927" flipV="1">
            <a:off x="5901032" y="1067724"/>
            <a:ext cx="656083" cy="3899835"/>
          </a:xfrm>
          <a:prstGeom prst="rect">
            <a:avLst/>
          </a:prstGeom>
          <a:gradFill>
            <a:gsLst>
              <a:gs pos="94000">
                <a:schemeClr val="tx1">
                  <a:alpha val="48000"/>
                </a:schemeClr>
              </a:gs>
              <a:gs pos="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01D6A75-1EF7-4476-B638-F22F53EEB1F2}"/>
              </a:ext>
            </a:extLst>
          </p:cNvPr>
          <p:cNvSpPr/>
          <p:nvPr/>
        </p:nvSpPr>
        <p:spPr>
          <a:xfrm rot="18870927" flipH="1">
            <a:off x="6431664" y="796435"/>
            <a:ext cx="45719" cy="392767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88900" dist="76200" dir="8100000" algn="tr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39">
            <a:extLst>
              <a:ext uri="{FF2B5EF4-FFF2-40B4-BE49-F238E27FC236}">
                <a16:creationId xmlns:a16="http://schemas.microsoft.com/office/drawing/2014/main" id="{23E83405-B511-4690-842F-088BBA39BB1E}"/>
              </a:ext>
            </a:extLst>
          </p:cNvPr>
          <p:cNvGrpSpPr/>
          <p:nvPr/>
        </p:nvGrpSpPr>
        <p:grpSpPr>
          <a:xfrm>
            <a:off x="5646093" y="1897398"/>
            <a:ext cx="1934913" cy="1919694"/>
            <a:chOff x="3303949" y="1353837"/>
            <a:chExt cx="1934913" cy="1919694"/>
          </a:xfrm>
        </p:grpSpPr>
        <p:sp>
          <p:nvSpPr>
            <p:cNvPr id="23" name="Freeform: Shape 8">
              <a:extLst>
                <a:ext uri="{FF2B5EF4-FFF2-40B4-BE49-F238E27FC236}">
                  <a16:creationId xmlns:a16="http://schemas.microsoft.com/office/drawing/2014/main" id="{7C3B6268-FDDA-498B-A356-C01B1048F77F}"/>
                </a:ext>
              </a:extLst>
            </p:cNvPr>
            <p:cNvSpPr/>
            <p:nvPr/>
          </p:nvSpPr>
          <p:spPr>
            <a:xfrm>
              <a:off x="3303949" y="1353837"/>
              <a:ext cx="1934913" cy="1919694"/>
            </a:xfrm>
            <a:custGeom>
              <a:avLst/>
              <a:gdLst>
                <a:gd name="connsiteX0" fmla="*/ 246797 w 1934913"/>
                <a:gd name="connsiteY0" fmla="*/ 0 h 1919694"/>
                <a:gd name="connsiteX1" fmla="*/ 1597282 w 1934913"/>
                <a:gd name="connsiteY1" fmla="*/ 0 h 1919694"/>
                <a:gd name="connsiteX2" fmla="*/ 1934913 w 1934913"/>
                <a:gd name="connsiteY2" fmla="*/ 337631 h 1919694"/>
                <a:gd name="connsiteX3" fmla="*/ 1934913 w 1934913"/>
                <a:gd name="connsiteY3" fmla="*/ 1688116 h 1919694"/>
                <a:gd name="connsiteX4" fmla="*/ 1877251 w 1934913"/>
                <a:gd name="connsiteY4" fmla="*/ 1876889 h 1919694"/>
                <a:gd name="connsiteX5" fmla="*/ 1841934 w 1934913"/>
                <a:gd name="connsiteY5" fmla="*/ 1919694 h 1919694"/>
                <a:gd name="connsiteX6" fmla="*/ 0 w 1934913"/>
                <a:gd name="connsiteY6" fmla="*/ 108654 h 1919694"/>
                <a:gd name="connsiteX7" fmla="*/ 8056 w 1934913"/>
                <a:gd name="connsiteY7" fmla="*/ 98890 h 1919694"/>
                <a:gd name="connsiteX8" fmla="*/ 246797 w 1934913"/>
                <a:gd name="connsiteY8" fmla="*/ 0 h 1919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4913" h="1919694">
                  <a:moveTo>
                    <a:pt x="246797" y="0"/>
                  </a:moveTo>
                  <a:lnTo>
                    <a:pt x="1597282" y="0"/>
                  </a:lnTo>
                  <a:cubicBezTo>
                    <a:pt x="1783750" y="0"/>
                    <a:pt x="1934913" y="151163"/>
                    <a:pt x="1934913" y="337631"/>
                  </a:cubicBezTo>
                  <a:lnTo>
                    <a:pt x="1934913" y="1688116"/>
                  </a:lnTo>
                  <a:cubicBezTo>
                    <a:pt x="1934913" y="1758042"/>
                    <a:pt x="1913656" y="1823002"/>
                    <a:pt x="1877251" y="1876889"/>
                  </a:cubicBezTo>
                  <a:lnTo>
                    <a:pt x="1841934" y="1919694"/>
                  </a:lnTo>
                  <a:lnTo>
                    <a:pt x="0" y="108654"/>
                  </a:lnTo>
                  <a:lnTo>
                    <a:pt x="8056" y="98890"/>
                  </a:lnTo>
                  <a:cubicBezTo>
                    <a:pt x="69155" y="37791"/>
                    <a:pt x="153563" y="0"/>
                    <a:pt x="24679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14">
              <a:extLst>
                <a:ext uri="{FF2B5EF4-FFF2-40B4-BE49-F238E27FC236}">
                  <a16:creationId xmlns:a16="http://schemas.microsoft.com/office/drawing/2014/main" id="{7F49AEB2-191C-4D1D-AE45-7B24710AE096}"/>
                </a:ext>
              </a:extLst>
            </p:cNvPr>
            <p:cNvSpPr txBox="1"/>
            <p:nvPr/>
          </p:nvSpPr>
          <p:spPr>
            <a:xfrm>
              <a:off x="4135754" y="1605798"/>
              <a:ext cx="4716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5</a:t>
              </a:r>
              <a:endParaRPr lang="en-US" sz="40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43">
            <a:extLst>
              <a:ext uri="{FF2B5EF4-FFF2-40B4-BE49-F238E27FC236}">
                <a16:creationId xmlns:a16="http://schemas.microsoft.com/office/drawing/2014/main" id="{B9C6B249-582D-44E0-BAF9-38D0E868C62F}"/>
              </a:ext>
            </a:extLst>
          </p:cNvPr>
          <p:cNvGrpSpPr/>
          <p:nvPr/>
        </p:nvGrpSpPr>
        <p:grpSpPr>
          <a:xfrm>
            <a:off x="6781868" y="378567"/>
            <a:ext cx="5410132" cy="3251214"/>
            <a:chOff x="5843800" y="-296745"/>
            <a:chExt cx="5410132" cy="3251214"/>
          </a:xfrm>
        </p:grpSpPr>
        <p:grpSp>
          <p:nvGrpSpPr>
            <p:cNvPr id="26" name="Group 20">
              <a:extLst>
                <a:ext uri="{FF2B5EF4-FFF2-40B4-BE49-F238E27FC236}">
                  <a16:creationId xmlns:a16="http://schemas.microsoft.com/office/drawing/2014/main" id="{D8DF186A-D332-4EFC-94AF-E880F63BAB5F}"/>
                </a:ext>
              </a:extLst>
            </p:cNvPr>
            <p:cNvGrpSpPr/>
            <p:nvPr/>
          </p:nvGrpSpPr>
          <p:grpSpPr>
            <a:xfrm>
              <a:off x="5843800" y="1861020"/>
              <a:ext cx="5410132" cy="1093449"/>
              <a:chOff x="5843800" y="1861020"/>
              <a:chExt cx="5410132" cy="1093449"/>
            </a:xfrm>
          </p:grpSpPr>
          <p:sp>
            <p:nvSpPr>
              <p:cNvPr id="28" name="TextBox 18">
                <a:extLst>
                  <a:ext uri="{FF2B5EF4-FFF2-40B4-BE49-F238E27FC236}">
                    <a16:creationId xmlns:a16="http://schemas.microsoft.com/office/drawing/2014/main" id="{B0AF0E39-1507-4E05-BC55-4078E4DA1E5D}"/>
                  </a:ext>
                </a:extLst>
              </p:cNvPr>
              <p:cNvSpPr txBox="1"/>
              <p:nvPr/>
            </p:nvSpPr>
            <p:spPr>
              <a:xfrm>
                <a:off x="6609362" y="1861020"/>
                <a:ext cx="4644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800" b="1" dirty="0">
                    <a:solidFill>
                      <a:schemeClr val="accent2">
                        <a:lumMod val="75000"/>
                      </a:schemeClr>
                    </a:solidFill>
                    <a:latin typeface="Century Gothic" panose="020B0502020202020204" pitchFamily="34" charset="0"/>
                  </a:rPr>
                  <a:t>5- مشاركة الأهل في تناول الوجبات:</a:t>
                </a:r>
              </a:p>
            </p:txBody>
          </p:sp>
          <p:sp>
            <p:nvSpPr>
              <p:cNvPr id="30" name="TextBox 19">
                <a:extLst>
                  <a:ext uri="{FF2B5EF4-FFF2-40B4-BE49-F238E27FC236}">
                    <a16:creationId xmlns:a16="http://schemas.microsoft.com/office/drawing/2014/main" id="{91D0F14F-C3BE-4007-A7D7-BFE047F8F559}"/>
                  </a:ext>
                </a:extLst>
              </p:cNvPr>
              <p:cNvSpPr txBox="1"/>
              <p:nvPr/>
            </p:nvSpPr>
            <p:spPr>
              <a:xfrm>
                <a:off x="5843800" y="2492804"/>
                <a:ext cx="4085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2400" b="1" dirty="0">
                  <a:solidFill>
                    <a:schemeClr val="accent1"/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27" name="Graphic 22">
              <a:extLst>
                <a:ext uri="{FF2B5EF4-FFF2-40B4-BE49-F238E27FC236}">
                  <a16:creationId xmlns:a16="http://schemas.microsoft.com/office/drawing/2014/main" id="{2E27CAA6-3493-46DA-987B-40CC7CD78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8528" y="-296745"/>
              <a:ext cx="1706309" cy="928947"/>
            </a:xfrm>
            <a:prstGeom prst="rect">
              <a:avLst/>
            </a:prstGeom>
          </p:spPr>
        </p:pic>
      </p:grpSp>
      <p:sp>
        <p:nvSpPr>
          <p:cNvPr id="40" name="Rectangle 146">
            <a:extLst>
              <a:ext uri="{FF2B5EF4-FFF2-40B4-BE49-F238E27FC236}">
                <a16:creationId xmlns:a16="http://schemas.microsoft.com/office/drawing/2014/main" id="{BFBC0FB0-17F0-4A94-A0E8-3C42C225ECFE}"/>
              </a:ext>
            </a:extLst>
          </p:cNvPr>
          <p:cNvSpPr/>
          <p:nvPr/>
        </p:nvSpPr>
        <p:spPr>
          <a:xfrm>
            <a:off x="5646093" y="4830527"/>
            <a:ext cx="6400763" cy="520710"/>
          </a:xfrm>
          <a:prstGeom prst="rect">
            <a:avLst/>
          </a:prstGeom>
          <a:solidFill>
            <a:srgbClr val="FFC000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عندما تأكل مع أهلك تشعر بالأنس و تحصل على بركة الطعام</a:t>
            </a:r>
          </a:p>
        </p:txBody>
      </p:sp>
      <p:grpSp>
        <p:nvGrpSpPr>
          <p:cNvPr id="31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1673028" y="0"/>
            <a:ext cx="2547600" cy="6706060"/>
            <a:chOff x="7774691" y="-4284869"/>
            <a:chExt cx="5029652" cy="8480203"/>
          </a:xfrm>
          <a:solidFill>
            <a:srgbClr val="7030A0"/>
          </a:solidFill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4284869"/>
              <a:ext cx="5029652" cy="8480203"/>
              <a:chOff x="2000433" y="-7086846"/>
              <a:chExt cx="8318662" cy="14025605"/>
            </a:xfrm>
            <a:grpFill/>
          </p:grpSpPr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1"/>
                <a:ext cx="8318662" cy="4745468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3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7086846"/>
                <a:ext cx="133929" cy="8904552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411" y="1687670"/>
              <a:ext cx="4158006" cy="2174906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98860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343</Words>
  <Application>Microsoft Office PowerPoint</Application>
  <PresentationFormat>شاشة عريضة</PresentationFormat>
  <Paragraphs>85</Paragraphs>
  <Slides>13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Cooper Black</vt:lpstr>
      <vt:lpstr>Hand Of Sean</vt:lpstr>
      <vt:lpstr>Oswald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1720</cp:revision>
  <dcterms:created xsi:type="dcterms:W3CDTF">2020-10-10T04:32:51Z</dcterms:created>
  <dcterms:modified xsi:type="dcterms:W3CDTF">2021-02-17T22:22:06Z</dcterms:modified>
</cp:coreProperties>
</file>