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0" r:id="rId4"/>
    <p:sldId id="257" r:id="rId5"/>
    <p:sldId id="274" r:id="rId6"/>
    <p:sldId id="275" r:id="rId7"/>
    <p:sldId id="262" r:id="rId8"/>
    <p:sldId id="279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B"/>
    <a:srgbClr val="FFDD71"/>
    <a:srgbClr val="FFD85B"/>
    <a:srgbClr val="644C00"/>
    <a:srgbClr val="EAB482"/>
    <a:srgbClr val="FFD347"/>
    <a:srgbClr val="EE8200"/>
    <a:srgbClr val="9A5322"/>
    <a:srgbClr val="F2AB75"/>
    <a:srgbClr val="F09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>
        <p:scale>
          <a:sx n="71" d="100"/>
          <a:sy n="71" d="100"/>
        </p:scale>
        <p:origin x="48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94F86F-37AC-4E30-9EBB-E76D89B1BAE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DB3134-68CB-4C18-94A5-3583926040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719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B3134-68CB-4C18-94A5-3583926040F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0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F14CC-C866-4503-A790-FADBAF5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A53888-09AC-4FC7-B852-E7AA96AC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A50457-B1A1-4279-B34C-31A94F96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0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1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/>
          <p:cNvSpPr/>
          <p:nvPr/>
        </p:nvSpPr>
        <p:spPr>
          <a:xfrm>
            <a:off x="4355679" y="2715766"/>
            <a:ext cx="4788321" cy="1497141"/>
          </a:xfrm>
          <a:custGeom>
            <a:avLst/>
            <a:gdLst/>
            <a:ahLst/>
            <a:cxnLst/>
            <a:rect l="l" t="t" r="r" b="b"/>
            <a:pathLst>
              <a:path w="4328021" h="2160240">
                <a:moveTo>
                  <a:pt x="260655" y="0"/>
                </a:moveTo>
                <a:lnTo>
                  <a:pt x="4328021" y="0"/>
                </a:lnTo>
                <a:lnTo>
                  <a:pt x="4328021" y="2160240"/>
                </a:lnTo>
                <a:lnTo>
                  <a:pt x="260655" y="2160240"/>
                </a:lnTo>
                <a:cubicBezTo>
                  <a:pt x="116699" y="2160240"/>
                  <a:pt x="0" y="2043541"/>
                  <a:pt x="0" y="1899585"/>
                </a:cubicBezTo>
                <a:lnTo>
                  <a:pt x="0" y="260655"/>
                </a:lnTo>
                <a:cubicBezTo>
                  <a:pt x="0" y="116699"/>
                  <a:pt x="116699" y="0"/>
                  <a:pt x="260655" y="0"/>
                </a:cubicBezTo>
                <a:close/>
              </a:path>
            </a:pathLst>
          </a:custGeom>
          <a:solidFill>
            <a:schemeClr val="accent6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FE06440-59A4-4244-883E-2134F453FFFB}"/>
              </a:ext>
            </a:extLst>
          </p:cNvPr>
          <p:cNvSpPr txBox="1"/>
          <p:nvPr/>
        </p:nvSpPr>
        <p:spPr>
          <a:xfrm>
            <a:off x="4933827" y="1119221"/>
            <a:ext cx="4460921" cy="149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الحديث الخامس عشر 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(السبع الموبقات)</a:t>
            </a:r>
            <a:endParaRPr lang="ar-SA" sz="3200" dirty="0">
              <a:solidFill>
                <a:srgbClr val="FFCF37"/>
              </a:solidFill>
              <a:effectLst>
                <a:glow rad="88900">
                  <a:schemeClr val="tx1"/>
                </a:glow>
              </a:effectLst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C9F5CD0-C725-4E9E-AF6D-314B86DDF1F6}"/>
              </a:ext>
            </a:extLst>
          </p:cNvPr>
          <p:cNvSpPr txBox="1"/>
          <p:nvPr/>
        </p:nvSpPr>
        <p:spPr>
          <a:xfrm>
            <a:off x="6398962" y="3526518"/>
            <a:ext cx="356391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الصفحة: </a:t>
            </a:r>
            <a:r>
              <a:rPr lang="ar-SA" sz="28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96</a:t>
            </a:r>
            <a:endParaRPr lang="ar-SA" sz="32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6D72752-8F79-45AF-A766-305A73FF9968}"/>
              </a:ext>
            </a:extLst>
          </p:cNvPr>
          <p:cNvSpPr txBox="1"/>
          <p:nvPr/>
        </p:nvSpPr>
        <p:spPr>
          <a:xfrm>
            <a:off x="6069536" y="2760743"/>
            <a:ext cx="389333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الوحدة: </a:t>
            </a:r>
            <a:r>
              <a:rPr lang="ar-SA" sz="28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الثانية</a:t>
            </a:r>
            <a:endParaRPr lang="ar-SA" sz="32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1EAFA9-ACB3-4728-B1BB-63317880A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588"/>
            <a:ext cx="1872208" cy="1110821"/>
          </a:xfrm>
          <a:prstGeom prst="rect">
            <a:avLst/>
          </a:prstGeom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2E7519A-A30B-4224-81DF-CC8677B14A48}"/>
              </a:ext>
            </a:extLst>
          </p:cNvPr>
          <p:cNvSpPr txBox="1"/>
          <p:nvPr/>
        </p:nvSpPr>
        <p:spPr>
          <a:xfrm>
            <a:off x="4355679" y="4608169"/>
            <a:ext cx="546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24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  <a:endParaRPr lang="ar-SA" sz="28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4" name="صورة 3" descr="صورة تحتوي على مصفاة, فرشاة&#10;&#10;تم إنشاء الوصف تلقائياً">
            <a:extLst>
              <a:ext uri="{FF2B5EF4-FFF2-40B4-BE49-F238E27FC236}">
                <a16:creationId xmlns:a16="http://schemas.microsoft.com/office/drawing/2014/main" id="{C93C19E8-E6FD-47B1-84E7-5C6802189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750"/>
            <a:ext cx="1872208" cy="10035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0424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التقويم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3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19C8E5C-E5E1-4C5C-82BE-11B8FCFE0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6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E71AF37B-4040-4FD2-BE18-55CCB7FAC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" y="1416195"/>
            <a:ext cx="4356223" cy="2584640"/>
          </a:xfrm>
          <a:prstGeom prst="rect">
            <a:avLst/>
          </a:prstGeom>
          <a:effectLst/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2EAEFAC0-C4F0-44E6-B0B1-B2F01EB4A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73" y="1512288"/>
            <a:ext cx="4356223" cy="2584640"/>
          </a:xfrm>
          <a:prstGeom prst="rect">
            <a:avLst/>
          </a:prstGeom>
          <a:effectLst/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D7DDA3-9C00-4546-9231-FD3EB121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85471"/>
          <a:stretch/>
        </p:blipFill>
        <p:spPr>
          <a:xfrm>
            <a:off x="0" y="4659982"/>
            <a:ext cx="9144000" cy="483518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E4ABB2-14FD-4DE5-B08F-078955EC4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85471"/>
          <a:stretch/>
        </p:blipFill>
        <p:spPr>
          <a:xfrm>
            <a:off x="0" y="0"/>
            <a:ext cx="9144000" cy="483518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8A4220C-23EB-4DA0-97A9-9EBDC3D4549D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38100">
            <a:solidFill>
              <a:srgbClr val="E27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F2111D6-CE80-4206-8169-E2E5B95E8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5661" b="85471"/>
          <a:stretch/>
        </p:blipFill>
        <p:spPr>
          <a:xfrm flipH="1">
            <a:off x="0" y="4659982"/>
            <a:ext cx="6804248" cy="483518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3DFB2D1-6376-4AE9-9916-81964990B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5661" b="85471"/>
          <a:stretch/>
        </p:blipFill>
        <p:spPr>
          <a:xfrm flipH="1">
            <a:off x="0" y="0"/>
            <a:ext cx="8100392" cy="48351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ED44C3E-B3D4-426A-BE2D-88B36FED1F65}"/>
              </a:ext>
            </a:extLst>
          </p:cNvPr>
          <p:cNvSpPr txBox="1"/>
          <p:nvPr/>
        </p:nvSpPr>
        <p:spPr>
          <a:xfrm>
            <a:off x="4649279" y="465667"/>
            <a:ext cx="450297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س1/ 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هل السبع الموبقات من كبائر الذنوب؟ برهن لما تذكر: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9E5C6FA-6FAD-4E2F-A97B-506B63F6FA19}"/>
              </a:ext>
            </a:extLst>
          </p:cNvPr>
          <p:cNvSpPr txBox="1"/>
          <p:nvPr/>
        </p:nvSpPr>
        <p:spPr>
          <a:xfrm>
            <a:off x="4512349" y="1252159"/>
            <a:ext cx="46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FFDD71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نعم؛ لأن معنى موبقة أنها تهلك صاحبها في الدنيا والاخرة</a:t>
            </a:r>
            <a:endParaRPr lang="en-US" b="1" dirty="0">
              <a:solidFill>
                <a:srgbClr val="FFDD71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139691-39C1-4635-875B-E38A9D962DA2}"/>
              </a:ext>
            </a:extLst>
          </p:cNvPr>
          <p:cNvSpPr txBox="1"/>
          <p:nvPr/>
        </p:nvSpPr>
        <p:spPr>
          <a:xfrm>
            <a:off x="4444991" y="1923678"/>
            <a:ext cx="47160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س2/ 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من السبع الموبقات ما يخرج من الإسلام ومنها ما لا يخرج من الإسلام بين ذلك؟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1863E37-B739-4E58-B201-AAA77434AD8B}"/>
              </a:ext>
            </a:extLst>
          </p:cNvPr>
          <p:cNvSpPr txBox="1"/>
          <p:nvPr/>
        </p:nvSpPr>
        <p:spPr>
          <a:xfrm>
            <a:off x="4511729" y="2702699"/>
            <a:ext cx="466570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700" b="1" dirty="0">
                <a:solidFill>
                  <a:srgbClr val="FFDD71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الشرك بالله- السحر- قتل النفس التي حرم الله الا بالحق- أكل الربا- أكل مال اليتيم- التولي يوم الزحف- قذف </a:t>
            </a:r>
          </a:p>
          <a:p>
            <a:pPr algn="r" rtl="1"/>
            <a:r>
              <a:rPr lang="ar-SA" sz="1700" b="1" dirty="0">
                <a:solidFill>
                  <a:srgbClr val="FFDD71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المحصنات المؤمنات الغافلات</a:t>
            </a:r>
            <a:endParaRPr lang="en-US" sz="1700" b="1" dirty="0">
              <a:solidFill>
                <a:srgbClr val="FFDD71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333F425-A48D-4082-A05D-1140201E14E8}"/>
              </a:ext>
            </a:extLst>
          </p:cNvPr>
          <p:cNvSpPr txBox="1"/>
          <p:nvPr/>
        </p:nvSpPr>
        <p:spPr>
          <a:xfrm>
            <a:off x="4649278" y="3530501"/>
            <a:ext cx="452078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س3/ 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لماذا بدأ بالشرك عند ذكر السبع </a:t>
            </a:r>
          </a:p>
          <a:p>
            <a:pPr algn="r" rtl="1"/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الموبقات؟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E111B6D-D327-4E11-B9D7-2F3D1C159CB5}"/>
              </a:ext>
            </a:extLst>
          </p:cNvPr>
          <p:cNvSpPr txBox="1"/>
          <p:nvPr/>
        </p:nvSpPr>
        <p:spPr>
          <a:xfrm>
            <a:off x="4749625" y="4276136"/>
            <a:ext cx="4365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b="1" dirty="0">
                <a:solidFill>
                  <a:srgbClr val="FFDD71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لأنه أعظم الذنوب وأشدها الذي لا يغفره الله</a:t>
            </a:r>
            <a:endParaRPr lang="en-US" sz="2000" b="1" dirty="0">
              <a:solidFill>
                <a:srgbClr val="FFD85B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E9F51CF-A181-4249-9172-62BE4F224B16}"/>
              </a:ext>
            </a:extLst>
          </p:cNvPr>
          <p:cNvSpPr txBox="1"/>
          <p:nvPr/>
        </p:nvSpPr>
        <p:spPr>
          <a:xfrm>
            <a:off x="-51605" y="459809"/>
            <a:ext cx="46109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س4/ 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توعد الله آكل الربا بالحرب؛ فما صورها؟ طبق هذه الصور على ما يعصف بالعالم من أزمات اقتصادية.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00107C9-654F-427C-89E8-D4403C137F9B}"/>
              </a:ext>
            </a:extLst>
          </p:cNvPr>
          <p:cNvSpPr txBox="1"/>
          <p:nvPr/>
        </p:nvSpPr>
        <p:spPr>
          <a:xfrm>
            <a:off x="-17007" y="1537027"/>
            <a:ext cx="4511729" cy="2396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</a:pPr>
            <a:r>
              <a:rPr lang="ar-SA" b="1" dirty="0">
                <a:solidFill>
                  <a:srgbClr val="FFDD71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صورها: حرب على الربكة والرخاء حرب على السعادة والطمأنينة حرب يسلط فيها الله بعض العصاة على بعض حرب على الاعصاب والقلوب حرب المصائب </a:t>
            </a:r>
          </a:p>
          <a:p>
            <a:pPr lvl="0" algn="r" rtl="1">
              <a:lnSpc>
                <a:spcPct val="120000"/>
              </a:lnSpc>
            </a:pPr>
            <a:r>
              <a:rPr lang="ar-SA" b="1" dirty="0">
                <a:solidFill>
                  <a:srgbClr val="FFDD71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والكوارث حرب السلاح بين الأهم والجيوش والدول</a:t>
            </a:r>
          </a:p>
          <a:p>
            <a:pPr lvl="0" algn="r" rtl="1">
              <a:lnSpc>
                <a:spcPct val="120000"/>
              </a:lnSpc>
            </a:pPr>
            <a:r>
              <a:rPr lang="ar-SA" b="1" dirty="0">
                <a:solidFill>
                  <a:srgbClr val="FFDD71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-الازمة الاقتصادية العالمية التي خسرت الملايين </a:t>
            </a:r>
          </a:p>
          <a:p>
            <a:pPr lvl="0" algn="r" rtl="1">
              <a:lnSpc>
                <a:spcPct val="120000"/>
              </a:lnSpc>
            </a:pPr>
            <a:r>
              <a:rPr lang="ar-SA" b="1" dirty="0">
                <a:solidFill>
                  <a:srgbClr val="FFDD71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والمليارات بسبب تعاملهم بالربا فيما يسمى بالرهن العقاري.</a:t>
            </a:r>
          </a:p>
        </p:txBody>
      </p:sp>
    </p:spTree>
    <p:extLst>
      <p:ext uri="{BB962C8B-B14F-4D97-AF65-F5344CB8AC3E}">
        <p14:creationId xmlns:p14="http://schemas.microsoft.com/office/powerpoint/2010/main" val="35527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uiExpand="1" build="allAtOnce"/>
      <p:bldP spid="27" grpId="0"/>
      <p:bldP spid="28" grpId="0" build="allAtOnce"/>
      <p:bldP spid="29" grpId="0"/>
      <p:bldP spid="30" grpId="0" uiExpand="1" build="allAtOnce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2067694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الأسئلة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395535" y="802798"/>
            <a:ext cx="54875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س1/ </a:t>
            </a:r>
            <a:r>
              <a:rPr lang="ar-SA" sz="36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هو الابتعاد عن الشيء، وعن الأسباب الموصلة إليه 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287995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3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التيمن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23270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القلب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2879955" y="3890546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الاستخارة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232703" y="388707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الاجتناب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2DAD7DE-9AA0-490F-9255-CEAF2E55D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6" grpId="0" animBg="1"/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-66779" y="585154"/>
            <a:ext cx="600274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س2/ </a:t>
            </a:r>
            <a:r>
              <a:rPr lang="ar-SA" sz="28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إذا دعا إمام المسلمين فئة َ للجهاد في سبيل الله، حرم عليهم الفرار من المعركة، لأن </a:t>
            </a:r>
          </a:p>
          <a:p>
            <a:pPr algn="r"/>
            <a:r>
              <a:rPr lang="ar-SA" sz="28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ذلك من الشرك بالله 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زر الإجراء: فارغ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F235BE-25C6-43DE-9EBF-8052F7F1342E}"/>
              </a:ext>
            </a:extLst>
          </p:cNvPr>
          <p:cNvSpPr/>
          <p:nvPr/>
        </p:nvSpPr>
        <p:spPr>
          <a:xfrm>
            <a:off x="3248032" y="2983265"/>
            <a:ext cx="1512660" cy="84745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70000"/>
              </a:lnSpc>
            </a:pPr>
            <a:r>
              <a:rPr lang="ar-SA" sz="4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صح</a:t>
            </a:r>
          </a:p>
        </p:txBody>
      </p:sp>
      <p:sp>
        <p:nvSpPr>
          <p:cNvPr id="10" name="زر الإجراء: فارغ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0D3728-B6F7-4531-ADBB-02167882E270}"/>
              </a:ext>
            </a:extLst>
          </p:cNvPr>
          <p:cNvSpPr/>
          <p:nvPr/>
        </p:nvSpPr>
        <p:spPr>
          <a:xfrm>
            <a:off x="871075" y="2983265"/>
            <a:ext cx="1636209" cy="84745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130000"/>
              </a:lnSpc>
            </a:pPr>
            <a:r>
              <a:rPr lang="ar-SA" sz="4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1515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خطأ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7996AAE-C14C-4107-8B39-358F8E7F9F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3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395536" y="687990"/>
            <a:ext cx="553952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س3/</a:t>
            </a:r>
            <a:r>
              <a:rPr lang="ar-SA" sz="40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لقد كانت مهمة الأنبياء عليهم السلام الأولى هي 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287995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9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29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29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النهي عن الشرك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23270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الامر بالتوحيد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2879955" y="3890546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الظلم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232703" y="388707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(أ) و (ب)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7FD67B6-501B-41E7-A60D-B53600EE7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14ADA814-A769-4D19-8124-58811FA7BDB2}"/>
              </a:ext>
            </a:extLst>
          </p:cNvPr>
          <p:cNvSpPr txBox="1"/>
          <p:nvPr/>
        </p:nvSpPr>
        <p:spPr>
          <a:xfrm>
            <a:off x="2699792" y="1178379"/>
            <a:ext cx="855487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D347"/>
                </a:solidFill>
                <a:effectLst>
                  <a:glow rad="88900">
                    <a:srgbClr val="9A5322">
                      <a:alpha val="7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انتهى الدرس</a:t>
            </a:r>
          </a:p>
        </p:txBody>
      </p:sp>
      <p:sp>
        <p:nvSpPr>
          <p:cNvPr id="18" name="Google Shape;189;p33">
            <a:extLst>
              <a:ext uri="{FF2B5EF4-FFF2-40B4-BE49-F238E27FC236}">
                <a16:creationId xmlns:a16="http://schemas.microsoft.com/office/drawing/2014/main" id="{EEBB47A8-3733-4204-BF2B-205234619118}"/>
              </a:ext>
            </a:extLst>
          </p:cNvPr>
          <p:cNvSpPr/>
          <p:nvPr/>
        </p:nvSpPr>
        <p:spPr>
          <a:xfrm>
            <a:off x="7919347" y="178482"/>
            <a:ext cx="941114" cy="875618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2AB75"/>
          </a:solidFill>
          <a:ln>
            <a:solidFill>
              <a:srgbClr val="793905"/>
            </a:solidFill>
          </a:ln>
          <a:effectLst>
            <a:glow rad="50800">
              <a:schemeClr val="accent6">
                <a:lumMod val="5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61F25-3636-4666-9E4B-F4A9411F0859}"/>
              </a:ext>
            </a:extLst>
          </p:cNvPr>
          <p:cNvSpPr txBox="1"/>
          <p:nvPr/>
        </p:nvSpPr>
        <p:spPr>
          <a:xfrm>
            <a:off x="6322561" y="2734016"/>
            <a:ext cx="3421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DE75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مازن إياد أبوزيد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7D70BB9-7D14-4793-834E-251FDCBCA50F}"/>
              </a:ext>
            </a:extLst>
          </p:cNvPr>
          <p:cNvSpPr txBox="1"/>
          <p:nvPr/>
        </p:nvSpPr>
        <p:spPr>
          <a:xfrm>
            <a:off x="6704853" y="2097188"/>
            <a:ext cx="263446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FFD347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 </a:t>
            </a:r>
          </a:p>
        </p:txBody>
      </p:sp>
      <p:sp>
        <p:nvSpPr>
          <p:cNvPr id="24" name="Google Shape;189;p33">
            <a:extLst>
              <a:ext uri="{FF2B5EF4-FFF2-40B4-BE49-F238E27FC236}">
                <a16:creationId xmlns:a16="http://schemas.microsoft.com/office/drawing/2014/main" id="{A0A94168-93BB-4590-9150-FC39A6C0716A}"/>
              </a:ext>
            </a:extLst>
          </p:cNvPr>
          <p:cNvSpPr/>
          <p:nvPr/>
        </p:nvSpPr>
        <p:spPr>
          <a:xfrm>
            <a:off x="283539" y="178482"/>
            <a:ext cx="941114" cy="875618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2AB75"/>
          </a:solidFill>
          <a:ln>
            <a:solidFill>
              <a:srgbClr val="793905"/>
            </a:solidFill>
          </a:ln>
          <a:effectLst>
            <a:glow rad="50800">
              <a:schemeClr val="accent6">
                <a:lumMod val="5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505CFD0-075A-4508-B4FA-84BB0930AEAC}"/>
              </a:ext>
            </a:extLst>
          </p:cNvPr>
          <p:cNvSpPr txBox="1"/>
          <p:nvPr/>
        </p:nvSpPr>
        <p:spPr>
          <a:xfrm>
            <a:off x="2935250" y="2781991"/>
            <a:ext cx="3421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DE75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محمد علي باخشوين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B7EB4F-EA13-4BC1-B555-15DB7716C784}"/>
              </a:ext>
            </a:extLst>
          </p:cNvPr>
          <p:cNvSpPr txBox="1"/>
          <p:nvPr/>
        </p:nvSpPr>
        <p:spPr>
          <a:xfrm>
            <a:off x="3306213" y="2122532"/>
            <a:ext cx="263446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FFD347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D140F8C-326C-486A-8B61-D33589053A9B}"/>
              </a:ext>
            </a:extLst>
          </p:cNvPr>
          <p:cNvSpPr txBox="1"/>
          <p:nvPr/>
        </p:nvSpPr>
        <p:spPr>
          <a:xfrm>
            <a:off x="4355976" y="4587974"/>
            <a:ext cx="546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24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  <a:endParaRPr lang="ar-SA" sz="28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rgbClr val="78230D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7C31F0A-8EA6-4B96-8E9D-F6A48F6EC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09" y="2885091"/>
            <a:ext cx="2942288" cy="17457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50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9568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charset="-78"/>
                <a:cs typeface="Hacen Beirut" panose="02000000000000000000" charset="-78"/>
              </a:rPr>
              <a:t>الحديث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29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BEBAE3-29A6-4E24-BAD8-58D36B267686}"/>
              </a:ext>
            </a:extLst>
          </p:cNvPr>
          <p:cNvSpPr txBox="1"/>
          <p:nvPr/>
        </p:nvSpPr>
        <p:spPr>
          <a:xfrm>
            <a:off x="2341539" y="-314452"/>
            <a:ext cx="4460921" cy="124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charset="-78"/>
                <a:cs typeface="BoutrosNewsH1" charset="-78"/>
              </a:rPr>
              <a:t>الحديث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80358BA-66CF-47D9-A52A-3502630DEAFE}"/>
              </a:ext>
            </a:extLst>
          </p:cNvPr>
          <p:cNvSpPr txBox="1"/>
          <p:nvPr/>
        </p:nvSpPr>
        <p:spPr>
          <a:xfrm>
            <a:off x="225668" y="1707654"/>
            <a:ext cx="8692662" cy="2536865"/>
          </a:xfrm>
          <a:custGeom>
            <a:avLst/>
            <a:gdLst>
              <a:gd name="connsiteX0" fmla="*/ 0 w 8692662"/>
              <a:gd name="connsiteY0" fmla="*/ 422811 h 2536865"/>
              <a:gd name="connsiteX1" fmla="*/ 422811 w 8692662"/>
              <a:gd name="connsiteY1" fmla="*/ 0 h 2536865"/>
              <a:gd name="connsiteX2" fmla="*/ 1155201 w 8692662"/>
              <a:gd name="connsiteY2" fmla="*/ 0 h 2536865"/>
              <a:gd name="connsiteX3" fmla="*/ 1730651 w 8692662"/>
              <a:gd name="connsiteY3" fmla="*/ 0 h 2536865"/>
              <a:gd name="connsiteX4" fmla="*/ 2149160 w 8692662"/>
              <a:gd name="connsiteY4" fmla="*/ 0 h 2536865"/>
              <a:gd name="connsiteX5" fmla="*/ 2960021 w 8692662"/>
              <a:gd name="connsiteY5" fmla="*/ 0 h 2536865"/>
              <a:gd name="connsiteX6" fmla="*/ 3613941 w 8692662"/>
              <a:gd name="connsiteY6" fmla="*/ 0 h 2536865"/>
              <a:gd name="connsiteX7" fmla="*/ 4424801 w 8692662"/>
              <a:gd name="connsiteY7" fmla="*/ 0 h 2536865"/>
              <a:gd name="connsiteX8" fmla="*/ 5157192 w 8692662"/>
              <a:gd name="connsiteY8" fmla="*/ 0 h 2536865"/>
              <a:gd name="connsiteX9" fmla="*/ 5654171 w 8692662"/>
              <a:gd name="connsiteY9" fmla="*/ 0 h 2536865"/>
              <a:gd name="connsiteX10" fmla="*/ 6072680 w 8692662"/>
              <a:gd name="connsiteY10" fmla="*/ 0 h 2536865"/>
              <a:gd name="connsiteX11" fmla="*/ 6805070 w 8692662"/>
              <a:gd name="connsiteY11" fmla="*/ 0 h 2536865"/>
              <a:gd name="connsiteX12" fmla="*/ 7302049 w 8692662"/>
              <a:gd name="connsiteY12" fmla="*/ 0 h 2536865"/>
              <a:gd name="connsiteX13" fmla="*/ 8269851 w 8692662"/>
              <a:gd name="connsiteY13" fmla="*/ 0 h 2536865"/>
              <a:gd name="connsiteX14" fmla="*/ 8692662 w 8692662"/>
              <a:gd name="connsiteY14" fmla="*/ 422811 h 2536865"/>
              <a:gd name="connsiteX15" fmla="*/ 8692662 w 8692662"/>
              <a:gd name="connsiteY15" fmla="*/ 986559 h 2536865"/>
              <a:gd name="connsiteX16" fmla="*/ 8692662 w 8692662"/>
              <a:gd name="connsiteY16" fmla="*/ 1584131 h 2536865"/>
              <a:gd name="connsiteX17" fmla="*/ 8692662 w 8692662"/>
              <a:gd name="connsiteY17" fmla="*/ 2114054 h 2536865"/>
              <a:gd name="connsiteX18" fmla="*/ 8269851 w 8692662"/>
              <a:gd name="connsiteY18" fmla="*/ 2536865 h 2536865"/>
              <a:gd name="connsiteX19" fmla="*/ 7537461 w 8692662"/>
              <a:gd name="connsiteY19" fmla="*/ 2536865 h 2536865"/>
              <a:gd name="connsiteX20" fmla="*/ 6805070 w 8692662"/>
              <a:gd name="connsiteY20" fmla="*/ 2536865 h 2536865"/>
              <a:gd name="connsiteX21" fmla="*/ 6308091 w 8692662"/>
              <a:gd name="connsiteY21" fmla="*/ 2536865 h 2536865"/>
              <a:gd name="connsiteX22" fmla="*/ 5732641 w 8692662"/>
              <a:gd name="connsiteY22" fmla="*/ 2536865 h 2536865"/>
              <a:gd name="connsiteX23" fmla="*/ 5157192 w 8692662"/>
              <a:gd name="connsiteY23" fmla="*/ 2536865 h 2536865"/>
              <a:gd name="connsiteX24" fmla="*/ 4660213 w 8692662"/>
              <a:gd name="connsiteY24" fmla="*/ 2536865 h 2536865"/>
              <a:gd name="connsiteX25" fmla="*/ 4084763 w 8692662"/>
              <a:gd name="connsiteY25" fmla="*/ 2536865 h 2536865"/>
              <a:gd name="connsiteX26" fmla="*/ 3509313 w 8692662"/>
              <a:gd name="connsiteY26" fmla="*/ 2536865 h 2536865"/>
              <a:gd name="connsiteX27" fmla="*/ 3090805 w 8692662"/>
              <a:gd name="connsiteY27" fmla="*/ 2536865 h 2536865"/>
              <a:gd name="connsiteX28" fmla="*/ 2436885 w 8692662"/>
              <a:gd name="connsiteY28" fmla="*/ 2536865 h 2536865"/>
              <a:gd name="connsiteX29" fmla="*/ 1861435 w 8692662"/>
              <a:gd name="connsiteY29" fmla="*/ 2536865 h 2536865"/>
              <a:gd name="connsiteX30" fmla="*/ 1207515 w 8692662"/>
              <a:gd name="connsiteY30" fmla="*/ 2536865 h 2536865"/>
              <a:gd name="connsiteX31" fmla="*/ 422811 w 8692662"/>
              <a:gd name="connsiteY31" fmla="*/ 2536865 h 2536865"/>
              <a:gd name="connsiteX32" fmla="*/ 0 w 8692662"/>
              <a:gd name="connsiteY32" fmla="*/ 2114054 h 2536865"/>
              <a:gd name="connsiteX33" fmla="*/ 0 w 8692662"/>
              <a:gd name="connsiteY33" fmla="*/ 1584131 h 2536865"/>
              <a:gd name="connsiteX34" fmla="*/ 0 w 8692662"/>
              <a:gd name="connsiteY34" fmla="*/ 1037296 h 2536865"/>
              <a:gd name="connsiteX35" fmla="*/ 0 w 8692662"/>
              <a:gd name="connsiteY35" fmla="*/ 422811 h 253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92662" h="2536865" fill="none" extrusionOk="0">
                <a:moveTo>
                  <a:pt x="0" y="422811"/>
                </a:moveTo>
                <a:cubicBezTo>
                  <a:pt x="42269" y="183688"/>
                  <a:pt x="230513" y="40609"/>
                  <a:pt x="422811" y="0"/>
                </a:cubicBezTo>
                <a:cubicBezTo>
                  <a:pt x="624663" y="-13119"/>
                  <a:pt x="958399" y="11418"/>
                  <a:pt x="1155201" y="0"/>
                </a:cubicBezTo>
                <a:cubicBezTo>
                  <a:pt x="1352003" y="-11418"/>
                  <a:pt x="1562411" y="15741"/>
                  <a:pt x="1730651" y="0"/>
                </a:cubicBezTo>
                <a:cubicBezTo>
                  <a:pt x="1898891" y="-15741"/>
                  <a:pt x="1954575" y="-6813"/>
                  <a:pt x="2149160" y="0"/>
                </a:cubicBezTo>
                <a:cubicBezTo>
                  <a:pt x="2343745" y="6813"/>
                  <a:pt x="2593347" y="-14151"/>
                  <a:pt x="2960021" y="0"/>
                </a:cubicBezTo>
                <a:cubicBezTo>
                  <a:pt x="3326695" y="14151"/>
                  <a:pt x="3400867" y="5520"/>
                  <a:pt x="3613941" y="0"/>
                </a:cubicBezTo>
                <a:cubicBezTo>
                  <a:pt x="3827015" y="-5520"/>
                  <a:pt x="4202775" y="-9464"/>
                  <a:pt x="4424801" y="0"/>
                </a:cubicBezTo>
                <a:cubicBezTo>
                  <a:pt x="4646827" y="9464"/>
                  <a:pt x="4799427" y="985"/>
                  <a:pt x="5157192" y="0"/>
                </a:cubicBezTo>
                <a:cubicBezTo>
                  <a:pt x="5514957" y="-985"/>
                  <a:pt x="5536899" y="6372"/>
                  <a:pt x="5654171" y="0"/>
                </a:cubicBezTo>
                <a:cubicBezTo>
                  <a:pt x="5771443" y="-6372"/>
                  <a:pt x="5972426" y="-3545"/>
                  <a:pt x="6072680" y="0"/>
                </a:cubicBezTo>
                <a:cubicBezTo>
                  <a:pt x="6172934" y="3545"/>
                  <a:pt x="6605892" y="23082"/>
                  <a:pt x="6805070" y="0"/>
                </a:cubicBezTo>
                <a:cubicBezTo>
                  <a:pt x="7004248" y="-23082"/>
                  <a:pt x="7182115" y="3963"/>
                  <a:pt x="7302049" y="0"/>
                </a:cubicBezTo>
                <a:cubicBezTo>
                  <a:pt x="7421983" y="-3963"/>
                  <a:pt x="8052435" y="-4449"/>
                  <a:pt x="8269851" y="0"/>
                </a:cubicBezTo>
                <a:cubicBezTo>
                  <a:pt x="8494517" y="51345"/>
                  <a:pt x="8672036" y="164294"/>
                  <a:pt x="8692662" y="422811"/>
                </a:cubicBezTo>
                <a:cubicBezTo>
                  <a:pt x="8695212" y="699438"/>
                  <a:pt x="8683687" y="854842"/>
                  <a:pt x="8692662" y="986559"/>
                </a:cubicBezTo>
                <a:cubicBezTo>
                  <a:pt x="8701637" y="1118276"/>
                  <a:pt x="8670358" y="1322600"/>
                  <a:pt x="8692662" y="1584131"/>
                </a:cubicBezTo>
                <a:cubicBezTo>
                  <a:pt x="8714966" y="1845662"/>
                  <a:pt x="8690836" y="1907278"/>
                  <a:pt x="8692662" y="2114054"/>
                </a:cubicBezTo>
                <a:cubicBezTo>
                  <a:pt x="8746495" y="2363263"/>
                  <a:pt x="8502344" y="2545977"/>
                  <a:pt x="8269851" y="2536865"/>
                </a:cubicBezTo>
                <a:cubicBezTo>
                  <a:pt x="8052409" y="2547648"/>
                  <a:pt x="7881233" y="2563332"/>
                  <a:pt x="7537461" y="2536865"/>
                </a:cubicBezTo>
                <a:cubicBezTo>
                  <a:pt x="7193689" y="2510399"/>
                  <a:pt x="6974525" y="2532651"/>
                  <a:pt x="6805070" y="2536865"/>
                </a:cubicBezTo>
                <a:cubicBezTo>
                  <a:pt x="6635615" y="2541079"/>
                  <a:pt x="6537544" y="2556852"/>
                  <a:pt x="6308091" y="2536865"/>
                </a:cubicBezTo>
                <a:cubicBezTo>
                  <a:pt x="6078638" y="2516878"/>
                  <a:pt x="5898327" y="2517564"/>
                  <a:pt x="5732641" y="2536865"/>
                </a:cubicBezTo>
                <a:cubicBezTo>
                  <a:pt x="5566955" y="2556167"/>
                  <a:pt x="5389136" y="2554542"/>
                  <a:pt x="5157192" y="2536865"/>
                </a:cubicBezTo>
                <a:cubicBezTo>
                  <a:pt x="4925248" y="2519188"/>
                  <a:pt x="4822448" y="2545032"/>
                  <a:pt x="4660213" y="2536865"/>
                </a:cubicBezTo>
                <a:cubicBezTo>
                  <a:pt x="4497978" y="2528698"/>
                  <a:pt x="4313681" y="2549169"/>
                  <a:pt x="4084763" y="2536865"/>
                </a:cubicBezTo>
                <a:cubicBezTo>
                  <a:pt x="3855845" y="2524562"/>
                  <a:pt x="3630950" y="2510149"/>
                  <a:pt x="3509313" y="2536865"/>
                </a:cubicBezTo>
                <a:cubicBezTo>
                  <a:pt x="3387676" y="2563582"/>
                  <a:pt x="3294802" y="2554155"/>
                  <a:pt x="3090805" y="2536865"/>
                </a:cubicBezTo>
                <a:cubicBezTo>
                  <a:pt x="2886808" y="2519575"/>
                  <a:pt x="2596808" y="2504724"/>
                  <a:pt x="2436885" y="2536865"/>
                </a:cubicBezTo>
                <a:cubicBezTo>
                  <a:pt x="2276962" y="2569006"/>
                  <a:pt x="1985459" y="2512751"/>
                  <a:pt x="1861435" y="2536865"/>
                </a:cubicBezTo>
                <a:cubicBezTo>
                  <a:pt x="1737411" y="2560980"/>
                  <a:pt x="1533893" y="2521222"/>
                  <a:pt x="1207515" y="2536865"/>
                </a:cubicBezTo>
                <a:cubicBezTo>
                  <a:pt x="881137" y="2552508"/>
                  <a:pt x="765245" y="2518669"/>
                  <a:pt x="422811" y="2536865"/>
                </a:cubicBezTo>
                <a:cubicBezTo>
                  <a:pt x="229132" y="2565872"/>
                  <a:pt x="9191" y="2325139"/>
                  <a:pt x="0" y="2114054"/>
                </a:cubicBezTo>
                <a:cubicBezTo>
                  <a:pt x="20412" y="1996631"/>
                  <a:pt x="19046" y="1733679"/>
                  <a:pt x="0" y="1584131"/>
                </a:cubicBezTo>
                <a:cubicBezTo>
                  <a:pt x="-19046" y="1434583"/>
                  <a:pt x="-5874" y="1265032"/>
                  <a:pt x="0" y="1037296"/>
                </a:cubicBezTo>
                <a:cubicBezTo>
                  <a:pt x="5874" y="809560"/>
                  <a:pt x="-5349" y="700857"/>
                  <a:pt x="0" y="422811"/>
                </a:cubicBezTo>
                <a:close/>
              </a:path>
              <a:path w="8692662" h="2536865" stroke="0" extrusionOk="0">
                <a:moveTo>
                  <a:pt x="0" y="422811"/>
                </a:moveTo>
                <a:cubicBezTo>
                  <a:pt x="-23132" y="193009"/>
                  <a:pt x="196319" y="2012"/>
                  <a:pt x="422811" y="0"/>
                </a:cubicBezTo>
                <a:cubicBezTo>
                  <a:pt x="575050" y="-2646"/>
                  <a:pt x="740272" y="-4182"/>
                  <a:pt x="998261" y="0"/>
                </a:cubicBezTo>
                <a:cubicBezTo>
                  <a:pt x="1256250" y="4182"/>
                  <a:pt x="1377602" y="-4726"/>
                  <a:pt x="1652181" y="0"/>
                </a:cubicBezTo>
                <a:cubicBezTo>
                  <a:pt x="1926760" y="4726"/>
                  <a:pt x="2000191" y="-7050"/>
                  <a:pt x="2149160" y="0"/>
                </a:cubicBezTo>
                <a:cubicBezTo>
                  <a:pt x="2298129" y="7050"/>
                  <a:pt x="2712648" y="32134"/>
                  <a:pt x="2881550" y="0"/>
                </a:cubicBezTo>
                <a:cubicBezTo>
                  <a:pt x="3050452" y="-32134"/>
                  <a:pt x="3186561" y="-6521"/>
                  <a:pt x="3457000" y="0"/>
                </a:cubicBezTo>
                <a:cubicBezTo>
                  <a:pt x="3727439" y="6521"/>
                  <a:pt x="3668147" y="-2326"/>
                  <a:pt x="3875509" y="0"/>
                </a:cubicBezTo>
                <a:cubicBezTo>
                  <a:pt x="4082871" y="2326"/>
                  <a:pt x="4163655" y="-17344"/>
                  <a:pt x="4372488" y="0"/>
                </a:cubicBezTo>
                <a:cubicBezTo>
                  <a:pt x="4581321" y="17344"/>
                  <a:pt x="4601902" y="4921"/>
                  <a:pt x="4790997" y="0"/>
                </a:cubicBezTo>
                <a:cubicBezTo>
                  <a:pt x="4980092" y="-4921"/>
                  <a:pt x="5007351" y="-7316"/>
                  <a:pt x="5209505" y="0"/>
                </a:cubicBezTo>
                <a:cubicBezTo>
                  <a:pt x="5411659" y="7316"/>
                  <a:pt x="5602926" y="3186"/>
                  <a:pt x="5941896" y="0"/>
                </a:cubicBezTo>
                <a:cubicBezTo>
                  <a:pt x="6280866" y="-3186"/>
                  <a:pt x="6288227" y="-6642"/>
                  <a:pt x="6438875" y="0"/>
                </a:cubicBezTo>
                <a:cubicBezTo>
                  <a:pt x="6589523" y="6642"/>
                  <a:pt x="6773139" y="-135"/>
                  <a:pt x="7014325" y="0"/>
                </a:cubicBezTo>
                <a:cubicBezTo>
                  <a:pt x="7255511" y="135"/>
                  <a:pt x="7350736" y="-4390"/>
                  <a:pt x="7511304" y="0"/>
                </a:cubicBezTo>
                <a:cubicBezTo>
                  <a:pt x="7671872" y="4390"/>
                  <a:pt x="7912763" y="31402"/>
                  <a:pt x="8269851" y="0"/>
                </a:cubicBezTo>
                <a:cubicBezTo>
                  <a:pt x="8544152" y="-29829"/>
                  <a:pt x="8708728" y="160231"/>
                  <a:pt x="8692662" y="422811"/>
                </a:cubicBezTo>
                <a:cubicBezTo>
                  <a:pt x="8683755" y="669692"/>
                  <a:pt x="8674077" y="804603"/>
                  <a:pt x="8692662" y="986559"/>
                </a:cubicBezTo>
                <a:cubicBezTo>
                  <a:pt x="8711247" y="1168515"/>
                  <a:pt x="8696288" y="1354024"/>
                  <a:pt x="8692662" y="1533394"/>
                </a:cubicBezTo>
                <a:cubicBezTo>
                  <a:pt x="8689036" y="1712765"/>
                  <a:pt x="8695298" y="1973240"/>
                  <a:pt x="8692662" y="2114054"/>
                </a:cubicBezTo>
                <a:cubicBezTo>
                  <a:pt x="8680581" y="2368322"/>
                  <a:pt x="8508092" y="2580184"/>
                  <a:pt x="8269851" y="2536865"/>
                </a:cubicBezTo>
                <a:cubicBezTo>
                  <a:pt x="7961874" y="2522795"/>
                  <a:pt x="7909281" y="2558789"/>
                  <a:pt x="7615931" y="2536865"/>
                </a:cubicBezTo>
                <a:cubicBezTo>
                  <a:pt x="7322581" y="2514941"/>
                  <a:pt x="7134547" y="2553173"/>
                  <a:pt x="6883541" y="2536865"/>
                </a:cubicBezTo>
                <a:cubicBezTo>
                  <a:pt x="6632535" y="2520558"/>
                  <a:pt x="6445377" y="2550898"/>
                  <a:pt x="6072680" y="2536865"/>
                </a:cubicBezTo>
                <a:cubicBezTo>
                  <a:pt x="5699983" y="2522832"/>
                  <a:pt x="5522710" y="2507337"/>
                  <a:pt x="5340289" y="2536865"/>
                </a:cubicBezTo>
                <a:cubicBezTo>
                  <a:pt x="5157868" y="2566393"/>
                  <a:pt x="4966392" y="2559805"/>
                  <a:pt x="4607899" y="2536865"/>
                </a:cubicBezTo>
                <a:cubicBezTo>
                  <a:pt x="4249406" y="2513926"/>
                  <a:pt x="4046690" y="2511294"/>
                  <a:pt x="3797038" y="2536865"/>
                </a:cubicBezTo>
                <a:cubicBezTo>
                  <a:pt x="3547386" y="2562436"/>
                  <a:pt x="3563309" y="2549054"/>
                  <a:pt x="3378529" y="2536865"/>
                </a:cubicBezTo>
                <a:cubicBezTo>
                  <a:pt x="3193749" y="2524676"/>
                  <a:pt x="3116824" y="2523263"/>
                  <a:pt x="2960021" y="2536865"/>
                </a:cubicBezTo>
                <a:cubicBezTo>
                  <a:pt x="2803218" y="2550467"/>
                  <a:pt x="2721226" y="2538862"/>
                  <a:pt x="2541512" y="2536865"/>
                </a:cubicBezTo>
                <a:cubicBezTo>
                  <a:pt x="2361798" y="2534868"/>
                  <a:pt x="2104449" y="2512594"/>
                  <a:pt x="1809121" y="2536865"/>
                </a:cubicBezTo>
                <a:cubicBezTo>
                  <a:pt x="1513793" y="2561136"/>
                  <a:pt x="1438204" y="2510803"/>
                  <a:pt x="1155201" y="2536865"/>
                </a:cubicBezTo>
                <a:cubicBezTo>
                  <a:pt x="872198" y="2562927"/>
                  <a:pt x="632047" y="2506134"/>
                  <a:pt x="422811" y="2536865"/>
                </a:cubicBezTo>
                <a:cubicBezTo>
                  <a:pt x="225978" y="2535587"/>
                  <a:pt x="5217" y="2362806"/>
                  <a:pt x="0" y="2114054"/>
                </a:cubicBezTo>
                <a:cubicBezTo>
                  <a:pt x="28035" y="1859434"/>
                  <a:pt x="1870" y="1715867"/>
                  <a:pt x="0" y="1533394"/>
                </a:cubicBezTo>
                <a:cubicBezTo>
                  <a:pt x="-1870" y="1350921"/>
                  <a:pt x="-27682" y="1217758"/>
                  <a:pt x="0" y="952734"/>
                </a:cubicBezTo>
                <a:cubicBezTo>
                  <a:pt x="27682" y="687710"/>
                  <a:pt x="-4011" y="609353"/>
                  <a:pt x="0" y="422811"/>
                </a:cubicBezTo>
                <a:close/>
              </a:path>
            </a:pathLst>
          </a:custGeom>
          <a:solidFill>
            <a:srgbClr val="EAB482"/>
          </a:solidFill>
          <a:ln w="28575">
            <a:solidFill>
              <a:srgbClr val="632D09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389846189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>
            <a:defPPr>
              <a:defRPr lang="ko-KR"/>
            </a:defPPr>
            <a:lvl1pPr algn="ctr">
              <a:defRPr sz="115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93366">
                      <a:alpha val="40000"/>
                    </a:srgbClr>
                  </a:glo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rtl="1">
              <a:lnSpc>
                <a:spcPct val="140000"/>
              </a:lnSpc>
            </a:pPr>
            <a:r>
              <a:rPr lang="ar-SA" sz="2600" dirty="0">
                <a:ln w="28575">
                  <a:noFill/>
                  <a:prstDash val="solid"/>
                </a:ln>
                <a:solidFill>
                  <a:srgbClr val="FFCE33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عن أبي هريرة - رضي الله عنه - أن رسول الله ﷺ - قال: </a:t>
            </a:r>
            <a:r>
              <a:rPr lang="ar-SA" sz="26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(( اجتنبوا السبع </a:t>
            </a:r>
          </a:p>
          <a:p>
            <a:pPr rtl="1">
              <a:lnSpc>
                <a:spcPct val="140000"/>
              </a:lnSpc>
            </a:pPr>
            <a:r>
              <a:rPr lang="ar-SA" sz="26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الموبقات )) </a:t>
            </a:r>
            <a:r>
              <a:rPr lang="ar-SA" sz="2600" dirty="0">
                <a:ln w="28575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، قالوا: يا رسول الله، وما هن؟ قال:  </a:t>
            </a:r>
            <a:r>
              <a:rPr lang="ar-SA" sz="26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(( الشرك بالله، والسحر، وقتل النفس التي حرم الله إلا بالحق، وأكل الربا، وأكل مال اليتيم، والتولي يوم الزحف، وقذف المحصنات المؤمنات الغافلات )). </a:t>
            </a:r>
            <a:r>
              <a:rPr lang="ar-SA" sz="2600" dirty="0">
                <a:ln w="28575">
                  <a:noFill/>
                  <a:prstDash val="solid"/>
                </a:ln>
                <a:solidFill>
                  <a:srgbClr val="FFCE33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متفقٌ عليه .</a:t>
            </a:r>
            <a:endParaRPr lang="en-US" sz="2600" dirty="0">
              <a:ln w="28575">
                <a:noFill/>
                <a:prstDash val="solid"/>
              </a:ln>
              <a:solidFill>
                <a:srgbClr val="FFCE33"/>
              </a:solidFill>
              <a:effectLst>
                <a:glow rad="114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Tunisia Bold" panose="02000000000000000000" pitchFamily="2" charset="-78"/>
              <a:ea typeface="Castile-Thin" pitchFamily="50" charset="-78"/>
              <a:cs typeface="Hacen Tunisia Bold" panose="02000000000000000000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104A31C-FAC0-49EA-A2C0-DBC4F39A9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" y="29525"/>
            <a:ext cx="1359837" cy="8068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88978"/>
            <a:ext cx="6416159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88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إرشادات الحديث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03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3491880" y="123478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60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020CF5B-23E8-4F90-8431-79A896CB3EBE}"/>
              </a:ext>
            </a:extLst>
          </p:cNvPr>
          <p:cNvGrpSpPr/>
          <p:nvPr/>
        </p:nvGrpSpPr>
        <p:grpSpPr>
          <a:xfrm>
            <a:off x="8451904" y="1189838"/>
            <a:ext cx="630535" cy="607731"/>
            <a:chOff x="196011" y="2031213"/>
            <a:chExt cx="687370" cy="669871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4E1CDD3E-63E5-46F3-949E-C9D7CD7CB10E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Google Shape;556;p52">
              <a:extLst>
                <a:ext uri="{FF2B5EF4-FFF2-40B4-BE49-F238E27FC236}">
                  <a16:creationId xmlns:a16="http://schemas.microsoft.com/office/drawing/2014/main" id="{81FE9713-EB00-4BA5-89E9-12F2417BAB9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62CB54A-FD3F-4EAF-AB58-086CB5425511}"/>
              </a:ext>
            </a:extLst>
          </p:cNvPr>
          <p:cNvGrpSpPr/>
          <p:nvPr/>
        </p:nvGrpSpPr>
        <p:grpSpPr>
          <a:xfrm>
            <a:off x="8437734" y="1844727"/>
            <a:ext cx="630535" cy="607731"/>
            <a:chOff x="196011" y="2031213"/>
            <a:chExt cx="687370" cy="669871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DF7C8BDD-E2A6-4588-8ED2-6E0D6A53A58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Google Shape;556;p52">
              <a:extLst>
                <a:ext uri="{FF2B5EF4-FFF2-40B4-BE49-F238E27FC236}">
                  <a16:creationId xmlns:a16="http://schemas.microsoft.com/office/drawing/2014/main" id="{F233AEC4-719B-4653-B1CA-E87DA0C1C4F6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CB422DE-005F-45FE-B596-2B631E9F06B0}"/>
              </a:ext>
            </a:extLst>
          </p:cNvPr>
          <p:cNvSpPr txBox="1"/>
          <p:nvPr/>
        </p:nvSpPr>
        <p:spPr>
          <a:xfrm>
            <a:off x="1516115" y="1288613"/>
            <a:ext cx="687230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الاجتناب:</a:t>
            </a: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هو الابتعاد عن الشيء، وعن الأسباب الموصلة إليه.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C14D28E-A2D5-4355-B80E-BCF76084B816}"/>
              </a:ext>
            </a:extLst>
          </p:cNvPr>
          <p:cNvSpPr txBox="1"/>
          <p:nvPr/>
        </p:nvSpPr>
        <p:spPr>
          <a:xfrm>
            <a:off x="1691680" y="1874317"/>
            <a:ext cx="6726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الذنوب الموبقة </a:t>
            </a: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هي التي تهلك صاحبها بوقوعه فيها حيث يعظم إثمها وخطرها حتى تودي بصاحبها إلى الهلاك في الدنيا والأخرة.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39550BE-4199-407A-951E-A8902089A7E9}"/>
              </a:ext>
            </a:extLst>
          </p:cNvPr>
          <p:cNvGrpSpPr/>
          <p:nvPr/>
        </p:nvGrpSpPr>
        <p:grpSpPr>
          <a:xfrm>
            <a:off x="8421000" y="2695701"/>
            <a:ext cx="630535" cy="607731"/>
            <a:chOff x="196011" y="2031213"/>
            <a:chExt cx="687370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01A7F3BD-BBA1-4064-83F2-4E8696374CF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653BD24F-0EB8-4EE1-B2A9-750C75E7A4AC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315E812-CC63-4E18-9FDA-CF220AD9A638}"/>
              </a:ext>
            </a:extLst>
          </p:cNvPr>
          <p:cNvSpPr txBox="1"/>
          <p:nvPr/>
        </p:nvSpPr>
        <p:spPr>
          <a:xfrm>
            <a:off x="1567067" y="2715766"/>
            <a:ext cx="68023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وصف بعض الذنوب بالمهلكات يدل على أنها من كبائر الذنوب ، </a:t>
            </a:r>
            <a:r>
              <a:rPr lang="ar-SA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والذنوب تنقسم إلى : كبائر وصغائر.</a:t>
            </a:r>
            <a:endParaRPr lang="ar-SA" sz="2200" b="1" dirty="0">
              <a:solidFill>
                <a:srgbClr val="FDF1E9"/>
              </a:solidFill>
              <a:effectLst>
                <a:glow rad="114300">
                  <a:schemeClr val="accent2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B39550BE-4199-407A-951E-A8902089A7E9}"/>
              </a:ext>
            </a:extLst>
          </p:cNvPr>
          <p:cNvGrpSpPr/>
          <p:nvPr/>
        </p:nvGrpSpPr>
        <p:grpSpPr>
          <a:xfrm>
            <a:off x="8407777" y="3488505"/>
            <a:ext cx="630535" cy="607731"/>
            <a:chOff x="196011" y="2031213"/>
            <a:chExt cx="687370" cy="669871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01A7F3BD-BBA1-4064-83F2-4E8696374CF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Google Shape;556;p52">
              <a:extLst>
                <a:ext uri="{FF2B5EF4-FFF2-40B4-BE49-F238E27FC236}">
                  <a16:creationId xmlns:a16="http://schemas.microsoft.com/office/drawing/2014/main" id="{653BD24F-0EB8-4EE1-B2A9-750C75E7A4AC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315E812-CC63-4E18-9FDA-CF220AD9A638}"/>
              </a:ext>
            </a:extLst>
          </p:cNvPr>
          <p:cNvSpPr txBox="1"/>
          <p:nvPr/>
        </p:nvSpPr>
        <p:spPr>
          <a:xfrm>
            <a:off x="1516115" y="3508570"/>
            <a:ext cx="68400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الشرك هو: </a:t>
            </a: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صرف شيء من العبادة لغير الله تعالى، وهو أعظم الذنوب وأشدها، وهو الذنب الوحيد الذي لا يقفره الله تعالى.</a:t>
            </a:r>
          </a:p>
          <a:p>
            <a:pPr algn="r"/>
            <a:endParaRPr lang="ar-SA" sz="2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14300">
                  <a:schemeClr val="accent6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39550BE-4199-407A-951E-A8902089A7E9}"/>
              </a:ext>
            </a:extLst>
          </p:cNvPr>
          <p:cNvGrpSpPr/>
          <p:nvPr/>
        </p:nvGrpSpPr>
        <p:grpSpPr>
          <a:xfrm>
            <a:off x="8419856" y="4302524"/>
            <a:ext cx="630535" cy="607731"/>
            <a:chOff x="196011" y="2031213"/>
            <a:chExt cx="687370" cy="669871"/>
          </a:xfrm>
        </p:grpSpPr>
        <p:sp>
          <p:nvSpPr>
            <p:cNvPr id="39" name="شكل بيضاوي 38">
              <a:extLst>
                <a:ext uri="{FF2B5EF4-FFF2-40B4-BE49-F238E27FC236}">
                  <a16:creationId xmlns:a16="http://schemas.microsoft.com/office/drawing/2014/main" id="{01A7F3BD-BBA1-4064-83F2-4E8696374CF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0" name="Google Shape;556;p52">
              <a:extLst>
                <a:ext uri="{FF2B5EF4-FFF2-40B4-BE49-F238E27FC236}">
                  <a16:creationId xmlns:a16="http://schemas.microsoft.com/office/drawing/2014/main" id="{653BD24F-0EB8-4EE1-B2A9-750C75E7A4AC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315E812-CC63-4E18-9FDA-CF220AD9A638}"/>
              </a:ext>
            </a:extLst>
          </p:cNvPr>
          <p:cNvSpPr txBox="1"/>
          <p:nvPr/>
        </p:nvSpPr>
        <p:spPr>
          <a:xfrm>
            <a:off x="1690536" y="4322589"/>
            <a:ext cx="6677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لقد كانت مهمة الأنبياء عليهم السلام الأولى النهي عن الشرك والامر بتوحيد، ما جاء نبي إلا وقد حذر أمته من الشرك ودعاهم إلى التوحيد.</a:t>
            </a:r>
          </a:p>
        </p:txBody>
      </p:sp>
    </p:spTree>
    <p:extLst>
      <p:ext uri="{BB962C8B-B14F-4D97-AF65-F5344CB8AC3E}">
        <p14:creationId xmlns:p14="http://schemas.microsoft.com/office/powerpoint/2010/main" val="959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0" grpId="1"/>
      <p:bldP spid="21" grpId="0"/>
      <p:bldP spid="21" grpId="1"/>
      <p:bldP spid="25" grpId="0"/>
      <p:bldP spid="25" grpId="1"/>
      <p:bldP spid="29" grpId="0"/>
      <p:bldP spid="29" grpId="1"/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3491880" y="123478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60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1965806-B5DC-46F7-938B-F906DA9FFC9E}"/>
              </a:ext>
            </a:extLst>
          </p:cNvPr>
          <p:cNvGrpSpPr/>
          <p:nvPr/>
        </p:nvGrpSpPr>
        <p:grpSpPr>
          <a:xfrm>
            <a:off x="8394065" y="1305404"/>
            <a:ext cx="630535" cy="607731"/>
            <a:chOff x="196011" y="2031213"/>
            <a:chExt cx="687370" cy="669871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277F5E42-5C3C-48BA-8A45-81BB6214C416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Google Shape;556;p52">
              <a:extLst>
                <a:ext uri="{FF2B5EF4-FFF2-40B4-BE49-F238E27FC236}">
                  <a16:creationId xmlns:a16="http://schemas.microsoft.com/office/drawing/2014/main" id="{51E6EE94-51BF-40E9-A89E-9520F2AA5D92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8DA526-B331-42EB-BFA8-6819E1D52ED7}"/>
              </a:ext>
            </a:extLst>
          </p:cNvPr>
          <p:cNvSpPr txBox="1"/>
          <p:nvPr/>
        </p:nvSpPr>
        <p:spPr>
          <a:xfrm>
            <a:off x="1515482" y="1295111"/>
            <a:ext cx="6890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السحر من أكبر الكبائر، </a:t>
            </a:r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ويحصل بخضوع الساحر للشياطين التي الا تعينه على س سحِرِه حتى يكفر بالله تعالى، ولما فيه من التعلق بغير الله تعالى. 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7C684C1-D705-4932-91FB-1F4885050308}"/>
              </a:ext>
            </a:extLst>
          </p:cNvPr>
          <p:cNvGrpSpPr/>
          <p:nvPr/>
        </p:nvGrpSpPr>
        <p:grpSpPr>
          <a:xfrm>
            <a:off x="8134934" y="2027322"/>
            <a:ext cx="877130" cy="616436"/>
            <a:chOff x="-64981" y="2031213"/>
            <a:chExt cx="948362" cy="679466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3B881934-EE38-4F7D-AB18-3A8F770959C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Google Shape;556;p52">
              <a:extLst>
                <a:ext uri="{FF2B5EF4-FFF2-40B4-BE49-F238E27FC236}">
                  <a16:creationId xmlns:a16="http://schemas.microsoft.com/office/drawing/2014/main" id="{13616AA5-F7CE-4B91-9FC0-A49A1A1E7D42}"/>
                </a:ext>
              </a:extLst>
            </p:cNvPr>
            <p:cNvSpPr txBox="1">
              <a:spLocks/>
            </p:cNvSpPr>
            <p:nvPr/>
          </p:nvSpPr>
          <p:spPr>
            <a:xfrm>
              <a:off x="-64981" y="2066560"/>
              <a:ext cx="86580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7</a:t>
              </a: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E2794E2-B5A3-4FC0-8053-431029DBC73D}"/>
              </a:ext>
            </a:extLst>
          </p:cNvPr>
          <p:cNvSpPr txBox="1"/>
          <p:nvPr/>
        </p:nvSpPr>
        <p:spPr>
          <a:xfrm>
            <a:off x="1475367" y="2136130"/>
            <a:ext cx="6896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قْتل َّ النْفس البريئة من أشنع الجرائم وأكبر الكبائر.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21B114D-EFB2-4325-932A-9891185CE777}"/>
              </a:ext>
            </a:extLst>
          </p:cNvPr>
          <p:cNvGrpSpPr/>
          <p:nvPr/>
        </p:nvGrpSpPr>
        <p:grpSpPr>
          <a:xfrm>
            <a:off x="8352991" y="2715766"/>
            <a:ext cx="671609" cy="614688"/>
            <a:chOff x="168613" y="2031213"/>
            <a:chExt cx="714768" cy="677540"/>
          </a:xfrm>
        </p:grpSpPr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1B41160E-DB2B-43FA-8739-AD32F7A5FD6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Google Shape;556;p52">
              <a:extLst>
                <a:ext uri="{FF2B5EF4-FFF2-40B4-BE49-F238E27FC236}">
                  <a16:creationId xmlns:a16="http://schemas.microsoft.com/office/drawing/2014/main" id="{571C16E2-F200-4AB8-9704-9C84EAD20D5E}"/>
                </a:ext>
              </a:extLst>
            </p:cNvPr>
            <p:cNvSpPr txBox="1">
              <a:spLocks/>
            </p:cNvSpPr>
            <p:nvPr/>
          </p:nvSpPr>
          <p:spPr>
            <a:xfrm>
              <a:off x="168613" y="2064634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8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488B1F2-309B-450D-B6FE-DEE6197E1A48}"/>
              </a:ext>
            </a:extLst>
          </p:cNvPr>
          <p:cNvSpPr txBox="1"/>
          <p:nvPr/>
        </p:nvSpPr>
        <p:spPr>
          <a:xfrm>
            <a:off x="1600996" y="2666405"/>
            <a:ext cx="67684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لا يحل قتل النفس المعصومة إلا بعد زوال عصمتها، والا يكون ذلك إلا بارتكاب شيء يبيح قتلها.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921B114D-EFB2-4325-932A-9891185CE777}"/>
              </a:ext>
            </a:extLst>
          </p:cNvPr>
          <p:cNvGrpSpPr/>
          <p:nvPr/>
        </p:nvGrpSpPr>
        <p:grpSpPr>
          <a:xfrm>
            <a:off x="8336490" y="3507265"/>
            <a:ext cx="671609" cy="614688"/>
            <a:chOff x="168613" y="2031213"/>
            <a:chExt cx="714768" cy="67754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1B41160E-DB2B-43FA-8739-AD32F7A5FD6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Google Shape;556;p52">
              <a:extLst>
                <a:ext uri="{FF2B5EF4-FFF2-40B4-BE49-F238E27FC236}">
                  <a16:creationId xmlns:a16="http://schemas.microsoft.com/office/drawing/2014/main" id="{571C16E2-F200-4AB8-9704-9C84EAD20D5E}"/>
                </a:ext>
              </a:extLst>
            </p:cNvPr>
            <p:cNvSpPr txBox="1">
              <a:spLocks/>
            </p:cNvSpPr>
            <p:nvPr/>
          </p:nvSpPr>
          <p:spPr>
            <a:xfrm>
              <a:off x="168613" y="2064634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9</a:t>
              </a: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488B1F2-309B-450D-B6FE-DEE6197E1A48}"/>
              </a:ext>
            </a:extLst>
          </p:cNvPr>
          <p:cNvSpPr txBox="1"/>
          <p:nvPr/>
        </p:nvSpPr>
        <p:spPr>
          <a:xfrm>
            <a:off x="1510801" y="3527576"/>
            <a:ext cx="6877623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أكل الربا من أكبر الكبائر</a:t>
            </a:r>
            <a:r>
              <a:rPr lang="ar-SA" sz="21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، ومع هذا فقد كثر أكله في زماننا، وما انتشاره إلا بسبب ما يبثه المرابون من دعايات ِّ يروجونه بها. ولعضمها الله الحرب على آكل الربا.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21B114D-EFB2-4325-932A-9891185CE777}"/>
              </a:ext>
            </a:extLst>
          </p:cNvPr>
          <p:cNvGrpSpPr/>
          <p:nvPr/>
        </p:nvGrpSpPr>
        <p:grpSpPr>
          <a:xfrm>
            <a:off x="8324375" y="4333326"/>
            <a:ext cx="683724" cy="614688"/>
            <a:chOff x="168613" y="2031213"/>
            <a:chExt cx="727662" cy="677540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1B41160E-DB2B-43FA-8739-AD32F7A5FD6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Google Shape;556;p52">
              <a:extLst>
                <a:ext uri="{FF2B5EF4-FFF2-40B4-BE49-F238E27FC236}">
                  <a16:creationId xmlns:a16="http://schemas.microsoft.com/office/drawing/2014/main" id="{571C16E2-F200-4AB8-9704-9C84EAD20D5E}"/>
                </a:ext>
              </a:extLst>
            </p:cNvPr>
            <p:cNvSpPr txBox="1">
              <a:spLocks/>
            </p:cNvSpPr>
            <p:nvPr/>
          </p:nvSpPr>
          <p:spPr>
            <a:xfrm>
              <a:off x="168613" y="2064634"/>
              <a:ext cx="72766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10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488B1F2-309B-450D-B6FE-DEE6197E1A48}"/>
              </a:ext>
            </a:extLst>
          </p:cNvPr>
          <p:cNvSpPr txBox="1"/>
          <p:nvPr/>
        </p:nvSpPr>
        <p:spPr>
          <a:xfrm>
            <a:off x="1326235" y="4425645"/>
            <a:ext cx="70446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لعظم جريمة الربا عند الله تعالى فقد أعلن الله جل في علاه الحرب على أكلة الربا.</a:t>
            </a:r>
          </a:p>
        </p:txBody>
      </p:sp>
    </p:spTree>
    <p:extLst>
      <p:ext uri="{BB962C8B-B14F-4D97-AF65-F5344CB8AC3E}">
        <p14:creationId xmlns:p14="http://schemas.microsoft.com/office/powerpoint/2010/main" val="37870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  <p:bldP spid="21" grpId="0"/>
      <p:bldP spid="21" grpId="1"/>
      <p:bldP spid="27" grpId="0"/>
      <p:bldP spid="27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3491880" y="123478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60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1965806-B5DC-46F7-938B-F906DA9FFC9E}"/>
              </a:ext>
            </a:extLst>
          </p:cNvPr>
          <p:cNvGrpSpPr/>
          <p:nvPr/>
        </p:nvGrpSpPr>
        <p:grpSpPr>
          <a:xfrm>
            <a:off x="8388424" y="1305404"/>
            <a:ext cx="683723" cy="607731"/>
            <a:chOff x="189861" y="2031213"/>
            <a:chExt cx="745353" cy="669871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277F5E42-5C3C-48BA-8A45-81BB6214C416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Google Shape;556;p52">
              <a:extLst>
                <a:ext uri="{FF2B5EF4-FFF2-40B4-BE49-F238E27FC236}">
                  <a16:creationId xmlns:a16="http://schemas.microsoft.com/office/drawing/2014/main" id="{51E6EE94-51BF-40E9-A89E-9520F2AA5D92}"/>
                </a:ext>
              </a:extLst>
            </p:cNvPr>
            <p:cNvSpPr txBox="1">
              <a:spLocks/>
            </p:cNvSpPr>
            <p:nvPr/>
          </p:nvSpPr>
          <p:spPr>
            <a:xfrm>
              <a:off x="189861" y="2056965"/>
              <a:ext cx="74535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11</a:t>
              </a: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8DA526-B331-42EB-BFA8-6819E1D52ED7}"/>
              </a:ext>
            </a:extLst>
          </p:cNvPr>
          <p:cNvSpPr txBox="1"/>
          <p:nvPr/>
        </p:nvSpPr>
        <p:spPr>
          <a:xfrm>
            <a:off x="1763688" y="1295111"/>
            <a:ext cx="66421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أكل أموال الناس بالباطل جريمة كبيرة، </a:t>
            </a:r>
            <a:r>
              <a:rPr lang="ar-SA" sz="21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وإذا كان الذي يؤكل مالُه يتيماً فهو أشد عند الله تعالى، والواجب رعاية اليتيم والمحافظة على مال.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7C684C1-D705-4932-91FB-1F4885050308}"/>
              </a:ext>
            </a:extLst>
          </p:cNvPr>
          <p:cNvGrpSpPr/>
          <p:nvPr/>
        </p:nvGrpSpPr>
        <p:grpSpPr>
          <a:xfrm>
            <a:off x="8235726" y="2027322"/>
            <a:ext cx="800770" cy="616436"/>
            <a:chOff x="43997" y="2031213"/>
            <a:chExt cx="865800" cy="679466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3B881934-EE38-4F7D-AB18-3A8F770959C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Google Shape;556;p52">
              <a:extLst>
                <a:ext uri="{FF2B5EF4-FFF2-40B4-BE49-F238E27FC236}">
                  <a16:creationId xmlns:a16="http://schemas.microsoft.com/office/drawing/2014/main" id="{13616AA5-F7CE-4B91-9FC0-A49A1A1E7D42}"/>
                </a:ext>
              </a:extLst>
            </p:cNvPr>
            <p:cNvSpPr txBox="1">
              <a:spLocks/>
            </p:cNvSpPr>
            <p:nvPr/>
          </p:nvSpPr>
          <p:spPr>
            <a:xfrm>
              <a:off x="43997" y="2066560"/>
              <a:ext cx="86580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12</a:t>
              </a: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E2794E2-B5A3-4FC0-8053-431029DBC73D}"/>
              </a:ext>
            </a:extLst>
          </p:cNvPr>
          <p:cNvSpPr txBox="1"/>
          <p:nvPr/>
        </p:nvSpPr>
        <p:spPr>
          <a:xfrm>
            <a:off x="1326235" y="2010990"/>
            <a:ext cx="70648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1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الجهاد في الإسلام اسم عام يشمل عدة معان ً تدور حول مفهوم: (بذل الجهد) </a:t>
            </a:r>
          </a:p>
          <a:p>
            <a:pPr algn="r"/>
            <a:r>
              <a:rPr lang="ar-SA" sz="21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، فيدخل في ذلك طلب العلم، والرزق، وحمل النفس على الخير.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21B114D-EFB2-4325-932A-9891185CE777}"/>
              </a:ext>
            </a:extLst>
          </p:cNvPr>
          <p:cNvGrpSpPr/>
          <p:nvPr/>
        </p:nvGrpSpPr>
        <p:grpSpPr>
          <a:xfrm>
            <a:off x="8317340" y="2749370"/>
            <a:ext cx="719156" cy="614468"/>
            <a:chOff x="130671" y="2031213"/>
            <a:chExt cx="765370" cy="677297"/>
          </a:xfrm>
        </p:grpSpPr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1B41160E-DB2B-43FA-8739-AD32F7A5FD6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Google Shape;556;p52">
              <a:extLst>
                <a:ext uri="{FF2B5EF4-FFF2-40B4-BE49-F238E27FC236}">
                  <a16:creationId xmlns:a16="http://schemas.microsoft.com/office/drawing/2014/main" id="{571C16E2-F200-4AB8-9704-9C84EAD20D5E}"/>
                </a:ext>
              </a:extLst>
            </p:cNvPr>
            <p:cNvSpPr txBox="1">
              <a:spLocks/>
            </p:cNvSpPr>
            <p:nvPr/>
          </p:nvSpPr>
          <p:spPr>
            <a:xfrm>
              <a:off x="130671" y="2064391"/>
              <a:ext cx="76537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13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488B1F2-309B-450D-B6FE-DEE6197E1A48}"/>
              </a:ext>
            </a:extLst>
          </p:cNvPr>
          <p:cNvSpPr txBox="1"/>
          <p:nvPr/>
        </p:nvSpPr>
        <p:spPr>
          <a:xfrm>
            <a:off x="1577449" y="2715766"/>
            <a:ext cx="679003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1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إذا انتدب إمام المسلمين فئة َ للقتال ودعاهم للجهاد في سبيل الله، حرم عليهم </a:t>
            </a:r>
          </a:p>
          <a:p>
            <a:pPr algn="r"/>
            <a:r>
              <a:rPr lang="ar-SA" sz="21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الفرار من المعركة، لأن ذلك من كبائر الذنوب. ويستثنى من ذلك من كان فراره </a:t>
            </a:r>
          </a:p>
          <a:p>
            <a:pPr algn="r"/>
            <a:r>
              <a:rPr lang="ar-SA" sz="21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بقصد خداع العدو، أو كان عدد العدو أكثر من ضعفي عدد المجاهدين. 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921B114D-EFB2-4325-932A-9891185CE777}"/>
              </a:ext>
            </a:extLst>
          </p:cNvPr>
          <p:cNvGrpSpPr/>
          <p:nvPr/>
        </p:nvGrpSpPr>
        <p:grpSpPr>
          <a:xfrm>
            <a:off x="8301027" y="3757263"/>
            <a:ext cx="700006" cy="591583"/>
            <a:chOff x="151252" y="2031213"/>
            <a:chExt cx="744990" cy="652072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1B41160E-DB2B-43FA-8739-AD32F7A5FD6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Google Shape;556;p52">
              <a:extLst>
                <a:ext uri="{FF2B5EF4-FFF2-40B4-BE49-F238E27FC236}">
                  <a16:creationId xmlns:a16="http://schemas.microsoft.com/office/drawing/2014/main" id="{571C16E2-F200-4AB8-9704-9C84EAD20D5E}"/>
                </a:ext>
              </a:extLst>
            </p:cNvPr>
            <p:cNvSpPr txBox="1">
              <a:spLocks/>
            </p:cNvSpPr>
            <p:nvPr/>
          </p:nvSpPr>
          <p:spPr>
            <a:xfrm>
              <a:off x="151252" y="2039166"/>
              <a:ext cx="74499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14</a:t>
              </a: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488B1F2-309B-450D-B6FE-DEE6197E1A48}"/>
              </a:ext>
            </a:extLst>
          </p:cNvPr>
          <p:cNvSpPr txBox="1"/>
          <p:nvPr/>
        </p:nvSpPr>
        <p:spPr>
          <a:xfrm>
            <a:off x="1492964" y="3793765"/>
            <a:ext cx="687762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الجرائم الكبيرة: </a:t>
            </a:r>
            <a:r>
              <a:rPr lang="ar-SA" sz="21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قذف النساء المؤمنات العفيفات، البعيدات عن الزنا، الغافلات عنه، وتهديد الله تعالى فاعله بأشد العذاب في الدنيا والآخرة.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21B114D-EFB2-4325-932A-9891185CE777}"/>
              </a:ext>
            </a:extLst>
          </p:cNvPr>
          <p:cNvGrpSpPr/>
          <p:nvPr/>
        </p:nvGrpSpPr>
        <p:grpSpPr>
          <a:xfrm>
            <a:off x="8324375" y="4507663"/>
            <a:ext cx="683724" cy="584367"/>
            <a:chOff x="168613" y="2026781"/>
            <a:chExt cx="727662" cy="644119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1B41160E-DB2B-43FA-8739-AD32F7A5FD6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Google Shape;556;p52">
              <a:extLst>
                <a:ext uri="{FF2B5EF4-FFF2-40B4-BE49-F238E27FC236}">
                  <a16:creationId xmlns:a16="http://schemas.microsoft.com/office/drawing/2014/main" id="{571C16E2-F200-4AB8-9704-9C84EAD20D5E}"/>
                </a:ext>
              </a:extLst>
            </p:cNvPr>
            <p:cNvSpPr txBox="1">
              <a:spLocks/>
            </p:cNvSpPr>
            <p:nvPr/>
          </p:nvSpPr>
          <p:spPr>
            <a:xfrm>
              <a:off x="168613" y="2026781"/>
              <a:ext cx="72766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15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488B1F2-309B-450D-B6FE-DEE6197E1A48}"/>
              </a:ext>
            </a:extLst>
          </p:cNvPr>
          <p:cNvSpPr txBox="1"/>
          <p:nvPr/>
        </p:nvSpPr>
        <p:spPr>
          <a:xfrm>
            <a:off x="1326235" y="4587974"/>
            <a:ext cx="70446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في الحديث أسلوب من أساليب النبي ﷺ في تشويق السامعين وجذب انتباههم.</a:t>
            </a:r>
          </a:p>
        </p:txBody>
      </p:sp>
    </p:spTree>
    <p:extLst>
      <p:ext uri="{BB962C8B-B14F-4D97-AF65-F5344CB8AC3E}">
        <p14:creationId xmlns:p14="http://schemas.microsoft.com/office/powerpoint/2010/main" val="14287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1" grpId="0"/>
      <p:bldP spid="27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202735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الأنشطة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4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1DA7D39-9753-4698-A6DA-5DC96A8656DC}"/>
              </a:ext>
            </a:extLst>
          </p:cNvPr>
          <p:cNvSpPr txBox="1"/>
          <p:nvPr/>
        </p:nvSpPr>
        <p:spPr>
          <a:xfrm>
            <a:off x="222193" y="339502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نشاط (2)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D79B736-DB34-4753-BC87-22E4BA85BCF6}"/>
              </a:ext>
            </a:extLst>
          </p:cNvPr>
          <p:cNvSpPr txBox="1"/>
          <p:nvPr/>
        </p:nvSpPr>
        <p:spPr>
          <a:xfrm>
            <a:off x="1587486" y="1024294"/>
            <a:ext cx="7528428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ar-SA" sz="2200" b="1" dirty="0">
                <a:solidFill>
                  <a:srgbClr val="FFDF79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Hacen Liner XL" panose="02000000000000000000" pitchFamily="2" charset="-78"/>
              </a:rPr>
              <a:t>اربط بين التحذير مع السبع الموبقات والمحافظة على الضرورات الخمس التي أتت جميع الشرائع بالحفاظ عليها: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F8FEE94-C49D-4822-BCE1-16475357C1CB}"/>
              </a:ext>
            </a:extLst>
          </p:cNvPr>
          <p:cNvGrpSpPr/>
          <p:nvPr/>
        </p:nvGrpSpPr>
        <p:grpSpPr>
          <a:xfrm>
            <a:off x="8049199" y="70454"/>
            <a:ext cx="969711" cy="923330"/>
            <a:chOff x="8049199" y="70454"/>
            <a:chExt cx="969711" cy="923330"/>
          </a:xfrm>
          <a:effectLst>
            <a:glow rad="50800">
              <a:schemeClr val="accent6">
                <a:lumMod val="50000"/>
                <a:alpha val="68000"/>
              </a:schemeClr>
            </a:glow>
          </a:effectLst>
        </p:grpSpPr>
        <p:sp>
          <p:nvSpPr>
            <p:cNvPr id="45" name="Google Shape;9561;p69">
              <a:extLst>
                <a:ext uri="{FF2B5EF4-FFF2-40B4-BE49-F238E27FC236}">
                  <a16:creationId xmlns:a16="http://schemas.microsoft.com/office/drawing/2014/main" id="{15439C55-567A-40BB-BB8A-CDFB28BC4080}"/>
                </a:ext>
              </a:extLst>
            </p:cNvPr>
            <p:cNvSpPr/>
            <p:nvPr/>
          </p:nvSpPr>
          <p:spPr>
            <a:xfrm>
              <a:off x="8049199" y="70454"/>
              <a:ext cx="739574" cy="92333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6" name="Google Shape;9562;p69">
              <a:extLst>
                <a:ext uri="{FF2B5EF4-FFF2-40B4-BE49-F238E27FC236}">
                  <a16:creationId xmlns:a16="http://schemas.microsoft.com/office/drawing/2014/main" id="{D7A3EB29-2049-4FF0-AFE4-0A77D0B0AC50}"/>
                </a:ext>
              </a:extLst>
            </p:cNvPr>
            <p:cNvSpPr/>
            <p:nvPr/>
          </p:nvSpPr>
          <p:spPr>
            <a:xfrm>
              <a:off x="8387921" y="178485"/>
              <a:ext cx="59586" cy="54093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7" name="Google Shape;9563;p69">
              <a:extLst>
                <a:ext uri="{FF2B5EF4-FFF2-40B4-BE49-F238E27FC236}">
                  <a16:creationId xmlns:a16="http://schemas.microsoft.com/office/drawing/2014/main" id="{189A647A-DE62-46FA-AE9A-9FA7DC72864B}"/>
                </a:ext>
              </a:extLst>
            </p:cNvPr>
            <p:cNvSpPr/>
            <p:nvPr/>
          </p:nvSpPr>
          <p:spPr>
            <a:xfrm>
              <a:off x="8160410" y="394547"/>
              <a:ext cx="287097" cy="270233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8" name="Google Shape;9564;p69">
              <a:extLst>
                <a:ext uri="{FF2B5EF4-FFF2-40B4-BE49-F238E27FC236}">
                  <a16:creationId xmlns:a16="http://schemas.microsoft.com/office/drawing/2014/main" id="{CEBF6F2B-1442-427F-9056-074CCA84297E}"/>
                </a:ext>
              </a:extLst>
            </p:cNvPr>
            <p:cNvSpPr/>
            <p:nvPr/>
          </p:nvSpPr>
          <p:spPr>
            <a:xfrm>
              <a:off x="8501676" y="502578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9" name="Google Shape;9565;p69">
              <a:extLst>
                <a:ext uri="{FF2B5EF4-FFF2-40B4-BE49-F238E27FC236}">
                  <a16:creationId xmlns:a16="http://schemas.microsoft.com/office/drawing/2014/main" id="{6A755E17-165D-4EDB-9380-01ABE6E845C8}"/>
                </a:ext>
              </a:extLst>
            </p:cNvPr>
            <p:cNvSpPr/>
            <p:nvPr/>
          </p:nvSpPr>
          <p:spPr>
            <a:xfrm>
              <a:off x="8501676" y="394547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0" name="Google Shape;9566;p69">
              <a:extLst>
                <a:ext uri="{FF2B5EF4-FFF2-40B4-BE49-F238E27FC236}">
                  <a16:creationId xmlns:a16="http://schemas.microsoft.com/office/drawing/2014/main" id="{DF652056-BDDF-4BD1-969E-455E5ECF1191}"/>
                </a:ext>
              </a:extLst>
            </p:cNvPr>
            <p:cNvSpPr/>
            <p:nvPr/>
          </p:nvSpPr>
          <p:spPr>
            <a:xfrm>
              <a:off x="8501676" y="610687"/>
              <a:ext cx="170797" cy="54093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1" name="Google Shape;9567;p69">
              <a:extLst>
                <a:ext uri="{FF2B5EF4-FFF2-40B4-BE49-F238E27FC236}">
                  <a16:creationId xmlns:a16="http://schemas.microsoft.com/office/drawing/2014/main" id="{6350A23E-F906-474A-828C-8563DB3229D4}"/>
                </a:ext>
              </a:extLst>
            </p:cNvPr>
            <p:cNvSpPr/>
            <p:nvPr/>
          </p:nvSpPr>
          <p:spPr>
            <a:xfrm>
              <a:off x="8157784" y="721134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2" name="Google Shape;9568;p69">
              <a:extLst>
                <a:ext uri="{FF2B5EF4-FFF2-40B4-BE49-F238E27FC236}">
                  <a16:creationId xmlns:a16="http://schemas.microsoft.com/office/drawing/2014/main" id="{EF5F53FD-9FDD-4B9C-9EE2-869EB0C1FC17}"/>
                </a:ext>
              </a:extLst>
            </p:cNvPr>
            <p:cNvSpPr/>
            <p:nvPr/>
          </p:nvSpPr>
          <p:spPr>
            <a:xfrm>
              <a:off x="8157784" y="829243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3" name="Google Shape;9569;p69">
              <a:extLst>
                <a:ext uri="{FF2B5EF4-FFF2-40B4-BE49-F238E27FC236}">
                  <a16:creationId xmlns:a16="http://schemas.microsoft.com/office/drawing/2014/main" id="{EFC58209-5ADD-4EEA-9261-2A59185C56B9}"/>
                </a:ext>
              </a:extLst>
            </p:cNvPr>
            <p:cNvSpPr/>
            <p:nvPr/>
          </p:nvSpPr>
          <p:spPr>
            <a:xfrm>
              <a:off x="8843024" y="180901"/>
              <a:ext cx="175886" cy="812883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aphicFrame>
        <p:nvGraphicFramePr>
          <p:cNvPr id="16" name="جدول 4">
            <a:extLst>
              <a:ext uri="{FF2B5EF4-FFF2-40B4-BE49-F238E27FC236}">
                <a16:creationId xmlns:a16="http://schemas.microsoft.com/office/drawing/2014/main" id="{FDC15257-5478-4074-9509-D2F88CA8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39837"/>
              </p:ext>
            </p:extLst>
          </p:nvPr>
        </p:nvGraphicFramePr>
        <p:xfrm>
          <a:off x="1603735" y="2038889"/>
          <a:ext cx="7327232" cy="302400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1869479">
                  <a:extLst>
                    <a:ext uri="{9D8B030D-6E8A-4147-A177-3AD203B41FA5}">
                      <a16:colId xmlns:a16="http://schemas.microsoft.com/office/drawing/2014/main" val="4150084607"/>
                    </a:ext>
                  </a:extLst>
                </a:gridCol>
                <a:gridCol w="5457753">
                  <a:extLst>
                    <a:ext uri="{9D8B030D-6E8A-4147-A177-3AD203B41FA5}">
                      <a16:colId xmlns:a16="http://schemas.microsoft.com/office/drawing/2014/main" val="267737083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437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347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8333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3769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652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052614"/>
                  </a:ext>
                </a:extLst>
              </a:tr>
            </a:tbl>
          </a:graphicData>
        </a:graphic>
      </p:graphicFrame>
      <p:sp>
        <p:nvSpPr>
          <p:cNvPr id="19" name="مستطيل 18">
            <a:extLst>
              <a:ext uri="{FF2B5EF4-FFF2-40B4-BE49-F238E27FC236}">
                <a16:creationId xmlns:a16="http://schemas.microsoft.com/office/drawing/2014/main" id="{1B4FA3CB-9515-471F-9323-EA840F5481CC}"/>
              </a:ext>
            </a:extLst>
          </p:cNvPr>
          <p:cNvSpPr/>
          <p:nvPr/>
        </p:nvSpPr>
        <p:spPr>
          <a:xfrm>
            <a:off x="6756625" y="2119919"/>
            <a:ext cx="2423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F5D5"/>
                </a:solidFill>
                <a:effectLst>
                  <a:glow rad="114300">
                    <a:srgbClr val="644C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الضرورات الخمس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43BE17A-E2AA-433B-91AB-B0D94BFC955B}"/>
              </a:ext>
            </a:extLst>
          </p:cNvPr>
          <p:cNvSpPr/>
          <p:nvPr/>
        </p:nvSpPr>
        <p:spPr>
          <a:xfrm>
            <a:off x="1619672" y="2099632"/>
            <a:ext cx="5416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F5D5"/>
                </a:solidFill>
                <a:effectLst>
                  <a:glow rad="114300">
                    <a:srgbClr val="644C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 يرتبط بها من السبع الموبقات التي حذر الحديث منها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6916175" y="2526594"/>
            <a:ext cx="218994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1200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حفظ الدين 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6903559" y="3020665"/>
            <a:ext cx="218994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1200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حفظ انفس 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6918563" y="3554400"/>
            <a:ext cx="218994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1200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حفظ العقل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6918563" y="4041777"/>
            <a:ext cx="218994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1200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حفظ المال 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6925973" y="4552333"/>
            <a:ext cx="218994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1200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حفظ العرض 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1619672" y="2549708"/>
            <a:ext cx="541426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الشرك بالله, التولي يوم الزحف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1619672" y="3037377"/>
            <a:ext cx="541426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قتل النفس التي حرم الله إلا بالحق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1638367" y="3537688"/>
            <a:ext cx="541426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السحر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1648647" y="4033421"/>
            <a:ext cx="541426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أكل الربا، أكل مال اليتيم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72BE6BC-0F4D-47D7-B871-759F0246B720}"/>
              </a:ext>
            </a:extLst>
          </p:cNvPr>
          <p:cNvSpPr txBox="1"/>
          <p:nvPr/>
        </p:nvSpPr>
        <p:spPr>
          <a:xfrm>
            <a:off x="1648647" y="4551316"/>
            <a:ext cx="541426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قذف المحصنات المؤمنات الغافلات</a:t>
            </a:r>
            <a:endParaRPr lang="en-US" sz="2400" b="1" kern="1200" dirty="0"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9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9" grpId="0"/>
      <p:bldP spid="29" grpId="0"/>
      <p:bldP spid="32" grpId="0"/>
      <p:bldP spid="26" grpId="0"/>
      <p:bldP spid="27" grpId="0"/>
      <p:bldP spid="28" grpId="0"/>
      <p:bldP spid="30" grpId="0"/>
      <p:bldP spid="31" grpId="0"/>
      <p:bldP spid="33" grpId="0"/>
      <p:bldP spid="35" grpId="0"/>
      <p:bldP spid="37" grpId="0"/>
      <p:bldP spid="3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الحديث الخامس عشر</Template>
  <TotalTime>1</TotalTime>
  <Words>781</Words>
  <Application>Microsoft Office PowerPoint</Application>
  <PresentationFormat>عرض على الشاشة (16:9)</PresentationFormat>
  <Paragraphs>97</Paragraphs>
  <Slides>16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33" baseType="lpstr">
      <vt:lpstr>맑은 고딕</vt:lpstr>
      <vt:lpstr>AbdoMaster-Bold</vt:lpstr>
      <vt:lpstr>Arial</vt:lpstr>
      <vt:lpstr>Bahij Tanseek Pro</vt:lpstr>
      <vt:lpstr>Berkshire Swash</vt:lpstr>
      <vt:lpstr>BoutrosNewsH1</vt:lpstr>
      <vt:lpstr>Calibri</vt:lpstr>
      <vt:lpstr>Castile-Thin</vt:lpstr>
      <vt:lpstr>Dante</vt:lpstr>
      <vt:lpstr>Dubai</vt:lpstr>
      <vt:lpstr>Hacen Beirut</vt:lpstr>
      <vt:lpstr>Hacen Liner XL</vt:lpstr>
      <vt:lpstr>Hacen Tunisia Bold</vt:lpstr>
      <vt:lpstr>HSIshraq-Medium</vt:lpstr>
      <vt:lpstr>STC Bold</vt:lpstr>
      <vt:lpstr>نسق Office</vt:lpstr>
      <vt:lpstr>Custom Design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2021-01-07T15:07:08Z</dcterms:created>
  <dcterms:modified xsi:type="dcterms:W3CDTF">2021-01-07T15:08:30Z</dcterms:modified>
</cp:coreProperties>
</file>