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0" r:id="rId4"/>
    <p:sldId id="257" r:id="rId5"/>
    <p:sldId id="274" r:id="rId6"/>
    <p:sldId id="275" r:id="rId7"/>
    <p:sldId id="262" r:id="rId8"/>
    <p:sldId id="276" r:id="rId9"/>
    <p:sldId id="263" r:id="rId10"/>
    <p:sldId id="264" r:id="rId11"/>
    <p:sldId id="27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DEADA"/>
    <a:srgbClr val="FFE59B"/>
    <a:srgbClr val="FFD347"/>
    <a:srgbClr val="EE8200"/>
    <a:srgbClr val="9A5322"/>
    <a:srgbClr val="F2AB75"/>
    <a:srgbClr val="F0934E"/>
    <a:srgbClr val="FF1515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>
        <p:scale>
          <a:sx n="71" d="100"/>
          <a:sy n="71" d="100"/>
        </p:scale>
        <p:origin x="5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94F86F-37AC-4E30-9EBB-E76D89B1BAE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DB3134-68CB-4C18-94A5-3583926040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71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B3134-68CB-4C18-94A5-3583926040F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ar-SA" altLang="ko-KR" smtClean="0"/>
              <a:t>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0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1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/>
          <p:cNvSpPr/>
          <p:nvPr/>
        </p:nvSpPr>
        <p:spPr>
          <a:xfrm>
            <a:off x="4355679" y="2715766"/>
            <a:ext cx="4788321" cy="1497141"/>
          </a:xfrm>
          <a:custGeom>
            <a:avLst/>
            <a:gdLst/>
            <a:ahLst/>
            <a:cxnLst/>
            <a:rect l="l" t="t" r="r" b="b"/>
            <a:pathLst>
              <a:path w="4328021" h="2160240">
                <a:moveTo>
                  <a:pt x="260655" y="0"/>
                </a:moveTo>
                <a:lnTo>
                  <a:pt x="4328021" y="0"/>
                </a:lnTo>
                <a:lnTo>
                  <a:pt x="4328021" y="2160240"/>
                </a:lnTo>
                <a:lnTo>
                  <a:pt x="260655" y="2160240"/>
                </a:lnTo>
                <a:cubicBezTo>
                  <a:pt x="116699" y="2160240"/>
                  <a:pt x="0" y="2043541"/>
                  <a:pt x="0" y="1899585"/>
                </a:cubicBezTo>
                <a:lnTo>
                  <a:pt x="0" y="260655"/>
                </a:lnTo>
                <a:cubicBezTo>
                  <a:pt x="0" y="116699"/>
                  <a:pt x="116699" y="0"/>
                  <a:pt x="260655" y="0"/>
                </a:cubicBezTo>
                <a:close/>
              </a:path>
            </a:pathLst>
          </a:custGeom>
          <a:solidFill>
            <a:schemeClr val="accent6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FE06440-59A4-4244-883E-2134F453FFFB}"/>
              </a:ext>
            </a:extLst>
          </p:cNvPr>
          <p:cNvSpPr txBox="1"/>
          <p:nvPr/>
        </p:nvSpPr>
        <p:spPr>
          <a:xfrm>
            <a:off x="4860030" y="1074609"/>
            <a:ext cx="4460921" cy="149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السادس عشر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(صور الزنا)</a:t>
            </a:r>
            <a:endParaRPr lang="ar-SA" sz="32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C9F5CD0-C725-4E9E-AF6D-314B86DDF1F6}"/>
              </a:ext>
            </a:extLst>
          </p:cNvPr>
          <p:cNvSpPr txBox="1"/>
          <p:nvPr/>
        </p:nvSpPr>
        <p:spPr>
          <a:xfrm>
            <a:off x="6318436" y="3464336"/>
            <a:ext cx="35639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28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102</a:t>
            </a:r>
            <a:endParaRPr lang="ar-SA" sz="32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6D72752-8F79-45AF-A766-305A73FF9968}"/>
              </a:ext>
            </a:extLst>
          </p:cNvPr>
          <p:cNvSpPr txBox="1"/>
          <p:nvPr/>
        </p:nvSpPr>
        <p:spPr>
          <a:xfrm>
            <a:off x="6069536" y="2760743"/>
            <a:ext cx="38933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28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36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1EAFA9-ACB3-4728-B1BB-63317880A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588"/>
            <a:ext cx="1872208" cy="1110821"/>
          </a:xfrm>
          <a:prstGeom prst="rect">
            <a:avLst/>
          </a:prstGeom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2E7519A-A30B-4224-81DF-CC8677B14A48}"/>
              </a:ext>
            </a:extLst>
          </p:cNvPr>
          <p:cNvSpPr txBox="1"/>
          <p:nvPr/>
        </p:nvSpPr>
        <p:spPr>
          <a:xfrm>
            <a:off x="4355679" y="4605247"/>
            <a:ext cx="546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24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  <a:endParaRPr lang="ar-SA" sz="28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4" name="صورة 3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C93C19E8-E6FD-47B1-84E7-5C6802189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750"/>
            <a:ext cx="1872208" cy="10035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1DA7D39-9753-4698-A6DA-5DC96A8656DC}"/>
              </a:ext>
            </a:extLst>
          </p:cNvPr>
          <p:cNvSpPr txBox="1"/>
          <p:nvPr/>
        </p:nvSpPr>
        <p:spPr>
          <a:xfrm>
            <a:off x="222193" y="339502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(2)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D79B736-DB34-4753-BC87-22E4BA85BCF6}"/>
              </a:ext>
            </a:extLst>
          </p:cNvPr>
          <p:cNvSpPr txBox="1"/>
          <p:nvPr/>
        </p:nvSpPr>
        <p:spPr>
          <a:xfrm>
            <a:off x="1403648" y="1018873"/>
            <a:ext cx="7652132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rgbClr val="FFDF79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Hacen Liner XL" panose="02000000000000000000" pitchFamily="2" charset="-78"/>
              </a:rPr>
              <a:t>استنتج من الآيات الاتية وسائل الوقاية من الزنا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8FEE94-C49D-4822-BCE1-16475357C1CB}"/>
              </a:ext>
            </a:extLst>
          </p:cNvPr>
          <p:cNvGrpSpPr/>
          <p:nvPr/>
        </p:nvGrpSpPr>
        <p:grpSpPr>
          <a:xfrm>
            <a:off x="8049199" y="70454"/>
            <a:ext cx="969711" cy="923330"/>
            <a:chOff x="8049199" y="70454"/>
            <a:chExt cx="969711" cy="923330"/>
          </a:xfrm>
          <a:effectLst>
            <a:glow rad="50800">
              <a:schemeClr val="accent6">
                <a:lumMod val="50000"/>
                <a:alpha val="68000"/>
              </a:schemeClr>
            </a:glow>
          </a:effectLst>
        </p:grpSpPr>
        <p:sp>
          <p:nvSpPr>
            <p:cNvPr id="45" name="Google Shape;9561;p69">
              <a:extLst>
                <a:ext uri="{FF2B5EF4-FFF2-40B4-BE49-F238E27FC236}">
                  <a16:creationId xmlns:a16="http://schemas.microsoft.com/office/drawing/2014/main" id="{15439C55-567A-40BB-BB8A-CDFB28BC4080}"/>
                </a:ext>
              </a:extLst>
            </p:cNvPr>
            <p:cNvSpPr/>
            <p:nvPr/>
          </p:nvSpPr>
          <p:spPr>
            <a:xfrm>
              <a:off x="8049199" y="70454"/>
              <a:ext cx="739574" cy="92333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6" name="Google Shape;9562;p69">
              <a:extLst>
                <a:ext uri="{FF2B5EF4-FFF2-40B4-BE49-F238E27FC236}">
                  <a16:creationId xmlns:a16="http://schemas.microsoft.com/office/drawing/2014/main" id="{D7A3EB29-2049-4FF0-AFE4-0A77D0B0AC50}"/>
                </a:ext>
              </a:extLst>
            </p:cNvPr>
            <p:cNvSpPr/>
            <p:nvPr/>
          </p:nvSpPr>
          <p:spPr>
            <a:xfrm>
              <a:off x="8387921" y="178485"/>
              <a:ext cx="59586" cy="54093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7" name="Google Shape;9563;p69">
              <a:extLst>
                <a:ext uri="{FF2B5EF4-FFF2-40B4-BE49-F238E27FC236}">
                  <a16:creationId xmlns:a16="http://schemas.microsoft.com/office/drawing/2014/main" id="{189A647A-DE62-46FA-AE9A-9FA7DC72864B}"/>
                </a:ext>
              </a:extLst>
            </p:cNvPr>
            <p:cNvSpPr/>
            <p:nvPr/>
          </p:nvSpPr>
          <p:spPr>
            <a:xfrm>
              <a:off x="8160410" y="394547"/>
              <a:ext cx="287097" cy="270233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8" name="Google Shape;9564;p69">
              <a:extLst>
                <a:ext uri="{FF2B5EF4-FFF2-40B4-BE49-F238E27FC236}">
                  <a16:creationId xmlns:a16="http://schemas.microsoft.com/office/drawing/2014/main" id="{CEBF6F2B-1442-427F-9056-074CCA84297E}"/>
                </a:ext>
              </a:extLst>
            </p:cNvPr>
            <p:cNvSpPr/>
            <p:nvPr/>
          </p:nvSpPr>
          <p:spPr>
            <a:xfrm>
              <a:off x="8501676" y="502578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9" name="Google Shape;9565;p69">
              <a:extLst>
                <a:ext uri="{FF2B5EF4-FFF2-40B4-BE49-F238E27FC236}">
                  <a16:creationId xmlns:a16="http://schemas.microsoft.com/office/drawing/2014/main" id="{6A755E17-165D-4EDB-9380-01ABE6E845C8}"/>
                </a:ext>
              </a:extLst>
            </p:cNvPr>
            <p:cNvSpPr/>
            <p:nvPr/>
          </p:nvSpPr>
          <p:spPr>
            <a:xfrm>
              <a:off x="8501676" y="394547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0" name="Google Shape;9566;p69">
              <a:extLst>
                <a:ext uri="{FF2B5EF4-FFF2-40B4-BE49-F238E27FC236}">
                  <a16:creationId xmlns:a16="http://schemas.microsoft.com/office/drawing/2014/main" id="{DF652056-BDDF-4BD1-969E-455E5ECF1191}"/>
                </a:ext>
              </a:extLst>
            </p:cNvPr>
            <p:cNvSpPr/>
            <p:nvPr/>
          </p:nvSpPr>
          <p:spPr>
            <a:xfrm>
              <a:off x="8501676" y="610687"/>
              <a:ext cx="170797" cy="54093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1" name="Google Shape;9567;p69">
              <a:extLst>
                <a:ext uri="{FF2B5EF4-FFF2-40B4-BE49-F238E27FC236}">
                  <a16:creationId xmlns:a16="http://schemas.microsoft.com/office/drawing/2014/main" id="{6350A23E-F906-474A-828C-8563DB3229D4}"/>
                </a:ext>
              </a:extLst>
            </p:cNvPr>
            <p:cNvSpPr/>
            <p:nvPr/>
          </p:nvSpPr>
          <p:spPr>
            <a:xfrm>
              <a:off x="8157784" y="721134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2" name="Google Shape;9568;p69">
              <a:extLst>
                <a:ext uri="{FF2B5EF4-FFF2-40B4-BE49-F238E27FC236}">
                  <a16:creationId xmlns:a16="http://schemas.microsoft.com/office/drawing/2014/main" id="{EF5F53FD-9FDD-4B9C-9EE2-869EB0C1FC17}"/>
                </a:ext>
              </a:extLst>
            </p:cNvPr>
            <p:cNvSpPr/>
            <p:nvPr/>
          </p:nvSpPr>
          <p:spPr>
            <a:xfrm>
              <a:off x="8157784" y="829243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3" name="Google Shape;9569;p69">
              <a:extLst>
                <a:ext uri="{FF2B5EF4-FFF2-40B4-BE49-F238E27FC236}">
                  <a16:creationId xmlns:a16="http://schemas.microsoft.com/office/drawing/2014/main" id="{EFC58209-5ADD-4EEA-9261-2A59185C56B9}"/>
                </a:ext>
              </a:extLst>
            </p:cNvPr>
            <p:cNvSpPr/>
            <p:nvPr/>
          </p:nvSpPr>
          <p:spPr>
            <a:xfrm>
              <a:off x="8843024" y="180901"/>
              <a:ext cx="175886" cy="812883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80784"/>
              </p:ext>
            </p:extLst>
          </p:nvPr>
        </p:nvGraphicFramePr>
        <p:xfrm>
          <a:off x="1587804" y="1563637"/>
          <a:ext cx="7431106" cy="33989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80992">
                  <a:extLst>
                    <a:ext uri="{9D8B030D-6E8A-4147-A177-3AD203B41FA5}">
                      <a16:colId xmlns:a16="http://schemas.microsoft.com/office/drawing/2014/main" val="728171253"/>
                    </a:ext>
                  </a:extLst>
                </a:gridCol>
                <a:gridCol w="4545956">
                  <a:extLst>
                    <a:ext uri="{9D8B030D-6E8A-4147-A177-3AD203B41FA5}">
                      <a16:colId xmlns:a16="http://schemas.microsoft.com/office/drawing/2014/main" val="1801789700"/>
                    </a:ext>
                  </a:extLst>
                </a:gridCol>
                <a:gridCol w="2204158">
                  <a:extLst>
                    <a:ext uri="{9D8B030D-6E8A-4147-A177-3AD203B41FA5}">
                      <a16:colId xmlns:a16="http://schemas.microsoft.com/office/drawing/2014/main" val="2026624838"/>
                    </a:ext>
                  </a:extLst>
                </a:gridCol>
              </a:tblGrid>
              <a:tr h="4823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الآية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وسيلة الوقاية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30279"/>
                  </a:ext>
                </a:extLst>
              </a:tr>
              <a:tr h="633361"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92D050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  <a:ea typeface="+mn-ea"/>
                          <a:cs typeface="AlWatanHeadlines-Bold" panose="00000700000000000000" pitchFamily="2" charset="-78"/>
                        </a:rPr>
                        <a:t>يَا أَيُّهَا الَّذِينَ آمَنُوا لِيَسْتَأْذِنْكُمُ الَّذِينَ مَلَكَتْ أَيْمَانُكُمْ وَالَّذِينَ لَمْ يَبْلُغُوا الْحُلُمَ مِنْكُمْ ثَلَاثَ مَرَّاتٍ مِنْ قَبْلِ صَلَاةِ الْفَجْرِ وَحِينَ تَضَعُونَ ثِيَابَكُمْ مِنَ الظَّهِيرَةِ وَمِنْ بَعْدِ صَلَاةِ الْعِشَاءِ ثَلَاثُ عَوْرَاتٍ</a:t>
                      </a:r>
                      <a:endParaRPr lang="en-US" sz="1400" b="1" kern="1200" dirty="0">
                        <a:solidFill>
                          <a:srgbClr val="92D050"/>
                        </a:solidFill>
                        <a:effectLst>
                          <a:glow rad="50800">
                            <a:schemeClr val="tx1"/>
                          </a:glow>
                        </a:effectLst>
                        <a:latin typeface="+mn-lt"/>
                        <a:ea typeface="+mn-ea"/>
                        <a:cs typeface="AlWatanHeadlines-Bold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3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الاستئذان عند الدخول </a:t>
                      </a:r>
                      <a:endParaRPr lang="en-US" sz="23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11986"/>
                  </a:ext>
                </a:extLst>
              </a:tr>
              <a:tr h="438305"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92D050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  <a:ea typeface="+mn-ea"/>
                          <a:cs typeface="AlWatanHeadlines-Bold" panose="00000700000000000000" pitchFamily="2" charset="-78"/>
                        </a:rPr>
                        <a:t>قُل لِّلْمُؤْمِنِينَ يَغُضُّوا مِنْ أَبْصَارِهِمْ وَيَحْفَظُوا فُرُوجَهُمْ ۚ</a:t>
                      </a:r>
                      <a:endParaRPr lang="en-US" sz="1600" b="1" kern="1200" dirty="0">
                        <a:solidFill>
                          <a:srgbClr val="92D050"/>
                        </a:solidFill>
                        <a:effectLst>
                          <a:glow rad="50800">
                            <a:schemeClr val="tx1"/>
                          </a:glow>
                        </a:effectLst>
                        <a:latin typeface="+mn-lt"/>
                        <a:ea typeface="+mn-ea"/>
                        <a:cs typeface="AlWatanHeadlines-Bold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غض البصر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65489"/>
                  </a:ext>
                </a:extLst>
              </a:tr>
              <a:tr h="880284"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92D050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  <a:ea typeface="+mn-ea"/>
                          <a:cs typeface="AlWatanHeadlines-Bold" panose="00000700000000000000" pitchFamily="2" charset="-78"/>
                        </a:rPr>
                        <a:t>وَلَا يُبْدِينَ زِينَتَهُنَّ إِلَّا مَا ظَهَرَ مِنْهَا ۖ وَلْيَضْرِبْنَ بِخُمُرِهِنَّ على جُيُوبِهِنَّ ۖ وَلَا يُبْدِينَ زِينَتَهُنَّ إِلَّا لِبُعُولَتِهِنَّ أَوْ آبَائِهِنَّ أَوْ آبَاءِ بُعُولَتِهِنَّ أَوْ أَبْنَائِهِنَّ أَوْ أَبْنَاءِ بُعُولَتِهِنَّ أَوْ إِخْوَانِهِنَّ أَوْ بَنِي إِخْوَانِهِنَّ أَوْ بَنِي أَخَوَاتِهِنَّ أَوْ نِسَائِهِنَّ</a:t>
                      </a:r>
                      <a:endParaRPr lang="en-US" sz="1600" b="1" kern="1200" dirty="0">
                        <a:solidFill>
                          <a:srgbClr val="92D050"/>
                        </a:solidFill>
                        <a:effectLst>
                          <a:glow rad="50800">
                            <a:schemeClr val="tx1"/>
                          </a:glow>
                        </a:effectLst>
                        <a:latin typeface="+mn-lt"/>
                        <a:ea typeface="+mn-ea"/>
                        <a:cs typeface="AlWatanHeadlines-Bold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حجاب المرأة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3902"/>
                  </a:ext>
                </a:extLst>
              </a:tr>
              <a:tr h="482337"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92D050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  <a:ea typeface="+mn-ea"/>
                          <a:cs typeface="AlWatanHeadlines-Bold" panose="00000700000000000000" pitchFamily="2" charset="-78"/>
                        </a:rPr>
                        <a:t>وَلَا يَضْرِبْنَ بِأَرْجُلِهِنَّ لِيُعْلَمَ مَا يُخْفِينَ مِنْ زِينَتِهِنَّ </a:t>
                      </a:r>
                      <a:endParaRPr lang="en-US" sz="1600" b="1" kern="1200" dirty="0">
                        <a:solidFill>
                          <a:srgbClr val="92D050"/>
                        </a:solidFill>
                        <a:effectLst>
                          <a:glow rad="50800">
                            <a:schemeClr val="tx1"/>
                          </a:glow>
                        </a:effectLst>
                        <a:latin typeface="+mn-lt"/>
                        <a:ea typeface="+mn-ea"/>
                        <a:cs typeface="AlWatanHeadlines-Bold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إخفاء الزينة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237734"/>
                  </a:ext>
                </a:extLst>
              </a:tr>
              <a:tr h="482337"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5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92D050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  <a:ea typeface="+mn-ea"/>
                          <a:cs typeface="AlWatanHeadlines-Bold" panose="00000700000000000000" pitchFamily="2" charset="-78"/>
                        </a:rPr>
                        <a:t>وَلَا تَقْرَبُوا الزِّنَا ۖ إِنَّهُ كَانَ فَاحِشَةً وَسَاءَ سَبِيلًا</a:t>
                      </a:r>
                      <a:r>
                        <a:rPr lang="en-US" sz="1600" b="1" kern="1200" dirty="0">
                          <a:solidFill>
                            <a:srgbClr val="92D050"/>
                          </a:solidFill>
                          <a:effectLst>
                            <a:glow rad="50800">
                              <a:schemeClr val="tx1"/>
                            </a:glow>
                          </a:effectLst>
                          <a:latin typeface="+mn-lt"/>
                          <a:ea typeface="+mn-ea"/>
                          <a:cs typeface="AlWatanHeadlines-Bold" panose="00000700000000000000" pitchFamily="2" charset="-78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البعد عن وسائل الزنا</a:t>
                      </a:r>
                      <a:endParaRPr lang="en-US" sz="24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9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0424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التقويم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3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9C8E5C-E5E1-4C5C-82BE-11B8FCFE0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6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71AF37B-4040-4FD2-BE18-55CCB7FAC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" y="1416195"/>
            <a:ext cx="4356223" cy="2584640"/>
          </a:xfrm>
          <a:prstGeom prst="rect">
            <a:avLst/>
          </a:prstGeom>
          <a:effectLst/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2EAEFAC0-C4F0-44E6-B0B1-B2F01EB4A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73" y="1512288"/>
            <a:ext cx="4356223" cy="2584640"/>
          </a:xfrm>
          <a:prstGeom prst="rect">
            <a:avLst/>
          </a:prstGeom>
          <a:effectLst/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D7DDA3-9C00-4546-9231-FD3EB121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85471"/>
          <a:stretch/>
        </p:blipFill>
        <p:spPr>
          <a:xfrm>
            <a:off x="0" y="4659982"/>
            <a:ext cx="9144000" cy="483518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E4ABB2-14FD-4DE5-B08F-078955EC4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85471"/>
          <a:stretch/>
        </p:blipFill>
        <p:spPr>
          <a:xfrm>
            <a:off x="0" y="0"/>
            <a:ext cx="9144000" cy="483518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8A4220C-23EB-4DA0-97A9-9EBDC3D4549D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8100">
            <a:solidFill>
              <a:srgbClr val="E27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F2111D6-CE80-4206-8169-E2E5B95E8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5661" b="85471"/>
          <a:stretch/>
        </p:blipFill>
        <p:spPr>
          <a:xfrm flipH="1">
            <a:off x="0" y="4659982"/>
            <a:ext cx="6804248" cy="483518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3DFB2D1-6376-4AE9-9916-81964990B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661" b="85471"/>
          <a:stretch/>
        </p:blipFill>
        <p:spPr>
          <a:xfrm flipH="1">
            <a:off x="0" y="0"/>
            <a:ext cx="8100392" cy="48351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ED44C3E-B3D4-426A-BE2D-88B36FED1F65}"/>
              </a:ext>
            </a:extLst>
          </p:cNvPr>
          <p:cNvSpPr txBox="1"/>
          <p:nvPr/>
        </p:nvSpPr>
        <p:spPr>
          <a:xfrm>
            <a:off x="4778272" y="575346"/>
            <a:ext cx="43657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س1/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ما أثر العفة ولاستقامة على اخلاقيات المجتمع؟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9E5C6FA-6FAD-4E2F-A97B-506B63F6FA19}"/>
              </a:ext>
            </a:extLst>
          </p:cNvPr>
          <p:cNvSpPr txBox="1"/>
          <p:nvPr/>
        </p:nvSpPr>
        <p:spPr>
          <a:xfrm>
            <a:off x="4756300" y="1419622"/>
            <a:ext cx="4358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إعانته على التمسك بدين الله والتماسك والترابط وحفظ العرض والنسل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139691-39C1-4635-875B-E38A9D962DA2}"/>
              </a:ext>
            </a:extLst>
          </p:cNvPr>
          <p:cNvSpPr txBox="1"/>
          <p:nvPr/>
        </p:nvSpPr>
        <p:spPr>
          <a:xfrm>
            <a:off x="4437057" y="2041540"/>
            <a:ext cx="471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س2/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كيف يواجه الشباب الشهوات؟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1863E37-B739-4E58-B201-AAA77434AD8B}"/>
              </a:ext>
            </a:extLst>
          </p:cNvPr>
          <p:cNvSpPr txBox="1"/>
          <p:nvPr/>
        </p:nvSpPr>
        <p:spPr>
          <a:xfrm>
            <a:off x="4434216" y="2499742"/>
            <a:ext cx="4746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بالبعد عن الشهوات وعدم الانسياق ورائها ووراء من ينشرها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333F425-A48D-4082-A05D-1140201E14E8}"/>
              </a:ext>
            </a:extLst>
          </p:cNvPr>
          <p:cNvSpPr txBox="1"/>
          <p:nvPr/>
        </p:nvSpPr>
        <p:spPr>
          <a:xfrm>
            <a:off x="4442393" y="2931790"/>
            <a:ext cx="471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س3/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بين صورة زنا كل من :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E111B6D-D327-4E11-B9D7-2F3D1C159CB5}"/>
              </a:ext>
            </a:extLst>
          </p:cNvPr>
          <p:cNvSpPr txBox="1"/>
          <p:nvPr/>
        </p:nvSpPr>
        <p:spPr>
          <a:xfrm>
            <a:off x="4829171" y="3402629"/>
            <a:ext cx="4293830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SA" sz="1600" b="1" dirty="0">
                <a:solidFill>
                  <a:srgbClr val="FFDA65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STC Bold" panose="01000500000000020006" pitchFamily="2" charset="-78"/>
              </a:rPr>
              <a:t>العين: </a:t>
            </a:r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النظر إلى ما حرم الله </a:t>
            </a:r>
          </a:p>
          <a:p>
            <a:pPr algn="r">
              <a:lnSpc>
                <a:spcPct val="110000"/>
              </a:lnSpc>
            </a:pPr>
            <a:r>
              <a:rPr lang="ar-SA" sz="1600" b="1" dirty="0">
                <a:solidFill>
                  <a:srgbClr val="FFDA65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STC Bold" panose="01000500000000020006" pitchFamily="2" charset="-78"/>
              </a:rPr>
              <a:t>الاذن:</a:t>
            </a:r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سماع ما حرم الله </a:t>
            </a:r>
          </a:p>
          <a:p>
            <a:pPr algn="r">
              <a:lnSpc>
                <a:spcPct val="110000"/>
              </a:lnSpc>
            </a:pPr>
            <a:r>
              <a:rPr lang="ar-SA" sz="1600" b="1" dirty="0">
                <a:solidFill>
                  <a:srgbClr val="FFDA65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STC Bold" panose="01000500000000020006" pitchFamily="2" charset="-78"/>
              </a:rPr>
              <a:t>اليد: </a:t>
            </a:r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ارتكاب كل ما نهى الله بها </a:t>
            </a:r>
          </a:p>
          <a:p>
            <a:pPr algn="r">
              <a:lnSpc>
                <a:spcPct val="110000"/>
              </a:lnSpc>
            </a:pPr>
            <a:r>
              <a:rPr lang="ar-SA" sz="1600" b="1" dirty="0">
                <a:solidFill>
                  <a:srgbClr val="FFDA65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STC Bold" panose="01000500000000020006" pitchFamily="2" charset="-78"/>
              </a:rPr>
              <a:t>الرجل: </a:t>
            </a:r>
            <a:r>
              <a:rPr lang="ar-SA" sz="16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المشي والذهاب إلى ما حرم الله بها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1360131-9C08-4544-A459-025123E636DC}"/>
              </a:ext>
            </a:extLst>
          </p:cNvPr>
          <p:cNvSpPr txBox="1"/>
          <p:nvPr/>
        </p:nvSpPr>
        <p:spPr>
          <a:xfrm>
            <a:off x="251519" y="464608"/>
            <a:ext cx="434245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س4/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ما الحكمة من تسمية معاصي النظر والسماع والبطش ونحوها بالزنا؟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E9F51CF-A181-4249-9172-62BE4F224B16}"/>
              </a:ext>
            </a:extLst>
          </p:cNvPr>
          <p:cNvSpPr txBox="1"/>
          <p:nvPr/>
        </p:nvSpPr>
        <p:spPr>
          <a:xfrm>
            <a:off x="0" y="1913618"/>
            <a:ext cx="45939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ln w="19050">
                  <a:noFill/>
                </a:ln>
                <a:solidFill>
                  <a:srgbClr val="FFCE33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س5/ 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اقترح</a:t>
            </a:r>
            <a:r>
              <a:rPr lang="ar-SA" sz="20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STC Bold" panose="01000500000000020006" pitchFamily="2" charset="-78"/>
              </a:rPr>
              <a:t> طرق وأساليب للتعامل مع حالات الابتزاز الآتية :</a:t>
            </a:r>
            <a:endParaRPr lang="ar-SA" sz="2000" b="1" dirty="0">
              <a:solidFill>
                <a:srgbClr val="FFE48F"/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9ADD341-6DEB-4E3A-B925-3233209993F0}"/>
              </a:ext>
            </a:extLst>
          </p:cNvPr>
          <p:cNvSpPr txBox="1"/>
          <p:nvPr/>
        </p:nvSpPr>
        <p:spPr>
          <a:xfrm>
            <a:off x="-234622" y="1203598"/>
            <a:ext cx="4784650" cy="791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1- التنفير منها وتقبيحها   </a:t>
            </a:r>
          </a:p>
          <a:p>
            <a:pPr algn="r" rtl="1">
              <a:lnSpc>
                <a:spcPct val="110000"/>
              </a:lnSpc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2- بيان خطرها  </a:t>
            </a:r>
          </a:p>
          <a:p>
            <a:pPr algn="r" rtl="1">
              <a:lnSpc>
                <a:spcPct val="110000"/>
              </a:lnSpc>
            </a:pPr>
            <a:r>
              <a:rPr lang="ar-SA" sz="1400" b="1" dirty="0">
                <a:solidFill>
                  <a:srgbClr val="FFE48F"/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3- انها قد تؤدي الى الزنا الحقيقي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58702"/>
              </p:ext>
            </p:extLst>
          </p:nvPr>
        </p:nvGraphicFramePr>
        <p:xfrm>
          <a:off x="57598" y="2691987"/>
          <a:ext cx="4464907" cy="18545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3139">
                  <a:extLst>
                    <a:ext uri="{9D8B030D-6E8A-4147-A177-3AD203B41FA5}">
                      <a16:colId xmlns:a16="http://schemas.microsoft.com/office/drawing/2014/main" val="1484579189"/>
                    </a:ext>
                  </a:extLst>
                </a:gridCol>
                <a:gridCol w="3061768">
                  <a:extLst>
                    <a:ext uri="{9D8B030D-6E8A-4147-A177-3AD203B41FA5}">
                      <a16:colId xmlns:a16="http://schemas.microsoft.com/office/drawing/2014/main" val="3108647321"/>
                    </a:ext>
                  </a:extLst>
                </a:gridCol>
              </a:tblGrid>
              <a:tr h="342385"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نوع الابتزاز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طرق التعامل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47985"/>
                  </a:ext>
                </a:extLst>
              </a:tr>
              <a:tr h="339721"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الابتزاز العاطفي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احترام وتقدير الذات وعدم التأثر بما يقوله الناس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4978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الابتزاز الالكتروني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عدم تصفح المواقع مجهولة المصدر ولا تقم </a:t>
                      </a:r>
                    </a:p>
                    <a:p>
                      <a:pPr algn="ctr" rtl="1"/>
                      <a:r>
                        <a:rPr lang="ar-SA" sz="15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بمراسلة أشخاص لا تعرفهم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81433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الابتزاز المادي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5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التواصل مع هيئة قانونية مدربة لصياغة قضية ضد الشخص الذي يبتزك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1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uiExpand="1" build="allAtOnce"/>
      <p:bldP spid="27" grpId="0"/>
      <p:bldP spid="28" grpId="0" build="allAtOnce"/>
      <p:bldP spid="29" grpId="0"/>
      <p:bldP spid="30" grpId="0" build="allAtOnce"/>
      <p:bldP spid="33" grpId="0"/>
      <p:bldP spid="38" grpId="0"/>
      <p:bldP spid="4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2067694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الأسئلة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67260" y="786366"/>
            <a:ext cx="57527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40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ما معنى كلمة (كُتِبَ)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287995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3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أُخِذَ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23270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قُدِّرَ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2879955" y="3890546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 </a:t>
            </a:r>
            <a:r>
              <a:rPr lang="ar-SA" sz="3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فُعِلَ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32703" y="388707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28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لا شيء مما سبق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2DAD7DE-9AA0-490F-9255-CEAF2E55D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130325" y="627534"/>
            <a:ext cx="59342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36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العين طريق من أعظم الطرق المؤدية إلى الفاحشة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F235BE-25C6-43DE-9EBF-8052F7F1342E}"/>
              </a:ext>
            </a:extLst>
          </p:cNvPr>
          <p:cNvSpPr/>
          <p:nvPr/>
        </p:nvSpPr>
        <p:spPr>
          <a:xfrm>
            <a:off x="3248032" y="2983265"/>
            <a:ext cx="1512660" cy="84745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70000"/>
              </a:lnSpc>
            </a:pPr>
            <a:r>
              <a:rPr lang="ar-SA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</a:p>
        </p:txBody>
      </p:sp>
      <p:sp>
        <p:nvSpPr>
          <p:cNvPr id="10" name="زر الإجراء: فارغ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0D3728-B6F7-4531-ADBB-02167882E270}"/>
              </a:ext>
            </a:extLst>
          </p:cNvPr>
          <p:cNvSpPr/>
          <p:nvPr/>
        </p:nvSpPr>
        <p:spPr>
          <a:xfrm>
            <a:off x="871075" y="2983265"/>
            <a:ext cx="1636209" cy="84745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30000"/>
              </a:lnSpc>
            </a:pPr>
            <a:r>
              <a:rPr lang="ar-SA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1515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7996AAE-C14C-4107-8B39-358F8E7F9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3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AEBE8A-E316-4A9A-96AE-87918D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130326" y="122652"/>
            <a:ext cx="8885118" cy="4898195"/>
          </a:xfrm>
          <a:custGeom>
            <a:avLst/>
            <a:gdLst>
              <a:gd name="connsiteX0" fmla="*/ 0 w 8885118"/>
              <a:gd name="connsiteY0" fmla="*/ 0 h 4898195"/>
              <a:gd name="connsiteX1" fmla="*/ 505768 w 8885118"/>
              <a:gd name="connsiteY1" fmla="*/ 0 h 4898195"/>
              <a:gd name="connsiteX2" fmla="*/ 1366941 w 8885118"/>
              <a:gd name="connsiteY2" fmla="*/ 0 h 4898195"/>
              <a:gd name="connsiteX3" fmla="*/ 2228114 w 8885118"/>
              <a:gd name="connsiteY3" fmla="*/ 0 h 4898195"/>
              <a:gd name="connsiteX4" fmla="*/ 2911585 w 8885118"/>
              <a:gd name="connsiteY4" fmla="*/ 0 h 4898195"/>
              <a:gd name="connsiteX5" fmla="*/ 3772758 w 8885118"/>
              <a:gd name="connsiteY5" fmla="*/ 0 h 4898195"/>
              <a:gd name="connsiteX6" fmla="*/ 4278526 w 8885118"/>
              <a:gd name="connsiteY6" fmla="*/ 0 h 4898195"/>
              <a:gd name="connsiteX7" fmla="*/ 4961997 w 8885118"/>
              <a:gd name="connsiteY7" fmla="*/ 0 h 4898195"/>
              <a:gd name="connsiteX8" fmla="*/ 5467765 w 8885118"/>
              <a:gd name="connsiteY8" fmla="*/ 0 h 4898195"/>
              <a:gd name="connsiteX9" fmla="*/ 5973533 w 8885118"/>
              <a:gd name="connsiteY9" fmla="*/ 0 h 4898195"/>
              <a:gd name="connsiteX10" fmla="*/ 6834706 w 8885118"/>
              <a:gd name="connsiteY10" fmla="*/ 0 h 4898195"/>
              <a:gd name="connsiteX11" fmla="*/ 7518177 w 8885118"/>
              <a:gd name="connsiteY11" fmla="*/ 0 h 4898195"/>
              <a:gd name="connsiteX12" fmla="*/ 8112796 w 8885118"/>
              <a:gd name="connsiteY12" fmla="*/ 0 h 4898195"/>
              <a:gd name="connsiteX13" fmla="*/ 8885118 w 8885118"/>
              <a:gd name="connsiteY13" fmla="*/ 0 h 4898195"/>
              <a:gd name="connsiteX14" fmla="*/ 8885118 w 8885118"/>
              <a:gd name="connsiteY14" fmla="*/ 699742 h 4898195"/>
              <a:gd name="connsiteX15" fmla="*/ 8885118 w 8885118"/>
              <a:gd name="connsiteY15" fmla="*/ 1399484 h 4898195"/>
              <a:gd name="connsiteX16" fmla="*/ 8885118 w 8885118"/>
              <a:gd name="connsiteY16" fmla="*/ 2099226 h 4898195"/>
              <a:gd name="connsiteX17" fmla="*/ 8885118 w 8885118"/>
              <a:gd name="connsiteY17" fmla="*/ 2652023 h 4898195"/>
              <a:gd name="connsiteX18" fmla="*/ 8885118 w 8885118"/>
              <a:gd name="connsiteY18" fmla="*/ 3302783 h 4898195"/>
              <a:gd name="connsiteX19" fmla="*/ 8885118 w 8885118"/>
              <a:gd name="connsiteY19" fmla="*/ 3855579 h 4898195"/>
              <a:gd name="connsiteX20" fmla="*/ 8885118 w 8885118"/>
              <a:gd name="connsiteY20" fmla="*/ 4898195 h 4898195"/>
              <a:gd name="connsiteX21" fmla="*/ 8290499 w 8885118"/>
              <a:gd name="connsiteY21" fmla="*/ 4898195 h 4898195"/>
              <a:gd name="connsiteX22" fmla="*/ 7607028 w 8885118"/>
              <a:gd name="connsiteY22" fmla="*/ 4898195 h 4898195"/>
              <a:gd name="connsiteX23" fmla="*/ 6745855 w 8885118"/>
              <a:gd name="connsiteY23" fmla="*/ 4898195 h 4898195"/>
              <a:gd name="connsiteX24" fmla="*/ 5884682 w 8885118"/>
              <a:gd name="connsiteY24" fmla="*/ 4898195 h 4898195"/>
              <a:gd name="connsiteX25" fmla="*/ 5290063 w 8885118"/>
              <a:gd name="connsiteY25" fmla="*/ 4898195 h 4898195"/>
              <a:gd name="connsiteX26" fmla="*/ 4606592 w 8885118"/>
              <a:gd name="connsiteY26" fmla="*/ 4898195 h 4898195"/>
              <a:gd name="connsiteX27" fmla="*/ 4189675 w 8885118"/>
              <a:gd name="connsiteY27" fmla="*/ 4898195 h 4898195"/>
              <a:gd name="connsiteX28" fmla="*/ 3683907 w 8885118"/>
              <a:gd name="connsiteY28" fmla="*/ 4898195 h 4898195"/>
              <a:gd name="connsiteX29" fmla="*/ 3089287 w 8885118"/>
              <a:gd name="connsiteY29" fmla="*/ 4898195 h 4898195"/>
              <a:gd name="connsiteX30" fmla="*/ 2583519 w 8885118"/>
              <a:gd name="connsiteY30" fmla="*/ 4898195 h 4898195"/>
              <a:gd name="connsiteX31" fmla="*/ 1811197 w 8885118"/>
              <a:gd name="connsiteY31" fmla="*/ 4898195 h 4898195"/>
              <a:gd name="connsiteX32" fmla="*/ 1305429 w 8885118"/>
              <a:gd name="connsiteY32" fmla="*/ 4898195 h 4898195"/>
              <a:gd name="connsiteX33" fmla="*/ 710809 w 8885118"/>
              <a:gd name="connsiteY33" fmla="*/ 4898195 h 4898195"/>
              <a:gd name="connsiteX34" fmla="*/ 0 w 8885118"/>
              <a:gd name="connsiteY34" fmla="*/ 4898195 h 4898195"/>
              <a:gd name="connsiteX35" fmla="*/ 0 w 8885118"/>
              <a:gd name="connsiteY35" fmla="*/ 4100489 h 4898195"/>
              <a:gd name="connsiteX36" fmla="*/ 0 w 8885118"/>
              <a:gd name="connsiteY36" fmla="*/ 3302783 h 4898195"/>
              <a:gd name="connsiteX37" fmla="*/ 0 w 8885118"/>
              <a:gd name="connsiteY37" fmla="*/ 2701005 h 4898195"/>
              <a:gd name="connsiteX38" fmla="*/ 0 w 8885118"/>
              <a:gd name="connsiteY38" fmla="*/ 1903299 h 4898195"/>
              <a:gd name="connsiteX39" fmla="*/ 0 w 8885118"/>
              <a:gd name="connsiteY39" fmla="*/ 1105593 h 4898195"/>
              <a:gd name="connsiteX40" fmla="*/ 0 w 8885118"/>
              <a:gd name="connsiteY40" fmla="*/ 0 h 48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85118" h="4898195" fill="none" extrusionOk="0">
                <a:moveTo>
                  <a:pt x="0" y="0"/>
                </a:moveTo>
                <a:cubicBezTo>
                  <a:pt x="112664" y="14470"/>
                  <a:pt x="253956" y="5691"/>
                  <a:pt x="505768" y="0"/>
                </a:cubicBezTo>
                <a:cubicBezTo>
                  <a:pt x="757580" y="-5691"/>
                  <a:pt x="949632" y="-37301"/>
                  <a:pt x="1366941" y="0"/>
                </a:cubicBezTo>
                <a:cubicBezTo>
                  <a:pt x="1784250" y="37301"/>
                  <a:pt x="2035749" y="-1541"/>
                  <a:pt x="2228114" y="0"/>
                </a:cubicBezTo>
                <a:cubicBezTo>
                  <a:pt x="2420479" y="1541"/>
                  <a:pt x="2748162" y="-25860"/>
                  <a:pt x="2911585" y="0"/>
                </a:cubicBezTo>
                <a:cubicBezTo>
                  <a:pt x="3075008" y="25860"/>
                  <a:pt x="3492072" y="3195"/>
                  <a:pt x="3772758" y="0"/>
                </a:cubicBezTo>
                <a:cubicBezTo>
                  <a:pt x="4053444" y="-3195"/>
                  <a:pt x="4147419" y="-4702"/>
                  <a:pt x="4278526" y="0"/>
                </a:cubicBezTo>
                <a:cubicBezTo>
                  <a:pt x="4409633" y="4702"/>
                  <a:pt x="4653659" y="21020"/>
                  <a:pt x="4961997" y="0"/>
                </a:cubicBezTo>
                <a:cubicBezTo>
                  <a:pt x="5270335" y="-21020"/>
                  <a:pt x="5261258" y="16164"/>
                  <a:pt x="5467765" y="0"/>
                </a:cubicBezTo>
                <a:cubicBezTo>
                  <a:pt x="5674272" y="-16164"/>
                  <a:pt x="5823761" y="-13798"/>
                  <a:pt x="5973533" y="0"/>
                </a:cubicBezTo>
                <a:cubicBezTo>
                  <a:pt x="6123305" y="13798"/>
                  <a:pt x="6605293" y="19976"/>
                  <a:pt x="6834706" y="0"/>
                </a:cubicBezTo>
                <a:cubicBezTo>
                  <a:pt x="7064119" y="-19976"/>
                  <a:pt x="7343667" y="9226"/>
                  <a:pt x="7518177" y="0"/>
                </a:cubicBezTo>
                <a:cubicBezTo>
                  <a:pt x="7692687" y="-9226"/>
                  <a:pt x="7826217" y="659"/>
                  <a:pt x="8112796" y="0"/>
                </a:cubicBezTo>
                <a:cubicBezTo>
                  <a:pt x="8399375" y="-659"/>
                  <a:pt x="8589147" y="-34649"/>
                  <a:pt x="8885118" y="0"/>
                </a:cubicBezTo>
                <a:cubicBezTo>
                  <a:pt x="8916802" y="264729"/>
                  <a:pt x="8885293" y="519190"/>
                  <a:pt x="8885118" y="699742"/>
                </a:cubicBezTo>
                <a:cubicBezTo>
                  <a:pt x="8884943" y="880294"/>
                  <a:pt x="8886033" y="1179024"/>
                  <a:pt x="8885118" y="1399484"/>
                </a:cubicBezTo>
                <a:cubicBezTo>
                  <a:pt x="8884203" y="1619944"/>
                  <a:pt x="8866258" y="1926069"/>
                  <a:pt x="8885118" y="2099226"/>
                </a:cubicBezTo>
                <a:cubicBezTo>
                  <a:pt x="8903978" y="2272383"/>
                  <a:pt x="8890482" y="2391770"/>
                  <a:pt x="8885118" y="2652023"/>
                </a:cubicBezTo>
                <a:cubicBezTo>
                  <a:pt x="8879754" y="2912276"/>
                  <a:pt x="8884238" y="3119018"/>
                  <a:pt x="8885118" y="3302783"/>
                </a:cubicBezTo>
                <a:cubicBezTo>
                  <a:pt x="8885998" y="3486548"/>
                  <a:pt x="8868571" y="3643122"/>
                  <a:pt x="8885118" y="3855579"/>
                </a:cubicBezTo>
                <a:cubicBezTo>
                  <a:pt x="8901665" y="4068036"/>
                  <a:pt x="8847251" y="4577391"/>
                  <a:pt x="8885118" y="4898195"/>
                </a:cubicBezTo>
                <a:cubicBezTo>
                  <a:pt x="8673076" y="4874427"/>
                  <a:pt x="8488735" y="4905450"/>
                  <a:pt x="8290499" y="4898195"/>
                </a:cubicBezTo>
                <a:cubicBezTo>
                  <a:pt x="8092263" y="4890940"/>
                  <a:pt x="7926607" y="4888556"/>
                  <a:pt x="7607028" y="4898195"/>
                </a:cubicBezTo>
                <a:cubicBezTo>
                  <a:pt x="7287449" y="4907834"/>
                  <a:pt x="7038495" y="4931001"/>
                  <a:pt x="6745855" y="4898195"/>
                </a:cubicBezTo>
                <a:cubicBezTo>
                  <a:pt x="6453215" y="4865389"/>
                  <a:pt x="6283625" y="4869423"/>
                  <a:pt x="5884682" y="4898195"/>
                </a:cubicBezTo>
                <a:cubicBezTo>
                  <a:pt x="5485739" y="4926967"/>
                  <a:pt x="5482034" y="4894653"/>
                  <a:pt x="5290063" y="4898195"/>
                </a:cubicBezTo>
                <a:cubicBezTo>
                  <a:pt x="5098092" y="4901737"/>
                  <a:pt x="4844108" y="4895693"/>
                  <a:pt x="4606592" y="4898195"/>
                </a:cubicBezTo>
                <a:cubicBezTo>
                  <a:pt x="4369076" y="4900697"/>
                  <a:pt x="4375144" y="4891172"/>
                  <a:pt x="4189675" y="4898195"/>
                </a:cubicBezTo>
                <a:cubicBezTo>
                  <a:pt x="4004206" y="4905218"/>
                  <a:pt x="3815138" y="4920301"/>
                  <a:pt x="3683907" y="4898195"/>
                </a:cubicBezTo>
                <a:cubicBezTo>
                  <a:pt x="3552676" y="4876089"/>
                  <a:pt x="3352488" y="4891048"/>
                  <a:pt x="3089287" y="4898195"/>
                </a:cubicBezTo>
                <a:cubicBezTo>
                  <a:pt x="2826086" y="4905342"/>
                  <a:pt x="2734499" y="4883876"/>
                  <a:pt x="2583519" y="4898195"/>
                </a:cubicBezTo>
                <a:cubicBezTo>
                  <a:pt x="2432539" y="4912514"/>
                  <a:pt x="1982192" y="4934447"/>
                  <a:pt x="1811197" y="4898195"/>
                </a:cubicBezTo>
                <a:cubicBezTo>
                  <a:pt x="1640202" y="4861943"/>
                  <a:pt x="1464629" y="4907258"/>
                  <a:pt x="1305429" y="4898195"/>
                </a:cubicBezTo>
                <a:cubicBezTo>
                  <a:pt x="1146229" y="4889132"/>
                  <a:pt x="891214" y="4897529"/>
                  <a:pt x="710809" y="4898195"/>
                </a:cubicBezTo>
                <a:cubicBezTo>
                  <a:pt x="530404" y="4898861"/>
                  <a:pt x="264326" y="4877843"/>
                  <a:pt x="0" y="4898195"/>
                </a:cubicBezTo>
                <a:cubicBezTo>
                  <a:pt x="-27354" y="4691440"/>
                  <a:pt x="9086" y="4452521"/>
                  <a:pt x="0" y="4100489"/>
                </a:cubicBezTo>
                <a:cubicBezTo>
                  <a:pt x="-9086" y="3748457"/>
                  <a:pt x="16350" y="3579609"/>
                  <a:pt x="0" y="3302783"/>
                </a:cubicBezTo>
                <a:cubicBezTo>
                  <a:pt x="-16350" y="3025957"/>
                  <a:pt x="-359" y="3000981"/>
                  <a:pt x="0" y="2701005"/>
                </a:cubicBezTo>
                <a:cubicBezTo>
                  <a:pt x="359" y="2401029"/>
                  <a:pt x="20137" y="2146641"/>
                  <a:pt x="0" y="1903299"/>
                </a:cubicBezTo>
                <a:cubicBezTo>
                  <a:pt x="-20137" y="1659957"/>
                  <a:pt x="8552" y="1361705"/>
                  <a:pt x="0" y="1105593"/>
                </a:cubicBezTo>
                <a:cubicBezTo>
                  <a:pt x="-8552" y="849481"/>
                  <a:pt x="35805" y="325432"/>
                  <a:pt x="0" y="0"/>
                </a:cubicBezTo>
                <a:close/>
              </a:path>
              <a:path w="8885118" h="4898195" stroke="0" extrusionOk="0">
                <a:moveTo>
                  <a:pt x="0" y="0"/>
                </a:moveTo>
                <a:cubicBezTo>
                  <a:pt x="229452" y="10268"/>
                  <a:pt x="352460" y="-11660"/>
                  <a:pt x="594619" y="0"/>
                </a:cubicBezTo>
                <a:cubicBezTo>
                  <a:pt x="836778" y="11660"/>
                  <a:pt x="959364" y="1383"/>
                  <a:pt x="1278090" y="0"/>
                </a:cubicBezTo>
                <a:cubicBezTo>
                  <a:pt x="1596816" y="-1383"/>
                  <a:pt x="1617283" y="27421"/>
                  <a:pt x="1872709" y="0"/>
                </a:cubicBezTo>
                <a:cubicBezTo>
                  <a:pt x="2128135" y="-27421"/>
                  <a:pt x="2449926" y="8896"/>
                  <a:pt x="2645031" y="0"/>
                </a:cubicBezTo>
                <a:cubicBezTo>
                  <a:pt x="2840136" y="-8896"/>
                  <a:pt x="3168351" y="2419"/>
                  <a:pt x="3417353" y="0"/>
                </a:cubicBezTo>
                <a:cubicBezTo>
                  <a:pt x="3666355" y="-2419"/>
                  <a:pt x="3729535" y="8470"/>
                  <a:pt x="3834270" y="0"/>
                </a:cubicBezTo>
                <a:cubicBezTo>
                  <a:pt x="3939005" y="-8470"/>
                  <a:pt x="4213775" y="-5187"/>
                  <a:pt x="4340038" y="0"/>
                </a:cubicBezTo>
                <a:cubicBezTo>
                  <a:pt x="4466301" y="5187"/>
                  <a:pt x="4616260" y="5805"/>
                  <a:pt x="4756955" y="0"/>
                </a:cubicBezTo>
                <a:cubicBezTo>
                  <a:pt x="4897650" y="-5805"/>
                  <a:pt x="5360194" y="-20032"/>
                  <a:pt x="5618128" y="0"/>
                </a:cubicBezTo>
                <a:cubicBezTo>
                  <a:pt x="5876062" y="20032"/>
                  <a:pt x="5880836" y="17964"/>
                  <a:pt x="6035046" y="0"/>
                </a:cubicBezTo>
                <a:cubicBezTo>
                  <a:pt x="6189256" y="-17964"/>
                  <a:pt x="6317465" y="-17542"/>
                  <a:pt x="6540814" y="0"/>
                </a:cubicBezTo>
                <a:cubicBezTo>
                  <a:pt x="6764163" y="17542"/>
                  <a:pt x="7070552" y="-11882"/>
                  <a:pt x="7401987" y="0"/>
                </a:cubicBezTo>
                <a:cubicBezTo>
                  <a:pt x="7733422" y="11882"/>
                  <a:pt x="7935610" y="-26217"/>
                  <a:pt x="8085457" y="0"/>
                </a:cubicBezTo>
                <a:cubicBezTo>
                  <a:pt x="8235304" y="26217"/>
                  <a:pt x="8654195" y="-22726"/>
                  <a:pt x="8885118" y="0"/>
                </a:cubicBezTo>
                <a:cubicBezTo>
                  <a:pt x="8858754" y="142504"/>
                  <a:pt x="8901172" y="513862"/>
                  <a:pt x="8885118" y="650760"/>
                </a:cubicBezTo>
                <a:cubicBezTo>
                  <a:pt x="8869064" y="787658"/>
                  <a:pt x="8900902" y="1188937"/>
                  <a:pt x="8885118" y="1350502"/>
                </a:cubicBezTo>
                <a:cubicBezTo>
                  <a:pt x="8869334" y="1512067"/>
                  <a:pt x="8887592" y="1724473"/>
                  <a:pt x="8885118" y="1903299"/>
                </a:cubicBezTo>
                <a:cubicBezTo>
                  <a:pt x="8882644" y="2082125"/>
                  <a:pt x="8897202" y="2415408"/>
                  <a:pt x="8885118" y="2701005"/>
                </a:cubicBezTo>
                <a:cubicBezTo>
                  <a:pt x="8873034" y="2986602"/>
                  <a:pt x="8880099" y="3276374"/>
                  <a:pt x="8885118" y="3449729"/>
                </a:cubicBezTo>
                <a:cubicBezTo>
                  <a:pt x="8890137" y="3623084"/>
                  <a:pt x="8902027" y="3871357"/>
                  <a:pt x="8885118" y="4002525"/>
                </a:cubicBezTo>
                <a:cubicBezTo>
                  <a:pt x="8868209" y="4133693"/>
                  <a:pt x="8928884" y="4682544"/>
                  <a:pt x="8885118" y="4898195"/>
                </a:cubicBezTo>
                <a:cubicBezTo>
                  <a:pt x="8626238" y="4888625"/>
                  <a:pt x="8506356" y="4920085"/>
                  <a:pt x="8201647" y="4898195"/>
                </a:cubicBezTo>
                <a:cubicBezTo>
                  <a:pt x="7896938" y="4876305"/>
                  <a:pt x="7668988" y="4874300"/>
                  <a:pt x="7429326" y="4898195"/>
                </a:cubicBezTo>
                <a:cubicBezTo>
                  <a:pt x="7189664" y="4922090"/>
                  <a:pt x="7220487" y="4900393"/>
                  <a:pt x="7012409" y="4898195"/>
                </a:cubicBezTo>
                <a:cubicBezTo>
                  <a:pt x="6804331" y="4895997"/>
                  <a:pt x="6757841" y="4887160"/>
                  <a:pt x="6506640" y="4898195"/>
                </a:cubicBezTo>
                <a:cubicBezTo>
                  <a:pt x="6255439" y="4909230"/>
                  <a:pt x="5972058" y="4916070"/>
                  <a:pt x="5823170" y="4898195"/>
                </a:cubicBezTo>
                <a:cubicBezTo>
                  <a:pt x="5674282" y="4880321"/>
                  <a:pt x="5337807" y="4913350"/>
                  <a:pt x="5139699" y="4898195"/>
                </a:cubicBezTo>
                <a:cubicBezTo>
                  <a:pt x="4941591" y="4883040"/>
                  <a:pt x="4594732" y="4863409"/>
                  <a:pt x="4278526" y="4898195"/>
                </a:cubicBezTo>
                <a:cubicBezTo>
                  <a:pt x="3962320" y="4932981"/>
                  <a:pt x="3749151" y="4912592"/>
                  <a:pt x="3506204" y="4898195"/>
                </a:cubicBezTo>
                <a:cubicBezTo>
                  <a:pt x="3263257" y="4883798"/>
                  <a:pt x="2907656" y="4924740"/>
                  <a:pt x="2733882" y="4898195"/>
                </a:cubicBezTo>
                <a:cubicBezTo>
                  <a:pt x="2560108" y="4871650"/>
                  <a:pt x="2360310" y="4917252"/>
                  <a:pt x="2139263" y="4898195"/>
                </a:cubicBezTo>
                <a:cubicBezTo>
                  <a:pt x="1918216" y="4879138"/>
                  <a:pt x="1801635" y="4921426"/>
                  <a:pt x="1633495" y="4898195"/>
                </a:cubicBezTo>
                <a:cubicBezTo>
                  <a:pt x="1465355" y="4874964"/>
                  <a:pt x="1119583" y="4885259"/>
                  <a:pt x="950024" y="4898195"/>
                </a:cubicBezTo>
                <a:cubicBezTo>
                  <a:pt x="780465" y="4911131"/>
                  <a:pt x="396977" y="4855744"/>
                  <a:pt x="0" y="4898195"/>
                </a:cubicBezTo>
                <a:cubicBezTo>
                  <a:pt x="-30714" y="4650778"/>
                  <a:pt x="-1893" y="4406750"/>
                  <a:pt x="0" y="4149471"/>
                </a:cubicBezTo>
                <a:cubicBezTo>
                  <a:pt x="1893" y="3892192"/>
                  <a:pt x="18254" y="3601284"/>
                  <a:pt x="0" y="3351765"/>
                </a:cubicBezTo>
                <a:cubicBezTo>
                  <a:pt x="-18254" y="3102246"/>
                  <a:pt x="33420" y="2813567"/>
                  <a:pt x="0" y="2554059"/>
                </a:cubicBezTo>
                <a:cubicBezTo>
                  <a:pt x="-33420" y="2294551"/>
                  <a:pt x="-19379" y="2057162"/>
                  <a:pt x="0" y="1854317"/>
                </a:cubicBezTo>
                <a:cubicBezTo>
                  <a:pt x="19379" y="1651472"/>
                  <a:pt x="-15317" y="1572212"/>
                  <a:pt x="0" y="1301520"/>
                </a:cubicBezTo>
                <a:cubicBezTo>
                  <a:pt x="15317" y="1030828"/>
                  <a:pt x="-12677" y="332059"/>
                  <a:pt x="0" y="0"/>
                </a:cubicBezTo>
                <a:close/>
              </a:path>
            </a:pathLst>
          </a:custGeom>
          <a:ln w="38100">
            <a:solidFill>
              <a:srgbClr val="8F6945"/>
            </a:solidFill>
            <a:extLst>
              <a:ext uri="{C807C97D-BFC1-408E-A445-0C87EB9F89A2}">
                <ask:lineSketchStyleProps xmlns:ask="http://schemas.microsoft.com/office/drawing/2018/sketchyshapes" xmlns="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0">
              <a:srgbClr val="EBB889"/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130326" y="762409"/>
            <a:ext cx="580473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ln w="19050">
                  <a:noFill/>
                </a:ln>
                <a:solidFill>
                  <a:srgbClr val="FABE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</a:t>
            </a:r>
            <a:r>
              <a:rPr lang="ar-SA" sz="36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سمى النبي ﷺ هذه المعاصي زناً لعدة أمور منها؟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7" y="-114979"/>
            <a:ext cx="3154320" cy="50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287995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2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2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التنفير منها وتقبيحها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232704" y="298326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 </a:t>
            </a:r>
            <a:r>
              <a:rPr lang="ar-SA" sz="2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بيان خطرها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2879955" y="3890546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 </a:t>
            </a:r>
            <a:r>
              <a:rPr lang="ar-SA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أنها قد تؤدي للزنا الحقيقي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32703" y="3887074"/>
            <a:ext cx="2473705" cy="612899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9A53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2000" dirty="0">
                <a:solidFill>
                  <a:srgbClr val="FFDA65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جميع ما سبق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FD67B6-501B-41E7-A60D-B53600EE7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4023049"/>
            <a:ext cx="1456372" cy="864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14ADA814-A769-4D19-8124-58811FA7BDB2}"/>
              </a:ext>
            </a:extLst>
          </p:cNvPr>
          <p:cNvSpPr txBox="1"/>
          <p:nvPr/>
        </p:nvSpPr>
        <p:spPr>
          <a:xfrm>
            <a:off x="2699792" y="1178379"/>
            <a:ext cx="855487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D347"/>
                </a:solidFill>
                <a:effectLst>
                  <a:glow rad="88900">
                    <a:srgbClr val="9A5322">
                      <a:alpha val="7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18" name="Google Shape;189;p33">
            <a:extLst>
              <a:ext uri="{FF2B5EF4-FFF2-40B4-BE49-F238E27FC236}">
                <a16:creationId xmlns:a16="http://schemas.microsoft.com/office/drawing/2014/main" id="{EEBB47A8-3733-4204-BF2B-205234619118}"/>
              </a:ext>
            </a:extLst>
          </p:cNvPr>
          <p:cNvSpPr/>
          <p:nvPr/>
        </p:nvSpPr>
        <p:spPr>
          <a:xfrm>
            <a:off x="7919347" y="178482"/>
            <a:ext cx="941114" cy="875618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2AB75"/>
          </a:solidFill>
          <a:ln>
            <a:solidFill>
              <a:srgbClr val="793905"/>
            </a:solidFill>
          </a:ln>
          <a:effectLst>
            <a:glow rad="50800">
              <a:schemeClr val="accent6">
                <a:lumMod val="5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61F25-3636-4666-9E4B-F4A9411F0859}"/>
              </a:ext>
            </a:extLst>
          </p:cNvPr>
          <p:cNvSpPr txBox="1"/>
          <p:nvPr/>
        </p:nvSpPr>
        <p:spPr>
          <a:xfrm>
            <a:off x="6322561" y="2734016"/>
            <a:ext cx="3421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DE75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D70BB9-7D14-4793-834E-251FDCBCA50F}"/>
              </a:ext>
            </a:extLst>
          </p:cNvPr>
          <p:cNvSpPr txBox="1"/>
          <p:nvPr/>
        </p:nvSpPr>
        <p:spPr>
          <a:xfrm>
            <a:off x="6704853" y="2097188"/>
            <a:ext cx="26344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FFD347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 </a:t>
            </a:r>
          </a:p>
        </p:txBody>
      </p:sp>
      <p:sp>
        <p:nvSpPr>
          <p:cNvPr id="24" name="Google Shape;189;p33">
            <a:extLst>
              <a:ext uri="{FF2B5EF4-FFF2-40B4-BE49-F238E27FC236}">
                <a16:creationId xmlns:a16="http://schemas.microsoft.com/office/drawing/2014/main" id="{A0A94168-93BB-4590-9150-FC39A6C0716A}"/>
              </a:ext>
            </a:extLst>
          </p:cNvPr>
          <p:cNvSpPr/>
          <p:nvPr/>
        </p:nvSpPr>
        <p:spPr>
          <a:xfrm>
            <a:off x="283539" y="178482"/>
            <a:ext cx="941114" cy="875618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2AB75"/>
          </a:solidFill>
          <a:ln>
            <a:solidFill>
              <a:srgbClr val="793905"/>
            </a:solidFill>
          </a:ln>
          <a:effectLst>
            <a:glow rad="50800">
              <a:schemeClr val="accent6">
                <a:lumMod val="5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505CFD0-075A-4508-B4FA-84BB0930AEAC}"/>
              </a:ext>
            </a:extLst>
          </p:cNvPr>
          <p:cNvSpPr txBox="1"/>
          <p:nvPr/>
        </p:nvSpPr>
        <p:spPr>
          <a:xfrm>
            <a:off x="2935250" y="2781991"/>
            <a:ext cx="3421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DE75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B7EB4F-EA13-4BC1-B555-15DB7716C784}"/>
              </a:ext>
            </a:extLst>
          </p:cNvPr>
          <p:cNvSpPr txBox="1"/>
          <p:nvPr/>
        </p:nvSpPr>
        <p:spPr>
          <a:xfrm>
            <a:off x="3306213" y="2122532"/>
            <a:ext cx="263446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FFD347"/>
                </a:solidFill>
                <a:effectLst>
                  <a:glow rad="762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140F8C-326C-486A-8B61-D33589053A9B}"/>
              </a:ext>
            </a:extLst>
          </p:cNvPr>
          <p:cNvSpPr txBox="1"/>
          <p:nvPr/>
        </p:nvSpPr>
        <p:spPr>
          <a:xfrm>
            <a:off x="4355976" y="4587974"/>
            <a:ext cx="546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31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2400" b="1" dirty="0">
                <a:ln w="3175">
                  <a:noFill/>
                  <a:prstDash val="solid"/>
                </a:ln>
                <a:solidFill>
                  <a:srgbClr val="F2EC6A"/>
                </a:solidFill>
                <a:effectLst>
                  <a:glow rad="889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  <a:endParaRPr lang="ar-SA" sz="2800" b="1" dirty="0">
              <a:ln w="3175">
                <a:noFill/>
                <a:prstDash val="solid"/>
              </a:ln>
              <a:solidFill>
                <a:srgbClr val="F2EC6A"/>
              </a:solidFill>
              <a:effectLst>
                <a:glow rad="88900">
                  <a:srgbClr val="78230D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7C31F0A-8EA6-4B96-8E9D-F6A48F6EC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09" y="2885091"/>
            <a:ext cx="2942288" cy="17457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50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9568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charset="-78"/>
                <a:cs typeface="Hacen Beirut" panose="02000000000000000000" charset="-78"/>
              </a:rPr>
              <a:t>الحديث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2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BEBAE3-29A6-4E24-BAD8-58D36B267686}"/>
              </a:ext>
            </a:extLst>
          </p:cNvPr>
          <p:cNvSpPr txBox="1"/>
          <p:nvPr/>
        </p:nvSpPr>
        <p:spPr>
          <a:xfrm>
            <a:off x="2341539" y="-314452"/>
            <a:ext cx="4460921" cy="124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charset="-78"/>
                <a:cs typeface="BoutrosNewsH1" charset="-78"/>
              </a:rPr>
              <a:t>الحديث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0358BA-66CF-47D9-A52A-3502630DEAFE}"/>
              </a:ext>
            </a:extLst>
          </p:cNvPr>
          <p:cNvSpPr txBox="1"/>
          <p:nvPr/>
        </p:nvSpPr>
        <p:spPr>
          <a:xfrm>
            <a:off x="199372" y="1911199"/>
            <a:ext cx="8692662" cy="1988237"/>
          </a:xfrm>
          <a:custGeom>
            <a:avLst/>
            <a:gdLst>
              <a:gd name="connsiteX0" fmla="*/ 0 w 8692662"/>
              <a:gd name="connsiteY0" fmla="*/ 331373 h 1988237"/>
              <a:gd name="connsiteX1" fmla="*/ 331373 w 8692662"/>
              <a:gd name="connsiteY1" fmla="*/ 0 h 1988237"/>
              <a:gd name="connsiteX2" fmla="*/ 920234 w 8692662"/>
              <a:gd name="connsiteY2" fmla="*/ 0 h 1988237"/>
              <a:gd name="connsiteX3" fmla="*/ 1509094 w 8692662"/>
              <a:gd name="connsiteY3" fmla="*/ 0 h 1988237"/>
              <a:gd name="connsiteX4" fmla="*/ 2097955 w 8692662"/>
              <a:gd name="connsiteY4" fmla="*/ 0 h 1988237"/>
              <a:gd name="connsiteX5" fmla="*/ 2686815 w 8692662"/>
              <a:gd name="connsiteY5" fmla="*/ 0 h 1988237"/>
              <a:gd name="connsiteX6" fmla="*/ 3115077 w 8692662"/>
              <a:gd name="connsiteY6" fmla="*/ 0 h 1988237"/>
              <a:gd name="connsiteX7" fmla="*/ 3944835 w 8692662"/>
              <a:gd name="connsiteY7" fmla="*/ 0 h 1988237"/>
              <a:gd name="connsiteX8" fmla="*/ 4613995 w 8692662"/>
              <a:gd name="connsiteY8" fmla="*/ 0 h 1988237"/>
              <a:gd name="connsiteX9" fmla="*/ 5443753 w 8692662"/>
              <a:gd name="connsiteY9" fmla="*/ 0 h 1988237"/>
              <a:gd name="connsiteX10" fmla="*/ 6193212 w 8692662"/>
              <a:gd name="connsiteY10" fmla="*/ 0 h 1988237"/>
              <a:gd name="connsiteX11" fmla="*/ 6701773 w 8692662"/>
              <a:gd name="connsiteY11" fmla="*/ 0 h 1988237"/>
              <a:gd name="connsiteX12" fmla="*/ 7130035 w 8692662"/>
              <a:gd name="connsiteY12" fmla="*/ 0 h 1988237"/>
              <a:gd name="connsiteX13" fmla="*/ 8361289 w 8692662"/>
              <a:gd name="connsiteY13" fmla="*/ 0 h 1988237"/>
              <a:gd name="connsiteX14" fmla="*/ 8692662 w 8692662"/>
              <a:gd name="connsiteY14" fmla="*/ 331373 h 1988237"/>
              <a:gd name="connsiteX15" fmla="*/ 8692662 w 8692662"/>
              <a:gd name="connsiteY15" fmla="*/ 954354 h 1988237"/>
              <a:gd name="connsiteX16" fmla="*/ 8692662 w 8692662"/>
              <a:gd name="connsiteY16" fmla="*/ 1656864 h 1988237"/>
              <a:gd name="connsiteX17" fmla="*/ 8361289 w 8692662"/>
              <a:gd name="connsiteY17" fmla="*/ 1988237 h 1988237"/>
              <a:gd name="connsiteX18" fmla="*/ 7852728 w 8692662"/>
              <a:gd name="connsiteY18" fmla="*/ 1988237 h 1988237"/>
              <a:gd name="connsiteX19" fmla="*/ 7344166 w 8692662"/>
              <a:gd name="connsiteY19" fmla="*/ 1988237 h 1988237"/>
              <a:gd name="connsiteX20" fmla="*/ 6915904 w 8692662"/>
              <a:gd name="connsiteY20" fmla="*/ 1988237 h 1988237"/>
              <a:gd name="connsiteX21" fmla="*/ 6407343 w 8692662"/>
              <a:gd name="connsiteY21" fmla="*/ 1988237 h 1988237"/>
              <a:gd name="connsiteX22" fmla="*/ 5657884 w 8692662"/>
              <a:gd name="connsiteY22" fmla="*/ 1988237 h 1988237"/>
              <a:gd name="connsiteX23" fmla="*/ 5149323 w 8692662"/>
              <a:gd name="connsiteY23" fmla="*/ 1988237 h 1988237"/>
              <a:gd name="connsiteX24" fmla="*/ 4560462 w 8692662"/>
              <a:gd name="connsiteY24" fmla="*/ 1988237 h 1988237"/>
              <a:gd name="connsiteX25" fmla="*/ 3971602 w 8692662"/>
              <a:gd name="connsiteY25" fmla="*/ 1988237 h 1988237"/>
              <a:gd name="connsiteX26" fmla="*/ 3463040 w 8692662"/>
              <a:gd name="connsiteY26" fmla="*/ 1988237 h 1988237"/>
              <a:gd name="connsiteX27" fmla="*/ 2874180 w 8692662"/>
              <a:gd name="connsiteY27" fmla="*/ 1988237 h 1988237"/>
              <a:gd name="connsiteX28" fmla="*/ 2285319 w 8692662"/>
              <a:gd name="connsiteY28" fmla="*/ 1988237 h 1988237"/>
              <a:gd name="connsiteX29" fmla="*/ 1857057 w 8692662"/>
              <a:gd name="connsiteY29" fmla="*/ 1988237 h 1988237"/>
              <a:gd name="connsiteX30" fmla="*/ 1187897 w 8692662"/>
              <a:gd name="connsiteY30" fmla="*/ 1988237 h 1988237"/>
              <a:gd name="connsiteX31" fmla="*/ 331373 w 8692662"/>
              <a:gd name="connsiteY31" fmla="*/ 1988237 h 1988237"/>
              <a:gd name="connsiteX32" fmla="*/ 0 w 8692662"/>
              <a:gd name="connsiteY32" fmla="*/ 1656864 h 1988237"/>
              <a:gd name="connsiteX33" fmla="*/ 0 w 8692662"/>
              <a:gd name="connsiteY33" fmla="*/ 1007373 h 1988237"/>
              <a:gd name="connsiteX34" fmla="*/ 0 w 8692662"/>
              <a:gd name="connsiteY34" fmla="*/ 331373 h 198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692662" h="1988237" fill="none" extrusionOk="0">
                <a:moveTo>
                  <a:pt x="0" y="331373"/>
                </a:moveTo>
                <a:cubicBezTo>
                  <a:pt x="3496" y="140117"/>
                  <a:pt x="122242" y="35136"/>
                  <a:pt x="331373" y="0"/>
                </a:cubicBezTo>
                <a:cubicBezTo>
                  <a:pt x="615244" y="12616"/>
                  <a:pt x="654242" y="-27801"/>
                  <a:pt x="920234" y="0"/>
                </a:cubicBezTo>
                <a:cubicBezTo>
                  <a:pt x="1186226" y="27801"/>
                  <a:pt x="1316516" y="8221"/>
                  <a:pt x="1509094" y="0"/>
                </a:cubicBezTo>
                <a:cubicBezTo>
                  <a:pt x="1701672" y="-8221"/>
                  <a:pt x="1963225" y="18828"/>
                  <a:pt x="2097955" y="0"/>
                </a:cubicBezTo>
                <a:cubicBezTo>
                  <a:pt x="2232685" y="-18828"/>
                  <a:pt x="2492236" y="-9333"/>
                  <a:pt x="2686815" y="0"/>
                </a:cubicBezTo>
                <a:cubicBezTo>
                  <a:pt x="2881394" y="9333"/>
                  <a:pt x="3002897" y="16902"/>
                  <a:pt x="3115077" y="0"/>
                </a:cubicBezTo>
                <a:cubicBezTo>
                  <a:pt x="3227257" y="-16902"/>
                  <a:pt x="3603365" y="-30332"/>
                  <a:pt x="3944835" y="0"/>
                </a:cubicBezTo>
                <a:cubicBezTo>
                  <a:pt x="4286305" y="30332"/>
                  <a:pt x="4465134" y="-15622"/>
                  <a:pt x="4613995" y="0"/>
                </a:cubicBezTo>
                <a:cubicBezTo>
                  <a:pt x="4762856" y="15622"/>
                  <a:pt x="5120139" y="-9679"/>
                  <a:pt x="5443753" y="0"/>
                </a:cubicBezTo>
                <a:cubicBezTo>
                  <a:pt x="5767367" y="9679"/>
                  <a:pt x="6014992" y="32236"/>
                  <a:pt x="6193212" y="0"/>
                </a:cubicBezTo>
                <a:cubicBezTo>
                  <a:pt x="6371432" y="-32236"/>
                  <a:pt x="6477831" y="-1417"/>
                  <a:pt x="6701773" y="0"/>
                </a:cubicBezTo>
                <a:cubicBezTo>
                  <a:pt x="6925715" y="1417"/>
                  <a:pt x="6916397" y="12316"/>
                  <a:pt x="7130035" y="0"/>
                </a:cubicBezTo>
                <a:cubicBezTo>
                  <a:pt x="7343673" y="-12316"/>
                  <a:pt x="7999449" y="-10279"/>
                  <a:pt x="8361289" y="0"/>
                </a:cubicBezTo>
                <a:cubicBezTo>
                  <a:pt x="8552967" y="-7484"/>
                  <a:pt x="8678420" y="160402"/>
                  <a:pt x="8692662" y="331373"/>
                </a:cubicBezTo>
                <a:cubicBezTo>
                  <a:pt x="8679007" y="631113"/>
                  <a:pt x="8675769" y="745620"/>
                  <a:pt x="8692662" y="954354"/>
                </a:cubicBezTo>
                <a:cubicBezTo>
                  <a:pt x="8709555" y="1163088"/>
                  <a:pt x="8680501" y="1450320"/>
                  <a:pt x="8692662" y="1656864"/>
                </a:cubicBezTo>
                <a:cubicBezTo>
                  <a:pt x="8669131" y="1837373"/>
                  <a:pt x="8525108" y="1995644"/>
                  <a:pt x="8361289" y="1988237"/>
                </a:cubicBezTo>
                <a:cubicBezTo>
                  <a:pt x="8108471" y="2012540"/>
                  <a:pt x="8001208" y="1967369"/>
                  <a:pt x="7852728" y="1988237"/>
                </a:cubicBezTo>
                <a:cubicBezTo>
                  <a:pt x="7704248" y="2009105"/>
                  <a:pt x="7559624" y="2002285"/>
                  <a:pt x="7344166" y="1988237"/>
                </a:cubicBezTo>
                <a:cubicBezTo>
                  <a:pt x="7128708" y="1974189"/>
                  <a:pt x="7110534" y="1974491"/>
                  <a:pt x="6915904" y="1988237"/>
                </a:cubicBezTo>
                <a:cubicBezTo>
                  <a:pt x="6721274" y="2001983"/>
                  <a:pt x="6615565" y="1990815"/>
                  <a:pt x="6407343" y="1988237"/>
                </a:cubicBezTo>
                <a:cubicBezTo>
                  <a:pt x="6199121" y="1985659"/>
                  <a:pt x="6019892" y="1966345"/>
                  <a:pt x="5657884" y="1988237"/>
                </a:cubicBezTo>
                <a:cubicBezTo>
                  <a:pt x="5295876" y="2010129"/>
                  <a:pt x="5383918" y="2003303"/>
                  <a:pt x="5149323" y="1988237"/>
                </a:cubicBezTo>
                <a:cubicBezTo>
                  <a:pt x="4914728" y="1973171"/>
                  <a:pt x="4807178" y="1978624"/>
                  <a:pt x="4560462" y="1988237"/>
                </a:cubicBezTo>
                <a:cubicBezTo>
                  <a:pt x="4313746" y="1997850"/>
                  <a:pt x="4206262" y="1969427"/>
                  <a:pt x="3971602" y="1988237"/>
                </a:cubicBezTo>
                <a:cubicBezTo>
                  <a:pt x="3736942" y="2007047"/>
                  <a:pt x="3668327" y="2001121"/>
                  <a:pt x="3463040" y="1988237"/>
                </a:cubicBezTo>
                <a:cubicBezTo>
                  <a:pt x="3257753" y="1975353"/>
                  <a:pt x="3094313" y="1991437"/>
                  <a:pt x="2874180" y="1988237"/>
                </a:cubicBezTo>
                <a:cubicBezTo>
                  <a:pt x="2654047" y="1985037"/>
                  <a:pt x="2539521" y="1996847"/>
                  <a:pt x="2285319" y="1988237"/>
                </a:cubicBezTo>
                <a:cubicBezTo>
                  <a:pt x="2031117" y="1979627"/>
                  <a:pt x="2055602" y="1971912"/>
                  <a:pt x="1857057" y="1988237"/>
                </a:cubicBezTo>
                <a:cubicBezTo>
                  <a:pt x="1658512" y="2004562"/>
                  <a:pt x="1490419" y="2002570"/>
                  <a:pt x="1187897" y="1988237"/>
                </a:cubicBezTo>
                <a:cubicBezTo>
                  <a:pt x="885375" y="1973904"/>
                  <a:pt x="666239" y="1956198"/>
                  <a:pt x="331373" y="1988237"/>
                </a:cubicBezTo>
                <a:cubicBezTo>
                  <a:pt x="157346" y="1990889"/>
                  <a:pt x="13064" y="1834146"/>
                  <a:pt x="0" y="1656864"/>
                </a:cubicBezTo>
                <a:cubicBezTo>
                  <a:pt x="-14432" y="1510292"/>
                  <a:pt x="-23866" y="1159393"/>
                  <a:pt x="0" y="1007373"/>
                </a:cubicBezTo>
                <a:cubicBezTo>
                  <a:pt x="23866" y="855353"/>
                  <a:pt x="-17117" y="504586"/>
                  <a:pt x="0" y="331373"/>
                </a:cubicBezTo>
                <a:close/>
              </a:path>
              <a:path w="8692662" h="1988237" stroke="0" extrusionOk="0">
                <a:moveTo>
                  <a:pt x="0" y="331373"/>
                </a:moveTo>
                <a:cubicBezTo>
                  <a:pt x="-15139" y="150789"/>
                  <a:pt x="191372" y="12326"/>
                  <a:pt x="331373" y="0"/>
                </a:cubicBezTo>
                <a:cubicBezTo>
                  <a:pt x="492139" y="-6330"/>
                  <a:pt x="745115" y="-28687"/>
                  <a:pt x="920234" y="0"/>
                </a:cubicBezTo>
                <a:cubicBezTo>
                  <a:pt x="1095353" y="28687"/>
                  <a:pt x="1388581" y="32003"/>
                  <a:pt x="1589393" y="0"/>
                </a:cubicBezTo>
                <a:cubicBezTo>
                  <a:pt x="1790205" y="-32003"/>
                  <a:pt x="1849900" y="22126"/>
                  <a:pt x="2097955" y="0"/>
                </a:cubicBezTo>
                <a:cubicBezTo>
                  <a:pt x="2346010" y="-22126"/>
                  <a:pt x="2686672" y="19572"/>
                  <a:pt x="2847413" y="0"/>
                </a:cubicBezTo>
                <a:cubicBezTo>
                  <a:pt x="3008154" y="-19572"/>
                  <a:pt x="3282738" y="-22030"/>
                  <a:pt x="3436274" y="0"/>
                </a:cubicBezTo>
                <a:cubicBezTo>
                  <a:pt x="3589810" y="22030"/>
                  <a:pt x="3700473" y="18773"/>
                  <a:pt x="3864536" y="0"/>
                </a:cubicBezTo>
                <a:cubicBezTo>
                  <a:pt x="4028599" y="-18773"/>
                  <a:pt x="4245169" y="-19045"/>
                  <a:pt x="4373097" y="0"/>
                </a:cubicBezTo>
                <a:cubicBezTo>
                  <a:pt x="4501025" y="19045"/>
                  <a:pt x="4594350" y="4632"/>
                  <a:pt x="4801360" y="0"/>
                </a:cubicBezTo>
                <a:cubicBezTo>
                  <a:pt x="5008370" y="-4632"/>
                  <a:pt x="5103271" y="-1418"/>
                  <a:pt x="5229622" y="0"/>
                </a:cubicBezTo>
                <a:cubicBezTo>
                  <a:pt x="5355973" y="1418"/>
                  <a:pt x="5664741" y="-3695"/>
                  <a:pt x="5979081" y="0"/>
                </a:cubicBezTo>
                <a:cubicBezTo>
                  <a:pt x="6293421" y="3695"/>
                  <a:pt x="6305582" y="15546"/>
                  <a:pt x="6487642" y="0"/>
                </a:cubicBezTo>
                <a:cubicBezTo>
                  <a:pt x="6669702" y="-15546"/>
                  <a:pt x="6792502" y="-15361"/>
                  <a:pt x="7076502" y="0"/>
                </a:cubicBezTo>
                <a:cubicBezTo>
                  <a:pt x="7360502" y="15361"/>
                  <a:pt x="7358974" y="21563"/>
                  <a:pt x="7585064" y="0"/>
                </a:cubicBezTo>
                <a:cubicBezTo>
                  <a:pt x="7811154" y="-21563"/>
                  <a:pt x="8165162" y="-25079"/>
                  <a:pt x="8361289" y="0"/>
                </a:cubicBezTo>
                <a:cubicBezTo>
                  <a:pt x="8573648" y="-21462"/>
                  <a:pt x="8701127" y="133045"/>
                  <a:pt x="8692662" y="331373"/>
                </a:cubicBezTo>
                <a:cubicBezTo>
                  <a:pt x="8704280" y="513926"/>
                  <a:pt x="8723724" y="831969"/>
                  <a:pt x="8692662" y="994119"/>
                </a:cubicBezTo>
                <a:cubicBezTo>
                  <a:pt x="8661600" y="1156269"/>
                  <a:pt x="8686686" y="1333070"/>
                  <a:pt x="8692662" y="1656864"/>
                </a:cubicBezTo>
                <a:cubicBezTo>
                  <a:pt x="8689802" y="1858273"/>
                  <a:pt x="8524096" y="1959063"/>
                  <a:pt x="8361289" y="1988237"/>
                </a:cubicBezTo>
                <a:cubicBezTo>
                  <a:pt x="8232296" y="2008606"/>
                  <a:pt x="8018065" y="1997980"/>
                  <a:pt x="7852728" y="1988237"/>
                </a:cubicBezTo>
                <a:cubicBezTo>
                  <a:pt x="7687391" y="1978494"/>
                  <a:pt x="7472378" y="1968763"/>
                  <a:pt x="7263867" y="1988237"/>
                </a:cubicBezTo>
                <a:cubicBezTo>
                  <a:pt x="7055356" y="2007711"/>
                  <a:pt x="6727453" y="1971899"/>
                  <a:pt x="6514408" y="1988237"/>
                </a:cubicBezTo>
                <a:cubicBezTo>
                  <a:pt x="6301363" y="2004575"/>
                  <a:pt x="5954934" y="2022164"/>
                  <a:pt x="5684650" y="1988237"/>
                </a:cubicBezTo>
                <a:cubicBezTo>
                  <a:pt x="5414366" y="1954310"/>
                  <a:pt x="5247333" y="2016522"/>
                  <a:pt x="4935192" y="1988237"/>
                </a:cubicBezTo>
                <a:cubicBezTo>
                  <a:pt x="4623051" y="1959952"/>
                  <a:pt x="4340445" y="1989624"/>
                  <a:pt x="4185733" y="1988237"/>
                </a:cubicBezTo>
                <a:cubicBezTo>
                  <a:pt x="4031021" y="1986850"/>
                  <a:pt x="3746155" y="1986096"/>
                  <a:pt x="3355975" y="1988237"/>
                </a:cubicBezTo>
                <a:cubicBezTo>
                  <a:pt x="2965795" y="1990378"/>
                  <a:pt x="3076195" y="1978760"/>
                  <a:pt x="2927713" y="1988237"/>
                </a:cubicBezTo>
                <a:cubicBezTo>
                  <a:pt x="2779231" y="1997714"/>
                  <a:pt x="2588978" y="1993834"/>
                  <a:pt x="2499450" y="1988237"/>
                </a:cubicBezTo>
                <a:cubicBezTo>
                  <a:pt x="2409922" y="1982640"/>
                  <a:pt x="2259081" y="2002868"/>
                  <a:pt x="2071188" y="1988237"/>
                </a:cubicBezTo>
                <a:cubicBezTo>
                  <a:pt x="1883295" y="1973606"/>
                  <a:pt x="1632426" y="1982105"/>
                  <a:pt x="1321729" y="1988237"/>
                </a:cubicBezTo>
                <a:cubicBezTo>
                  <a:pt x="1011032" y="1994369"/>
                  <a:pt x="697858" y="1964499"/>
                  <a:pt x="331373" y="1988237"/>
                </a:cubicBezTo>
                <a:cubicBezTo>
                  <a:pt x="108580" y="1994110"/>
                  <a:pt x="28927" y="1819511"/>
                  <a:pt x="0" y="1656864"/>
                </a:cubicBezTo>
                <a:cubicBezTo>
                  <a:pt x="16454" y="1517940"/>
                  <a:pt x="-8660" y="1226821"/>
                  <a:pt x="0" y="967609"/>
                </a:cubicBezTo>
                <a:cubicBezTo>
                  <a:pt x="8660" y="708397"/>
                  <a:pt x="-7784" y="535608"/>
                  <a:pt x="0" y="331373"/>
                </a:cubicBezTo>
                <a:close/>
              </a:path>
            </a:pathLst>
          </a:custGeom>
          <a:solidFill>
            <a:srgbClr val="EAB482"/>
          </a:solidFill>
          <a:ln w="28575">
            <a:solidFill>
              <a:srgbClr val="632D09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389846189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>
            <a:defPPr>
              <a:defRPr lang="ko-KR"/>
            </a:defPPr>
            <a:lvl1pPr algn="ctr">
              <a:defRPr sz="115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93366">
                      <a:alpha val="40000"/>
                    </a:srgbClr>
                  </a:glo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ar-SA" sz="2700" dirty="0">
                <a:ln w="28575">
                  <a:noFill/>
                  <a:prstDash val="solid"/>
                </a:ln>
                <a:solidFill>
                  <a:srgbClr val="FFCE33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عن أبي هريرة رضي الله عنه أن النبي ﷺ قال : </a:t>
            </a:r>
            <a:r>
              <a:rPr lang="ar-SA" sz="27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(( </a:t>
            </a:r>
            <a:r>
              <a:rPr lang="ar-SA" sz="2700" dirty="0">
                <a:ln w="28575">
                  <a:noFill/>
                  <a:prstDash val="solid"/>
                </a:ln>
                <a:solidFill>
                  <a:srgbClr val="FF1515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كُتِبَ</a:t>
            </a:r>
            <a:r>
              <a:rPr lang="ar-SA" sz="27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عَلَى ابْنِ آدَمَ  </a:t>
            </a:r>
          </a:p>
          <a:p>
            <a:pPr>
              <a:lnSpc>
                <a:spcPct val="110000"/>
              </a:lnSpc>
            </a:pPr>
            <a:r>
              <a:rPr lang="ar-SA" sz="27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نَصِيبُهُ مِنْ الزِّنَا مُدْرِكٌ ذَلِكَ لَا مَحَالَةَ فَالْعَيْنَانِ زِنَاهُمَا النَّظَرُ وَالْأُذُنَانِ</a:t>
            </a:r>
          </a:p>
          <a:p>
            <a:pPr>
              <a:lnSpc>
                <a:spcPct val="110000"/>
              </a:lnSpc>
            </a:pPr>
            <a:r>
              <a:rPr lang="ar-SA" sz="27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زِنَاهُمَا  الِاسْتِمَاعُ وَاللِّسَانُ زِنَاهُ الْكَلَامُ وَالْيَدُ زِنَاهَا الْبَطْشُ وَالرِّجْلُ  زِنَاهَا  </a:t>
            </a:r>
            <a:r>
              <a:rPr lang="ar-SA" sz="2700" dirty="0" err="1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الْخُطَا</a:t>
            </a:r>
            <a:r>
              <a:rPr lang="ar-SA" sz="27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وَالْقَلْبُ يَهْوَى وَيَتَمَنَّى وَيُصَدِّقُ ذَلِكَ </a:t>
            </a:r>
            <a:r>
              <a:rPr lang="ar-SA" sz="2700" dirty="0">
                <a:ln w="28575">
                  <a:noFill/>
                  <a:prstDash val="solid"/>
                </a:ln>
                <a:solidFill>
                  <a:srgbClr val="FF1515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الْفَرْجُ</a:t>
            </a:r>
            <a:r>
              <a:rPr lang="ar-SA" sz="2700" dirty="0">
                <a:ln w="28575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وَيُكَذِّبُهُ ))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104A31C-FAC0-49EA-A2C0-DBC4F39A9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" y="29525"/>
            <a:ext cx="1359837" cy="806820"/>
          </a:xfrm>
          <a:prstGeom prst="rect">
            <a:avLst/>
          </a:prstGeom>
          <a:effectLst/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89929A2-C7D2-4436-928A-165A977A5B1B}"/>
              </a:ext>
            </a:extLst>
          </p:cNvPr>
          <p:cNvGrpSpPr/>
          <p:nvPr/>
        </p:nvGrpSpPr>
        <p:grpSpPr>
          <a:xfrm>
            <a:off x="107504" y="4198043"/>
            <a:ext cx="1827841" cy="892551"/>
            <a:chOff x="2564482" y="4538224"/>
            <a:chExt cx="1177822" cy="387304"/>
          </a:xfrm>
        </p:grpSpPr>
        <p:sp>
          <p:nvSpPr>
            <p:cNvPr id="6" name="وسيلة الشرح: خط منحني 14">
              <a:extLst>
                <a:ext uri="{FF2B5EF4-FFF2-40B4-BE49-F238E27FC236}">
                  <a16:creationId xmlns:a16="http://schemas.microsoft.com/office/drawing/2014/main" id="{BDE14F65-1AF2-42DC-9F8A-E3E781E5EEB0}"/>
                </a:ext>
              </a:extLst>
            </p:cNvPr>
            <p:cNvSpPr/>
            <p:nvPr/>
          </p:nvSpPr>
          <p:spPr>
            <a:xfrm>
              <a:off x="2564482" y="4553187"/>
              <a:ext cx="1177822" cy="338614"/>
            </a:xfrm>
            <a:prstGeom prst="accentBorderCallout2">
              <a:avLst>
                <a:gd name="adj1" fmla="val 23335"/>
                <a:gd name="adj2" fmla="val 105327"/>
                <a:gd name="adj3" fmla="val 13660"/>
                <a:gd name="adj4" fmla="val 130670"/>
                <a:gd name="adj5" fmla="val -52651"/>
                <a:gd name="adj6" fmla="val 137863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50800">
                <a:srgbClr val="FFCE33"/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57AD952-A96F-4C24-9F3B-8FDDFAEF09C8}"/>
                </a:ext>
              </a:extLst>
            </p:cNvPr>
            <p:cNvSpPr txBox="1"/>
            <p:nvPr/>
          </p:nvSpPr>
          <p:spPr>
            <a:xfrm>
              <a:off x="2630447" y="4538224"/>
              <a:ext cx="1064305" cy="387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6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يعني بفعل الفاحشة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89929A2-C7D2-4436-928A-165A977A5B1B}"/>
              </a:ext>
            </a:extLst>
          </p:cNvPr>
          <p:cNvGrpSpPr/>
          <p:nvPr/>
        </p:nvGrpSpPr>
        <p:grpSpPr>
          <a:xfrm>
            <a:off x="254268" y="1220659"/>
            <a:ext cx="1387616" cy="533309"/>
            <a:chOff x="2564482" y="4553187"/>
            <a:chExt cx="1177822" cy="338614"/>
          </a:xfrm>
        </p:grpSpPr>
        <p:sp>
          <p:nvSpPr>
            <p:cNvPr id="9" name="وسيلة الشرح: خط منحني 14">
              <a:extLst>
                <a:ext uri="{FF2B5EF4-FFF2-40B4-BE49-F238E27FC236}">
                  <a16:creationId xmlns:a16="http://schemas.microsoft.com/office/drawing/2014/main" id="{BDE14F65-1AF2-42DC-9F8A-E3E781E5EEB0}"/>
                </a:ext>
              </a:extLst>
            </p:cNvPr>
            <p:cNvSpPr/>
            <p:nvPr/>
          </p:nvSpPr>
          <p:spPr>
            <a:xfrm>
              <a:off x="2564482" y="4553187"/>
              <a:ext cx="1177822" cy="338614"/>
            </a:xfrm>
            <a:prstGeom prst="accentBorderCallout2">
              <a:avLst>
                <a:gd name="adj1" fmla="val 23335"/>
                <a:gd name="adj2" fmla="val 105327"/>
                <a:gd name="adj3" fmla="val 34752"/>
                <a:gd name="adj4" fmla="val 128669"/>
                <a:gd name="adj5" fmla="val 137575"/>
                <a:gd name="adj6" fmla="val 160220"/>
              </a:avLst>
            </a:prstGeom>
            <a:solidFill>
              <a:srgbClr val="FFD96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50800">
                <a:srgbClr val="FFCE33"/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957AD952-A96F-4C24-9F3B-8FDDFAEF09C8}"/>
                </a:ext>
              </a:extLst>
            </p:cNvPr>
            <p:cNvSpPr txBox="1"/>
            <p:nvPr/>
          </p:nvSpPr>
          <p:spPr>
            <a:xfrm>
              <a:off x="2600357" y="4573796"/>
              <a:ext cx="1064305" cy="227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قُدِّرَ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1988978"/>
            <a:ext cx="6416159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88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3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3491880" y="123478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6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020CF5B-23E8-4F90-8431-79A896CB3EBE}"/>
              </a:ext>
            </a:extLst>
          </p:cNvPr>
          <p:cNvGrpSpPr/>
          <p:nvPr/>
        </p:nvGrpSpPr>
        <p:grpSpPr>
          <a:xfrm>
            <a:off x="8451904" y="1189838"/>
            <a:ext cx="630535" cy="607731"/>
            <a:chOff x="196011" y="2031213"/>
            <a:chExt cx="687370" cy="669871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4E1CDD3E-63E5-46F3-949E-C9D7CD7CB10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81FE9713-EB00-4BA5-89E9-12F2417BAB9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62CB54A-FD3F-4EAF-AB58-086CB5425511}"/>
              </a:ext>
            </a:extLst>
          </p:cNvPr>
          <p:cNvGrpSpPr/>
          <p:nvPr/>
        </p:nvGrpSpPr>
        <p:grpSpPr>
          <a:xfrm>
            <a:off x="8437734" y="1936480"/>
            <a:ext cx="630535" cy="607731"/>
            <a:chOff x="196011" y="2031213"/>
            <a:chExt cx="687370" cy="669871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DF7C8BDD-E2A6-4588-8ED2-6E0D6A53A58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Google Shape;556;p52">
              <a:extLst>
                <a:ext uri="{FF2B5EF4-FFF2-40B4-BE49-F238E27FC236}">
                  <a16:creationId xmlns:a16="http://schemas.microsoft.com/office/drawing/2014/main" id="{F233AEC4-719B-4653-B1CA-E87DA0C1C4F6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CB422DE-005F-45FE-B596-2B631E9F06B0}"/>
              </a:ext>
            </a:extLst>
          </p:cNvPr>
          <p:cNvSpPr txBox="1"/>
          <p:nvPr/>
        </p:nvSpPr>
        <p:spPr>
          <a:xfrm>
            <a:off x="1331640" y="1215792"/>
            <a:ext cx="71230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أركان الإيمان: </a:t>
            </a:r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الإيمان بأن الله تعالى أمر القلم فكتب مقادير الخلائق في اللوح المحفوظ, فكتب ما الناس عاملون من الحسنات والسيئات, ومن كتب عليه شيء فلابد أنه فاعله.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C14D28E-A2D5-4355-B80E-BCF76084B816}"/>
              </a:ext>
            </a:extLst>
          </p:cNvPr>
          <p:cNvSpPr txBox="1"/>
          <p:nvPr/>
        </p:nvSpPr>
        <p:spPr>
          <a:xfrm>
            <a:off x="1475656" y="1935872"/>
            <a:ext cx="6946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يجب على المؤمن أن يحفظ عينه من النظر إلى المحرمات كلها, وبخاصة ما يؤدي إلى الوقوع في الزنا</a:t>
            </a:r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, فإن العين طريق من أعظم الطرق المؤدية إلى الفاحشة.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460432" y="2671341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491868" y="2671341"/>
            <a:ext cx="699217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اذا نظر المسلم الى ما لا يحل له قصدا فهو آثم أما اذا نظر بغير قصد فيجب أن يصرف بصره عن الحرام ولا يسترسل معه.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460432" y="3387201"/>
            <a:ext cx="658384" cy="607731"/>
            <a:chOff x="165652" y="2031213"/>
            <a:chExt cx="717729" cy="66987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65652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763688" y="3387201"/>
            <a:ext cx="674820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السمع نعمة عظيمة, والواجب شكر الله عليها  باجتناب الاستماع الى  الحرام, </a:t>
            </a:r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كالغيبة</a:t>
            </a:r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</a:t>
            </a:r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والنميمة والتجسس على الناس.</a:t>
            </a: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460432" y="4152844"/>
            <a:ext cx="658384" cy="607731"/>
            <a:chOff x="165652" y="2031213"/>
            <a:chExt cx="717729" cy="669871"/>
          </a:xfrm>
        </p:grpSpPr>
        <p:sp>
          <p:nvSpPr>
            <p:cNvPr id="39" name="شكل بيضاوي 38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0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65652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491868" y="4152844"/>
            <a:ext cx="7020026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نبه النبي ﷺ في هذا الحديث الى خطورة زنا اللسان, ولذلك صور متعددة يجب على المسلم تجنبها, منها: </a:t>
            </a:r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النطق بالكلام الفاحش, والقذف بالزنا والفجور, والتعرض للنساء بكلام فيه شهوة أو عبر وسائل التواصل.</a:t>
            </a:r>
          </a:p>
        </p:txBody>
      </p:sp>
    </p:spTree>
    <p:extLst>
      <p:ext uri="{BB962C8B-B14F-4D97-AF65-F5344CB8AC3E}">
        <p14:creationId xmlns:p14="http://schemas.microsoft.com/office/powerpoint/2010/main" val="959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0" grpId="1"/>
      <p:bldP spid="21" grpId="0"/>
      <p:bldP spid="21" grpId="1"/>
      <p:bldP spid="25" grpId="0"/>
      <p:bldP spid="25" grpId="1"/>
      <p:bldP spid="29" grpId="0"/>
      <p:bldP spid="29" grpId="1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3491880" y="123478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6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A2A061-7AE4-4BCE-B2FD-7FD55964B805}"/>
              </a:ext>
            </a:extLst>
          </p:cNvPr>
          <p:cNvSpPr txBox="1"/>
          <p:nvPr/>
        </p:nvSpPr>
        <p:spPr>
          <a:xfrm>
            <a:off x="1503823" y="2105383"/>
            <a:ext cx="6928113" cy="9925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المشي على القدمين نعمة عظيمة فهي تحمل العبد الى طاعة الله </a:t>
            </a:r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كالمشي إلى المساجد, وفي صلة الأرحام, </a:t>
            </a:r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والواجب على المسلم ألا يستعملها في معصية الله تعالى, فلا يمشي بها للإفساد بالأرض وانتهاك الحرمات.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B30ADE4-5682-4722-94E2-139D0254B8A5}"/>
              </a:ext>
            </a:extLst>
          </p:cNvPr>
          <p:cNvGrpSpPr/>
          <p:nvPr/>
        </p:nvGrpSpPr>
        <p:grpSpPr>
          <a:xfrm>
            <a:off x="8421598" y="2016750"/>
            <a:ext cx="618877" cy="625157"/>
            <a:chOff x="208719" y="2031213"/>
            <a:chExt cx="674662" cy="689079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AE785AE5-78C7-4D84-8FF9-64395748B97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Google Shape;556;p52">
              <a:extLst>
                <a:ext uri="{FF2B5EF4-FFF2-40B4-BE49-F238E27FC236}">
                  <a16:creationId xmlns:a16="http://schemas.microsoft.com/office/drawing/2014/main" id="{88F96641-B6EE-4C9D-8872-163C5E07C232}"/>
                </a:ext>
              </a:extLst>
            </p:cNvPr>
            <p:cNvSpPr txBox="1">
              <a:spLocks/>
            </p:cNvSpPr>
            <p:nvPr/>
          </p:nvSpPr>
          <p:spPr>
            <a:xfrm>
              <a:off x="208719" y="2076173"/>
              <a:ext cx="600281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1965806-B5DC-46F7-938B-F906DA9FFC9E}"/>
              </a:ext>
            </a:extLst>
          </p:cNvPr>
          <p:cNvGrpSpPr/>
          <p:nvPr/>
        </p:nvGrpSpPr>
        <p:grpSpPr>
          <a:xfrm>
            <a:off x="8381529" y="3145806"/>
            <a:ext cx="630535" cy="607731"/>
            <a:chOff x="196011" y="2031213"/>
            <a:chExt cx="687370" cy="669871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277F5E42-5C3C-48BA-8A45-81BB6214C416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Google Shape;556;p52">
              <a:extLst>
                <a:ext uri="{FF2B5EF4-FFF2-40B4-BE49-F238E27FC236}">
                  <a16:creationId xmlns:a16="http://schemas.microsoft.com/office/drawing/2014/main" id="{51E6EE94-51BF-40E9-A89E-9520F2AA5D92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8DA526-B331-42EB-BFA8-6819E1D52ED7}"/>
              </a:ext>
            </a:extLst>
          </p:cNvPr>
          <p:cNvSpPr txBox="1"/>
          <p:nvPr/>
        </p:nvSpPr>
        <p:spPr>
          <a:xfrm>
            <a:off x="1835696" y="3159100"/>
            <a:ext cx="6562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القلب عليه مدار الأعمال, وهو قد يهوى ويتمنَّى الشهوات, والنفس مجبولة على حب الشهوات.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7C684C1-D705-4932-91FB-1F4885050308}"/>
              </a:ext>
            </a:extLst>
          </p:cNvPr>
          <p:cNvGrpSpPr/>
          <p:nvPr/>
        </p:nvGrpSpPr>
        <p:grpSpPr>
          <a:xfrm>
            <a:off x="8106961" y="3971669"/>
            <a:ext cx="905103" cy="621821"/>
            <a:chOff x="-95226" y="2031213"/>
            <a:chExt cx="978607" cy="685402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3B881934-EE38-4F7D-AB18-3A8F770959C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13616AA5-F7CE-4B91-9FC0-A49A1A1E7D42}"/>
                </a:ext>
              </a:extLst>
            </p:cNvPr>
            <p:cNvSpPr txBox="1">
              <a:spLocks/>
            </p:cNvSpPr>
            <p:nvPr/>
          </p:nvSpPr>
          <p:spPr>
            <a:xfrm>
              <a:off x="-95226" y="2072496"/>
              <a:ext cx="865800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E2794E2-B5A3-4FC0-8053-431029DBC73D}"/>
              </a:ext>
            </a:extLst>
          </p:cNvPr>
          <p:cNvSpPr txBox="1"/>
          <p:nvPr/>
        </p:nvSpPr>
        <p:spPr>
          <a:xfrm>
            <a:off x="1491868" y="3961015"/>
            <a:ext cx="6949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قد يقع المسلم في وسيلة من الوسائل الموصلة الى الحرام, ويسترسل معها, وهو هنا إما ان يتوقف أو أن يتمادى فيغلبه الهوى والشيطان حتى يقع في الفاحشة.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DA2A061-7AE4-4BCE-B2FD-7FD55964B805}"/>
              </a:ext>
            </a:extLst>
          </p:cNvPr>
          <p:cNvSpPr txBox="1"/>
          <p:nvPr/>
        </p:nvSpPr>
        <p:spPr>
          <a:xfrm>
            <a:off x="1441461" y="1324253"/>
            <a:ext cx="6940068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زنا اليدين له معنى  واسع نبه النبي ﷺ الى بعضه فمنه: </a:t>
            </a:r>
            <a:r>
              <a:rPr lang="ar-SA" sz="195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إيذاء الناس باليدين كالبطش بهم وضربهم دون وجه حق, وكل منكر يرتكب باليدين</a:t>
            </a:r>
            <a:r>
              <a:rPr lang="ar-SA" sz="195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, وبخاصة ما يوصل إلى الزنا الحقيقي.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B30ADE4-5682-4722-94E2-139D0254B8A5}"/>
              </a:ext>
            </a:extLst>
          </p:cNvPr>
          <p:cNvGrpSpPr/>
          <p:nvPr/>
        </p:nvGrpSpPr>
        <p:grpSpPr>
          <a:xfrm>
            <a:off x="8397411" y="1235039"/>
            <a:ext cx="641447" cy="606584"/>
            <a:chOff x="184115" y="2031213"/>
            <a:chExt cx="699266" cy="668607"/>
          </a:xfrm>
        </p:grpSpPr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AE785AE5-78C7-4D84-8FF9-64395748B97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Google Shape;556;p52">
              <a:extLst>
                <a:ext uri="{FF2B5EF4-FFF2-40B4-BE49-F238E27FC236}">
                  <a16:creationId xmlns:a16="http://schemas.microsoft.com/office/drawing/2014/main" id="{88F96641-B6EE-4C9D-8872-163C5E07C232}"/>
                </a:ext>
              </a:extLst>
            </p:cNvPr>
            <p:cNvSpPr txBox="1">
              <a:spLocks/>
            </p:cNvSpPr>
            <p:nvPr/>
          </p:nvSpPr>
          <p:spPr>
            <a:xfrm>
              <a:off x="184115" y="2055701"/>
              <a:ext cx="600281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0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7" grpId="0"/>
      <p:bldP spid="17" grpId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C83701D4-FAB8-46DB-8CC7-2FB788BF78C8}"/>
              </a:ext>
            </a:extLst>
          </p:cNvPr>
          <p:cNvSpPr/>
          <p:nvPr/>
        </p:nvSpPr>
        <p:spPr>
          <a:xfrm>
            <a:off x="3491880" y="123478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rgbClr val="EAB482"/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60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D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39550BE-4199-407A-951E-A8902089A7E9}"/>
              </a:ext>
            </a:extLst>
          </p:cNvPr>
          <p:cNvGrpSpPr/>
          <p:nvPr/>
        </p:nvGrpSpPr>
        <p:grpSpPr>
          <a:xfrm>
            <a:off x="8311847" y="1442985"/>
            <a:ext cx="700216" cy="607731"/>
            <a:chOff x="149997" y="2031213"/>
            <a:chExt cx="763332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01A7F3BD-BBA1-4064-83F2-4E8696374CF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653BD24F-0EB8-4EE1-B2A9-750C75E7A4AC}"/>
                </a:ext>
              </a:extLst>
            </p:cNvPr>
            <p:cNvSpPr txBox="1">
              <a:spLocks/>
            </p:cNvSpPr>
            <p:nvPr/>
          </p:nvSpPr>
          <p:spPr>
            <a:xfrm>
              <a:off x="149997" y="2056965"/>
              <a:ext cx="76333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rgbClr val="F6D7D6"/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10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15E812-CC63-4E18-9FDA-CF220AD9A638}"/>
              </a:ext>
            </a:extLst>
          </p:cNvPr>
          <p:cNvSpPr txBox="1"/>
          <p:nvPr/>
        </p:nvSpPr>
        <p:spPr>
          <a:xfrm>
            <a:off x="1649461" y="1501418"/>
            <a:ext cx="6677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سمى النبي ﷺ هذه المعاصي زناً لعدة أمور: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DC545B40-2884-4FFC-906E-35EDBDC098AC}"/>
              </a:ext>
            </a:extLst>
          </p:cNvPr>
          <p:cNvGrpSpPr/>
          <p:nvPr/>
        </p:nvGrpSpPr>
        <p:grpSpPr>
          <a:xfrm>
            <a:off x="8360856" y="2252052"/>
            <a:ext cx="531624" cy="523905"/>
            <a:chOff x="141722" y="2031212"/>
            <a:chExt cx="741660" cy="739013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20156628-21E0-484C-A395-C8F35AE6C9DE}"/>
                </a:ext>
              </a:extLst>
            </p:cNvPr>
            <p:cNvSpPr/>
            <p:nvPr/>
          </p:nvSpPr>
          <p:spPr>
            <a:xfrm>
              <a:off x="221752" y="2031212"/>
              <a:ext cx="661630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Google Shape;556;p52">
              <a:extLst>
                <a:ext uri="{FF2B5EF4-FFF2-40B4-BE49-F238E27FC236}">
                  <a16:creationId xmlns:a16="http://schemas.microsoft.com/office/drawing/2014/main" id="{F08112B7-944E-4FE3-AE9B-8C7921368A5A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6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428BD666-C781-4FE7-A6C2-7527AEB6BD84}"/>
              </a:ext>
            </a:extLst>
          </p:cNvPr>
          <p:cNvGrpSpPr/>
          <p:nvPr/>
        </p:nvGrpSpPr>
        <p:grpSpPr>
          <a:xfrm>
            <a:off x="8418223" y="2932268"/>
            <a:ext cx="474257" cy="456632"/>
            <a:chOff x="221752" y="2010721"/>
            <a:chExt cx="661629" cy="644119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D23B9633-7395-4EC6-B671-2B6FA9BA37D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0CD71553-2CCE-450D-8A8B-540828AB9EC6}"/>
                </a:ext>
              </a:extLst>
            </p:cNvPr>
            <p:cNvSpPr txBox="1">
              <a:spLocks/>
            </p:cNvSpPr>
            <p:nvPr/>
          </p:nvSpPr>
          <p:spPr>
            <a:xfrm>
              <a:off x="252431" y="2010723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6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46AC033-FD21-43E2-88EF-C966CA79D0F0}"/>
              </a:ext>
            </a:extLst>
          </p:cNvPr>
          <p:cNvSpPr txBox="1"/>
          <p:nvPr/>
        </p:nvSpPr>
        <p:spPr>
          <a:xfrm>
            <a:off x="1755836" y="2260096"/>
            <a:ext cx="66325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التنفير منها وتقبيحها,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لأنه قد استقر النفس في النفس المؤمنة قبح الزنا وشؤمه وعظم ضرره على الأفراد والمجتمعات.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351C3BA-87A9-478D-9A9A-9A30230387BA}"/>
              </a:ext>
            </a:extLst>
          </p:cNvPr>
          <p:cNvSpPr txBox="1"/>
          <p:nvPr/>
        </p:nvSpPr>
        <p:spPr>
          <a:xfrm>
            <a:off x="2888862" y="3004276"/>
            <a:ext cx="5501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بيان خطرها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حتى لا يتساهل الناس فيها.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428BD666-C781-4FE7-A6C2-7527AEB6BD84}"/>
              </a:ext>
            </a:extLst>
          </p:cNvPr>
          <p:cNvGrpSpPr/>
          <p:nvPr/>
        </p:nvGrpSpPr>
        <p:grpSpPr>
          <a:xfrm>
            <a:off x="8446113" y="3541658"/>
            <a:ext cx="474257" cy="486415"/>
            <a:chOff x="221752" y="1956830"/>
            <a:chExt cx="661629" cy="686130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D23B9633-7395-4EC6-B671-2B6FA9BA37D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0CD71553-2CCE-450D-8A8B-540828AB9EC6}"/>
                </a:ext>
              </a:extLst>
            </p:cNvPr>
            <p:cNvSpPr txBox="1">
              <a:spLocks/>
            </p:cNvSpPr>
            <p:nvPr/>
          </p:nvSpPr>
          <p:spPr>
            <a:xfrm>
              <a:off x="244189" y="1956830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6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51C3BA-87A9-478D-9A9A-9A30230387BA}"/>
              </a:ext>
            </a:extLst>
          </p:cNvPr>
          <p:cNvSpPr txBox="1"/>
          <p:nvPr/>
        </p:nvSpPr>
        <p:spPr>
          <a:xfrm>
            <a:off x="1755836" y="3651870"/>
            <a:ext cx="6662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14300">
                    <a:schemeClr val="accent6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أنها قد تؤدي الى الزنا الحقيقي,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فما كان موصلاً إليه ووسيلة للوقوع فيه استحق أن يسمى باسمه.</a:t>
            </a:r>
          </a:p>
        </p:txBody>
      </p:sp>
    </p:spTree>
    <p:extLst>
      <p:ext uri="{BB962C8B-B14F-4D97-AF65-F5344CB8AC3E}">
        <p14:creationId xmlns:p14="http://schemas.microsoft.com/office/powerpoint/2010/main" val="14779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9C0552D-A54C-417D-B36E-58E056D9F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89;p33">
            <a:extLst>
              <a:ext uri="{FF2B5EF4-FFF2-40B4-BE49-F238E27FC236}">
                <a16:creationId xmlns:a16="http://schemas.microsoft.com/office/drawing/2014/main" id="{1D27834E-043A-40CC-96AB-36FEFD9365FA}"/>
              </a:ext>
            </a:extLst>
          </p:cNvPr>
          <p:cNvSpPr/>
          <p:nvPr/>
        </p:nvSpPr>
        <p:spPr>
          <a:xfrm>
            <a:off x="7930867" y="179881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EC0DCAF2-54E3-45AF-862B-F552E577AB30}"/>
              </a:ext>
            </a:extLst>
          </p:cNvPr>
          <p:cNvSpPr/>
          <p:nvPr/>
        </p:nvSpPr>
        <p:spPr>
          <a:xfrm>
            <a:off x="275025" y="187149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A1D107D3-88D0-46EB-B784-5F5D8E4314F0}"/>
              </a:ext>
            </a:extLst>
          </p:cNvPr>
          <p:cNvSpPr/>
          <p:nvPr/>
        </p:nvSpPr>
        <p:spPr>
          <a:xfrm>
            <a:off x="177678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602E4CC-69BD-47BB-B8BF-8BB3ADB50AB7}"/>
              </a:ext>
            </a:extLst>
          </p:cNvPr>
          <p:cNvSpPr/>
          <p:nvPr/>
        </p:nvSpPr>
        <p:spPr>
          <a:xfrm>
            <a:off x="7930867" y="4109108"/>
            <a:ext cx="938108" cy="872819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D347"/>
          </a:solidFill>
          <a:ln>
            <a:solidFill>
              <a:srgbClr val="793905"/>
            </a:solidFill>
          </a:ln>
          <a:effectLst>
            <a:glow rad="50800">
              <a:srgbClr val="8E6C00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BBB57F-1848-4F94-99A0-ADB62C8C351F}"/>
              </a:ext>
            </a:extLst>
          </p:cNvPr>
          <p:cNvSpPr txBox="1"/>
          <p:nvPr/>
        </p:nvSpPr>
        <p:spPr>
          <a:xfrm>
            <a:off x="1455300" y="1835621"/>
            <a:ext cx="6416159" cy="1538351"/>
          </a:xfrm>
          <a:custGeom>
            <a:avLst/>
            <a:gdLst>
              <a:gd name="connsiteX0" fmla="*/ 0 w 6416159"/>
              <a:gd name="connsiteY0" fmla="*/ 256397 h 1538351"/>
              <a:gd name="connsiteX1" fmla="*/ 256397 w 6416159"/>
              <a:gd name="connsiteY1" fmla="*/ 0 h 1538351"/>
              <a:gd name="connsiteX2" fmla="*/ 905767 w 6416159"/>
              <a:gd name="connsiteY2" fmla="*/ 0 h 1538351"/>
              <a:gd name="connsiteX3" fmla="*/ 1555137 w 6416159"/>
              <a:gd name="connsiteY3" fmla="*/ 0 h 1538351"/>
              <a:gd name="connsiteX4" fmla="*/ 2027406 w 6416159"/>
              <a:gd name="connsiteY4" fmla="*/ 0 h 1538351"/>
              <a:gd name="connsiteX5" fmla="*/ 2617743 w 6416159"/>
              <a:gd name="connsiteY5" fmla="*/ 0 h 1538351"/>
              <a:gd name="connsiteX6" fmla="*/ 3267113 w 6416159"/>
              <a:gd name="connsiteY6" fmla="*/ 0 h 1538351"/>
              <a:gd name="connsiteX7" fmla="*/ 3680349 w 6416159"/>
              <a:gd name="connsiteY7" fmla="*/ 0 h 1538351"/>
              <a:gd name="connsiteX8" fmla="*/ 4152618 w 6416159"/>
              <a:gd name="connsiteY8" fmla="*/ 0 h 1538351"/>
              <a:gd name="connsiteX9" fmla="*/ 4683921 w 6416159"/>
              <a:gd name="connsiteY9" fmla="*/ 0 h 1538351"/>
              <a:gd name="connsiteX10" fmla="*/ 5097156 w 6416159"/>
              <a:gd name="connsiteY10" fmla="*/ 0 h 1538351"/>
              <a:gd name="connsiteX11" fmla="*/ 6159762 w 6416159"/>
              <a:gd name="connsiteY11" fmla="*/ 0 h 1538351"/>
              <a:gd name="connsiteX12" fmla="*/ 6416159 w 6416159"/>
              <a:gd name="connsiteY12" fmla="*/ 256397 h 1538351"/>
              <a:gd name="connsiteX13" fmla="*/ 6416159 w 6416159"/>
              <a:gd name="connsiteY13" fmla="*/ 758920 h 1538351"/>
              <a:gd name="connsiteX14" fmla="*/ 6416159 w 6416159"/>
              <a:gd name="connsiteY14" fmla="*/ 1281954 h 1538351"/>
              <a:gd name="connsiteX15" fmla="*/ 6159762 w 6416159"/>
              <a:gd name="connsiteY15" fmla="*/ 1538351 h 1538351"/>
              <a:gd name="connsiteX16" fmla="*/ 5569426 w 6416159"/>
              <a:gd name="connsiteY16" fmla="*/ 1538351 h 1538351"/>
              <a:gd name="connsiteX17" fmla="*/ 5038123 w 6416159"/>
              <a:gd name="connsiteY17" fmla="*/ 1538351 h 1538351"/>
              <a:gd name="connsiteX18" fmla="*/ 4506820 w 6416159"/>
              <a:gd name="connsiteY18" fmla="*/ 1538351 h 1538351"/>
              <a:gd name="connsiteX19" fmla="*/ 4034551 w 6416159"/>
              <a:gd name="connsiteY19" fmla="*/ 1538351 h 1538351"/>
              <a:gd name="connsiteX20" fmla="*/ 3385180 w 6416159"/>
              <a:gd name="connsiteY20" fmla="*/ 1538351 h 1538351"/>
              <a:gd name="connsiteX21" fmla="*/ 2971945 w 6416159"/>
              <a:gd name="connsiteY21" fmla="*/ 1538351 h 1538351"/>
              <a:gd name="connsiteX22" fmla="*/ 2440642 w 6416159"/>
              <a:gd name="connsiteY22" fmla="*/ 1538351 h 1538351"/>
              <a:gd name="connsiteX23" fmla="*/ 1732238 w 6416159"/>
              <a:gd name="connsiteY23" fmla="*/ 1538351 h 1538351"/>
              <a:gd name="connsiteX24" fmla="*/ 1200935 w 6416159"/>
              <a:gd name="connsiteY24" fmla="*/ 1538351 h 1538351"/>
              <a:gd name="connsiteX25" fmla="*/ 256397 w 6416159"/>
              <a:gd name="connsiteY25" fmla="*/ 1538351 h 1538351"/>
              <a:gd name="connsiteX26" fmla="*/ 0 w 6416159"/>
              <a:gd name="connsiteY26" fmla="*/ 1281954 h 1538351"/>
              <a:gd name="connsiteX27" fmla="*/ 0 w 6416159"/>
              <a:gd name="connsiteY27" fmla="*/ 799942 h 1538351"/>
              <a:gd name="connsiteX28" fmla="*/ 0 w 6416159"/>
              <a:gd name="connsiteY28" fmla="*/ 256397 h 1538351"/>
              <a:gd name="connsiteX0" fmla="*/ 256397 w 6416159"/>
              <a:gd name="connsiteY0" fmla="*/ 1538351 h 1538351"/>
              <a:gd name="connsiteX1" fmla="*/ 0 w 6416159"/>
              <a:gd name="connsiteY1" fmla="*/ 1281954 h 1538351"/>
              <a:gd name="connsiteX2" fmla="*/ 0 w 6416159"/>
              <a:gd name="connsiteY2" fmla="*/ 769176 h 1538351"/>
              <a:gd name="connsiteX3" fmla="*/ 0 w 6416159"/>
              <a:gd name="connsiteY3" fmla="*/ 256397 h 1538351"/>
              <a:gd name="connsiteX4" fmla="*/ 256397 w 6416159"/>
              <a:gd name="connsiteY4" fmla="*/ 0 h 1538351"/>
              <a:gd name="connsiteX5" fmla="*/ 6159762 w 6416159"/>
              <a:gd name="connsiteY5" fmla="*/ 0 h 1538351"/>
              <a:gd name="connsiteX6" fmla="*/ 6416159 w 6416159"/>
              <a:gd name="connsiteY6" fmla="*/ 256397 h 1538351"/>
              <a:gd name="connsiteX7" fmla="*/ 6416159 w 6416159"/>
              <a:gd name="connsiteY7" fmla="*/ 789687 h 1538351"/>
              <a:gd name="connsiteX8" fmla="*/ 6416159 w 6416159"/>
              <a:gd name="connsiteY8" fmla="*/ 1281954 h 1538351"/>
              <a:gd name="connsiteX9" fmla="*/ 6159762 w 6416159"/>
              <a:gd name="connsiteY9" fmla="*/ 1538351 h 15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6159" h="1538351" stroke="0" extrusionOk="0">
                <a:moveTo>
                  <a:pt x="0" y="256397"/>
                </a:moveTo>
                <a:cubicBezTo>
                  <a:pt x="3166" y="144012"/>
                  <a:pt x="137065" y="-27791"/>
                  <a:pt x="256397" y="0"/>
                </a:cubicBezTo>
                <a:cubicBezTo>
                  <a:pt x="568113" y="-71574"/>
                  <a:pt x="641428" y="23341"/>
                  <a:pt x="905767" y="0"/>
                </a:cubicBezTo>
                <a:cubicBezTo>
                  <a:pt x="1170106" y="-23341"/>
                  <a:pt x="1251744" y="40756"/>
                  <a:pt x="1555137" y="0"/>
                </a:cubicBezTo>
                <a:cubicBezTo>
                  <a:pt x="1858530" y="-40756"/>
                  <a:pt x="1873122" y="21541"/>
                  <a:pt x="2027406" y="0"/>
                </a:cubicBezTo>
                <a:cubicBezTo>
                  <a:pt x="2181690" y="-21541"/>
                  <a:pt x="2453565" y="46746"/>
                  <a:pt x="2617743" y="0"/>
                </a:cubicBezTo>
                <a:cubicBezTo>
                  <a:pt x="2781921" y="-46746"/>
                  <a:pt x="3051543" y="72092"/>
                  <a:pt x="3267113" y="0"/>
                </a:cubicBezTo>
                <a:cubicBezTo>
                  <a:pt x="3482683" y="-72092"/>
                  <a:pt x="3579404" y="11731"/>
                  <a:pt x="3680349" y="0"/>
                </a:cubicBezTo>
                <a:cubicBezTo>
                  <a:pt x="3781294" y="-11731"/>
                  <a:pt x="3969979" y="51686"/>
                  <a:pt x="4152618" y="0"/>
                </a:cubicBezTo>
                <a:cubicBezTo>
                  <a:pt x="4335257" y="-51686"/>
                  <a:pt x="4541007" y="25761"/>
                  <a:pt x="4683921" y="0"/>
                </a:cubicBezTo>
                <a:cubicBezTo>
                  <a:pt x="4826835" y="-25761"/>
                  <a:pt x="4914885" y="45128"/>
                  <a:pt x="5097156" y="0"/>
                </a:cubicBezTo>
                <a:cubicBezTo>
                  <a:pt x="5279427" y="-45128"/>
                  <a:pt x="5888319" y="113718"/>
                  <a:pt x="6159762" y="0"/>
                </a:cubicBezTo>
                <a:cubicBezTo>
                  <a:pt x="6303392" y="-30985"/>
                  <a:pt x="6435155" y="126195"/>
                  <a:pt x="6416159" y="256397"/>
                </a:cubicBezTo>
                <a:cubicBezTo>
                  <a:pt x="6427223" y="385684"/>
                  <a:pt x="6389948" y="580698"/>
                  <a:pt x="6416159" y="758920"/>
                </a:cubicBezTo>
                <a:cubicBezTo>
                  <a:pt x="6442370" y="937142"/>
                  <a:pt x="6392971" y="1052056"/>
                  <a:pt x="6416159" y="1281954"/>
                </a:cubicBezTo>
                <a:cubicBezTo>
                  <a:pt x="6380693" y="1415922"/>
                  <a:pt x="6328979" y="1508355"/>
                  <a:pt x="6159762" y="1538351"/>
                </a:cubicBezTo>
                <a:cubicBezTo>
                  <a:pt x="5991079" y="1563797"/>
                  <a:pt x="5699251" y="1491220"/>
                  <a:pt x="5569426" y="1538351"/>
                </a:cubicBezTo>
                <a:cubicBezTo>
                  <a:pt x="5439601" y="1585482"/>
                  <a:pt x="5284428" y="1525302"/>
                  <a:pt x="5038123" y="1538351"/>
                </a:cubicBezTo>
                <a:cubicBezTo>
                  <a:pt x="4791818" y="1551400"/>
                  <a:pt x="4674576" y="1528626"/>
                  <a:pt x="4506820" y="1538351"/>
                </a:cubicBezTo>
                <a:cubicBezTo>
                  <a:pt x="4339064" y="1548076"/>
                  <a:pt x="4132638" y="1511248"/>
                  <a:pt x="4034551" y="1538351"/>
                </a:cubicBezTo>
                <a:cubicBezTo>
                  <a:pt x="3936464" y="1565454"/>
                  <a:pt x="3565849" y="1476181"/>
                  <a:pt x="3385180" y="1538351"/>
                </a:cubicBezTo>
                <a:cubicBezTo>
                  <a:pt x="3204511" y="1600521"/>
                  <a:pt x="3147571" y="1518649"/>
                  <a:pt x="2971945" y="1538351"/>
                </a:cubicBezTo>
                <a:cubicBezTo>
                  <a:pt x="2796320" y="1558053"/>
                  <a:pt x="2613524" y="1518832"/>
                  <a:pt x="2440642" y="1538351"/>
                </a:cubicBezTo>
                <a:cubicBezTo>
                  <a:pt x="2267760" y="1557870"/>
                  <a:pt x="1979842" y="1516468"/>
                  <a:pt x="1732238" y="1538351"/>
                </a:cubicBezTo>
                <a:cubicBezTo>
                  <a:pt x="1484634" y="1560234"/>
                  <a:pt x="1383704" y="1530975"/>
                  <a:pt x="1200935" y="1538351"/>
                </a:cubicBezTo>
                <a:cubicBezTo>
                  <a:pt x="1018166" y="1545727"/>
                  <a:pt x="599817" y="1451392"/>
                  <a:pt x="256397" y="1538351"/>
                </a:cubicBezTo>
                <a:cubicBezTo>
                  <a:pt x="100102" y="1527531"/>
                  <a:pt x="32198" y="1426847"/>
                  <a:pt x="0" y="1281954"/>
                </a:cubicBezTo>
                <a:cubicBezTo>
                  <a:pt x="-24562" y="1171052"/>
                  <a:pt x="34187" y="1011989"/>
                  <a:pt x="0" y="799942"/>
                </a:cubicBezTo>
                <a:cubicBezTo>
                  <a:pt x="-34187" y="587895"/>
                  <a:pt x="43765" y="507798"/>
                  <a:pt x="0" y="256397"/>
                </a:cubicBezTo>
                <a:close/>
              </a:path>
              <a:path w="6416159" h="1538351" fill="none" extrusionOk="0">
                <a:moveTo>
                  <a:pt x="256397" y="1538351"/>
                </a:moveTo>
                <a:cubicBezTo>
                  <a:pt x="119352" y="1534180"/>
                  <a:pt x="25923" y="1429469"/>
                  <a:pt x="0" y="1281954"/>
                </a:cubicBezTo>
                <a:cubicBezTo>
                  <a:pt x="-33001" y="1164469"/>
                  <a:pt x="18031" y="873591"/>
                  <a:pt x="0" y="769176"/>
                </a:cubicBezTo>
                <a:cubicBezTo>
                  <a:pt x="-18031" y="664761"/>
                  <a:pt x="52601" y="482711"/>
                  <a:pt x="0" y="256397"/>
                </a:cubicBezTo>
                <a:cubicBezTo>
                  <a:pt x="-9450" y="134010"/>
                  <a:pt x="92130" y="23942"/>
                  <a:pt x="256397" y="0"/>
                </a:cubicBezTo>
                <a:moveTo>
                  <a:pt x="6159762" y="0"/>
                </a:moveTo>
                <a:cubicBezTo>
                  <a:pt x="6303236" y="2852"/>
                  <a:pt x="6427351" y="107175"/>
                  <a:pt x="6416159" y="256397"/>
                </a:cubicBezTo>
                <a:cubicBezTo>
                  <a:pt x="6464348" y="441107"/>
                  <a:pt x="6406458" y="635953"/>
                  <a:pt x="6416159" y="789687"/>
                </a:cubicBezTo>
                <a:cubicBezTo>
                  <a:pt x="6425860" y="943421"/>
                  <a:pt x="6409262" y="1159796"/>
                  <a:pt x="6416159" y="1281954"/>
                </a:cubicBezTo>
                <a:cubicBezTo>
                  <a:pt x="6436948" y="1411699"/>
                  <a:pt x="6295634" y="1545220"/>
                  <a:pt x="6159762" y="1538351"/>
                </a:cubicBezTo>
              </a:path>
              <a:path w="6416159" h="1538351" fill="none" stroke="0" extrusionOk="0">
                <a:moveTo>
                  <a:pt x="256397" y="1538351"/>
                </a:moveTo>
                <a:cubicBezTo>
                  <a:pt x="79304" y="1538698"/>
                  <a:pt x="-4989" y="1409954"/>
                  <a:pt x="0" y="1281954"/>
                </a:cubicBezTo>
                <a:cubicBezTo>
                  <a:pt x="-53144" y="1089120"/>
                  <a:pt x="33037" y="965468"/>
                  <a:pt x="0" y="799942"/>
                </a:cubicBezTo>
                <a:cubicBezTo>
                  <a:pt x="-33037" y="634416"/>
                  <a:pt x="1936" y="445210"/>
                  <a:pt x="0" y="256397"/>
                </a:cubicBezTo>
                <a:cubicBezTo>
                  <a:pt x="1231" y="109940"/>
                  <a:pt x="108974" y="40757"/>
                  <a:pt x="256397" y="0"/>
                </a:cubicBezTo>
                <a:moveTo>
                  <a:pt x="6159762" y="0"/>
                </a:moveTo>
                <a:cubicBezTo>
                  <a:pt x="6326267" y="-16353"/>
                  <a:pt x="6414313" y="110056"/>
                  <a:pt x="6416159" y="256397"/>
                </a:cubicBezTo>
                <a:cubicBezTo>
                  <a:pt x="6472088" y="507587"/>
                  <a:pt x="6410494" y="599394"/>
                  <a:pt x="6416159" y="769176"/>
                </a:cubicBezTo>
                <a:cubicBezTo>
                  <a:pt x="6421824" y="938958"/>
                  <a:pt x="6414614" y="1147475"/>
                  <a:pt x="6416159" y="1281954"/>
                </a:cubicBezTo>
                <a:cubicBezTo>
                  <a:pt x="6448733" y="1442610"/>
                  <a:pt x="6327518" y="1522621"/>
                  <a:pt x="6159762" y="1538351"/>
                </a:cubicBezTo>
              </a:path>
            </a:pathLst>
          </a:custGeom>
          <a:solidFill>
            <a:srgbClr val="EAB482"/>
          </a:solidFill>
          <a:ln w="57150">
            <a:solidFill>
              <a:srgbClr val="6B4E33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rgbClr val="745538">
                <a:alpha val="40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5FB857-D434-48CB-A749-6F019E6D4507}"/>
              </a:ext>
            </a:extLst>
          </p:cNvPr>
          <p:cNvSpPr txBox="1"/>
          <p:nvPr/>
        </p:nvSpPr>
        <p:spPr>
          <a:xfrm>
            <a:off x="1363919" y="2027356"/>
            <a:ext cx="6416159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28575">
                  <a:noFill/>
                  <a:prstDash val="solid"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الأنشطة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D438FB4-161D-40E8-823E-4B4C4B854816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noFill/>
          <a:ln w="38100">
            <a:solidFill>
              <a:srgbClr val="C09200"/>
            </a:solidFill>
          </a:ln>
          <a:effectLst>
            <a:glow rad="88900">
              <a:srgbClr val="8E684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4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66D1A53-E290-476E-BBA0-0D6C76C6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5686"/>
            <a:ext cx="1456372" cy="864096"/>
          </a:xfrm>
          <a:prstGeom prst="rect">
            <a:avLst/>
          </a:prstGeom>
          <a:effectLst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1DA7D39-9753-4698-A6DA-5DC96A8656DC}"/>
              </a:ext>
            </a:extLst>
          </p:cNvPr>
          <p:cNvSpPr txBox="1"/>
          <p:nvPr/>
        </p:nvSpPr>
        <p:spPr>
          <a:xfrm>
            <a:off x="222193" y="339502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ln w="19050">
                  <a:noFill/>
                </a:ln>
                <a:solidFill>
                  <a:srgbClr val="FFD347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(1)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D79B736-DB34-4753-BC87-22E4BA85BCF6}"/>
              </a:ext>
            </a:extLst>
          </p:cNvPr>
          <p:cNvSpPr txBox="1"/>
          <p:nvPr/>
        </p:nvSpPr>
        <p:spPr>
          <a:xfrm>
            <a:off x="1513058" y="1137027"/>
            <a:ext cx="7563912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ar-SA" sz="2400" b="1" dirty="0">
                <a:solidFill>
                  <a:srgbClr val="FFDF79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Hacen Liner XL" panose="02000000000000000000" pitchFamily="2" charset="-78"/>
              </a:rPr>
              <a:t>صنف دواعي الزنا الاتية بحسب ما ترى أنه أشدها تأثيرا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8FEE94-C49D-4822-BCE1-16475357C1CB}"/>
              </a:ext>
            </a:extLst>
          </p:cNvPr>
          <p:cNvGrpSpPr/>
          <p:nvPr/>
        </p:nvGrpSpPr>
        <p:grpSpPr>
          <a:xfrm>
            <a:off x="8049199" y="70454"/>
            <a:ext cx="969711" cy="923330"/>
            <a:chOff x="8049199" y="70454"/>
            <a:chExt cx="969711" cy="923330"/>
          </a:xfrm>
          <a:effectLst>
            <a:glow rad="50800">
              <a:schemeClr val="accent6">
                <a:lumMod val="50000"/>
                <a:alpha val="68000"/>
              </a:schemeClr>
            </a:glow>
          </a:effectLst>
        </p:grpSpPr>
        <p:sp>
          <p:nvSpPr>
            <p:cNvPr id="45" name="Google Shape;9561;p69">
              <a:extLst>
                <a:ext uri="{FF2B5EF4-FFF2-40B4-BE49-F238E27FC236}">
                  <a16:creationId xmlns:a16="http://schemas.microsoft.com/office/drawing/2014/main" id="{15439C55-567A-40BB-BB8A-CDFB28BC4080}"/>
                </a:ext>
              </a:extLst>
            </p:cNvPr>
            <p:cNvSpPr/>
            <p:nvPr/>
          </p:nvSpPr>
          <p:spPr>
            <a:xfrm>
              <a:off x="8049199" y="70454"/>
              <a:ext cx="739574" cy="92333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6" name="Google Shape;9562;p69">
              <a:extLst>
                <a:ext uri="{FF2B5EF4-FFF2-40B4-BE49-F238E27FC236}">
                  <a16:creationId xmlns:a16="http://schemas.microsoft.com/office/drawing/2014/main" id="{D7A3EB29-2049-4FF0-AFE4-0A77D0B0AC50}"/>
                </a:ext>
              </a:extLst>
            </p:cNvPr>
            <p:cNvSpPr/>
            <p:nvPr/>
          </p:nvSpPr>
          <p:spPr>
            <a:xfrm>
              <a:off x="8387921" y="178485"/>
              <a:ext cx="59586" cy="54093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7" name="Google Shape;9563;p69">
              <a:extLst>
                <a:ext uri="{FF2B5EF4-FFF2-40B4-BE49-F238E27FC236}">
                  <a16:creationId xmlns:a16="http://schemas.microsoft.com/office/drawing/2014/main" id="{189A647A-DE62-46FA-AE9A-9FA7DC72864B}"/>
                </a:ext>
              </a:extLst>
            </p:cNvPr>
            <p:cNvSpPr/>
            <p:nvPr/>
          </p:nvSpPr>
          <p:spPr>
            <a:xfrm>
              <a:off x="8160410" y="394547"/>
              <a:ext cx="287097" cy="270233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8" name="Google Shape;9564;p69">
              <a:extLst>
                <a:ext uri="{FF2B5EF4-FFF2-40B4-BE49-F238E27FC236}">
                  <a16:creationId xmlns:a16="http://schemas.microsoft.com/office/drawing/2014/main" id="{CEBF6F2B-1442-427F-9056-074CCA84297E}"/>
                </a:ext>
              </a:extLst>
            </p:cNvPr>
            <p:cNvSpPr/>
            <p:nvPr/>
          </p:nvSpPr>
          <p:spPr>
            <a:xfrm>
              <a:off x="8501676" y="502578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49" name="Google Shape;9565;p69">
              <a:extLst>
                <a:ext uri="{FF2B5EF4-FFF2-40B4-BE49-F238E27FC236}">
                  <a16:creationId xmlns:a16="http://schemas.microsoft.com/office/drawing/2014/main" id="{6A755E17-165D-4EDB-9380-01ABE6E845C8}"/>
                </a:ext>
              </a:extLst>
            </p:cNvPr>
            <p:cNvSpPr/>
            <p:nvPr/>
          </p:nvSpPr>
          <p:spPr>
            <a:xfrm>
              <a:off x="8501676" y="394547"/>
              <a:ext cx="170797" cy="56588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0" name="Google Shape;9566;p69">
              <a:extLst>
                <a:ext uri="{FF2B5EF4-FFF2-40B4-BE49-F238E27FC236}">
                  <a16:creationId xmlns:a16="http://schemas.microsoft.com/office/drawing/2014/main" id="{DF652056-BDDF-4BD1-969E-455E5ECF1191}"/>
                </a:ext>
              </a:extLst>
            </p:cNvPr>
            <p:cNvSpPr/>
            <p:nvPr/>
          </p:nvSpPr>
          <p:spPr>
            <a:xfrm>
              <a:off x="8501676" y="610687"/>
              <a:ext cx="170797" cy="54093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1" name="Google Shape;9567;p69">
              <a:extLst>
                <a:ext uri="{FF2B5EF4-FFF2-40B4-BE49-F238E27FC236}">
                  <a16:creationId xmlns:a16="http://schemas.microsoft.com/office/drawing/2014/main" id="{6350A23E-F906-474A-828C-8563DB3229D4}"/>
                </a:ext>
              </a:extLst>
            </p:cNvPr>
            <p:cNvSpPr/>
            <p:nvPr/>
          </p:nvSpPr>
          <p:spPr>
            <a:xfrm>
              <a:off x="8157784" y="721134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2" name="Google Shape;9568;p69">
              <a:extLst>
                <a:ext uri="{FF2B5EF4-FFF2-40B4-BE49-F238E27FC236}">
                  <a16:creationId xmlns:a16="http://schemas.microsoft.com/office/drawing/2014/main" id="{EF5F53FD-9FDD-4B9C-9EE2-869EB0C1FC17}"/>
                </a:ext>
              </a:extLst>
            </p:cNvPr>
            <p:cNvSpPr/>
            <p:nvPr/>
          </p:nvSpPr>
          <p:spPr>
            <a:xfrm>
              <a:off x="8157784" y="829243"/>
              <a:ext cx="514690" cy="54093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53" name="Google Shape;9569;p69">
              <a:extLst>
                <a:ext uri="{FF2B5EF4-FFF2-40B4-BE49-F238E27FC236}">
                  <a16:creationId xmlns:a16="http://schemas.microsoft.com/office/drawing/2014/main" id="{EFC58209-5ADD-4EEA-9261-2A59185C56B9}"/>
                </a:ext>
              </a:extLst>
            </p:cNvPr>
            <p:cNvSpPr/>
            <p:nvPr/>
          </p:nvSpPr>
          <p:spPr>
            <a:xfrm>
              <a:off x="8843024" y="180901"/>
              <a:ext cx="175886" cy="812883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rgbClr val="793905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79399"/>
              </p:ext>
            </p:extLst>
          </p:nvPr>
        </p:nvGraphicFramePr>
        <p:xfrm>
          <a:off x="1874182" y="1802925"/>
          <a:ext cx="7056785" cy="32518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14029">
                  <a:extLst>
                    <a:ext uri="{9D8B030D-6E8A-4147-A177-3AD203B41FA5}">
                      <a16:colId xmlns:a16="http://schemas.microsoft.com/office/drawing/2014/main" val="27063401"/>
                    </a:ext>
                  </a:extLst>
                </a:gridCol>
                <a:gridCol w="3673842">
                  <a:extLst>
                    <a:ext uri="{9D8B030D-6E8A-4147-A177-3AD203B41FA5}">
                      <a16:colId xmlns:a16="http://schemas.microsoft.com/office/drawing/2014/main" val="1005954157"/>
                    </a:ext>
                  </a:extLst>
                </a:gridCol>
                <a:gridCol w="819116">
                  <a:extLst>
                    <a:ext uri="{9D8B030D-6E8A-4147-A177-3AD203B41FA5}">
                      <a16:colId xmlns:a16="http://schemas.microsoft.com/office/drawing/2014/main" val="803086433"/>
                    </a:ext>
                  </a:extLst>
                </a:gridCol>
                <a:gridCol w="924899">
                  <a:extLst>
                    <a:ext uri="{9D8B030D-6E8A-4147-A177-3AD203B41FA5}">
                      <a16:colId xmlns:a16="http://schemas.microsoft.com/office/drawing/2014/main" val="3898862326"/>
                    </a:ext>
                  </a:extLst>
                </a:gridCol>
                <a:gridCol w="924899">
                  <a:extLst>
                    <a:ext uri="{9D8B030D-6E8A-4147-A177-3AD203B41FA5}">
                      <a16:colId xmlns:a16="http://schemas.microsoft.com/office/drawing/2014/main" val="1455392664"/>
                    </a:ext>
                  </a:extLst>
                </a:gridCol>
              </a:tblGrid>
              <a:tr h="619475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</a:t>
                      </a:r>
                      <a:endParaRPr lang="en-US" sz="2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من دواعي الزنا </a:t>
                      </a:r>
                      <a:endParaRPr lang="en-US" sz="28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1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مستوى التأثر</a:t>
                      </a:r>
                      <a:endParaRPr lang="en-US" sz="20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35631"/>
                  </a:ext>
                </a:extLst>
              </a:tr>
              <a:tr h="62499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مرتفع</a:t>
                      </a:r>
                      <a:endParaRPr lang="en-US" sz="20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متوسط</a:t>
                      </a:r>
                      <a:endParaRPr lang="en-US" sz="20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منخفض</a:t>
                      </a:r>
                      <a:endParaRPr lang="en-US" sz="20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9389"/>
                  </a:ext>
                </a:extLst>
              </a:tr>
              <a:tr h="4245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9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خلوة الرجل بالمرأة الأجنبية عنه</a:t>
                      </a:r>
                      <a:endParaRPr lang="en-US" sz="19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45245"/>
                  </a:ext>
                </a:extLst>
              </a:tr>
              <a:tr h="52988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2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9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المحادثة عبر وسائل التواصل</a:t>
                      </a:r>
                      <a:endParaRPr lang="en-US" sz="19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48528"/>
                  </a:ext>
                </a:extLst>
              </a:tr>
              <a:tr h="6283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3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9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الافلام والمسلسلات التي تظهر في القنوات 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9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الفضائية</a:t>
                      </a:r>
                      <a:endParaRPr lang="en-US" sz="19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8779"/>
                  </a:ext>
                </a:extLst>
              </a:tr>
              <a:tr h="4245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FFF5D5"/>
                          </a:solidFill>
                          <a:effectLst>
                            <a:glow rad="114300">
                              <a:srgbClr val="644C00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4</a:t>
                      </a:r>
                      <a:endParaRPr lang="en-US" sz="2400" b="1" kern="1200" dirty="0">
                        <a:solidFill>
                          <a:srgbClr val="FFF5D5"/>
                        </a:solidFill>
                        <a:effectLst>
                          <a:glow rad="114300">
                            <a:srgbClr val="644C00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ubai" panose="020B0503030403030204" pitchFamily="34" charset="-78"/>
                        <a:ea typeface="+mn-ea"/>
                        <a:cs typeface="Dubai" panose="020B0503030403030204" pitchFamily="34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900" b="1" kern="1200" dirty="0">
                          <a:solidFill>
                            <a:srgbClr val="FDF1E9"/>
                          </a:solidFill>
                          <a:effectLst>
                            <a:glow rad="114300">
                              <a:srgbClr val="632D09"/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Dante" panose="02020502050200020203" pitchFamily="18" charset="0"/>
                          <a:ea typeface="+mn-ea"/>
                          <a:cs typeface="Bahij Tanseek Pro" panose="02040703060201020203" pitchFamily="18" charset="-78"/>
                        </a:rPr>
                        <a:t>الصور والمقاطع المخلة بالآداب</a:t>
                      </a:r>
                      <a:endParaRPr lang="en-US" sz="1900" b="1" kern="1200" dirty="0">
                        <a:solidFill>
                          <a:srgbClr val="FDF1E9"/>
                        </a:solidFill>
                        <a:effectLst>
                          <a:glow rad="114300">
                            <a:srgbClr val="632D09"/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Dante" panose="02020502050200020203" pitchFamily="18" charset="0"/>
                        <a:ea typeface="+mn-ea"/>
                        <a:cs typeface="Bahij Tanseek Pro" panose="02040703060201020203" pitchFamily="18" charset="-78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248" marR="542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99262"/>
                  </a:ext>
                </a:extLst>
              </a:tr>
            </a:tbl>
          </a:graphicData>
        </a:graphic>
      </p:graphicFrame>
      <p:pic>
        <p:nvPicPr>
          <p:cNvPr id="4" name="رسم 3" descr="علامة تحديد">
            <a:extLst>
              <a:ext uri="{FF2B5EF4-FFF2-40B4-BE49-F238E27FC236}">
                <a16:creationId xmlns:a16="http://schemas.microsoft.com/office/drawing/2014/main" id="{12424DED-9FF7-4A00-98C5-4D0B74EDA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96126" y="3026866"/>
            <a:ext cx="432047" cy="432047"/>
          </a:xfrm>
          <a:prstGeom prst="rect">
            <a:avLst/>
          </a:prstGeom>
        </p:spPr>
      </p:pic>
      <p:pic>
        <p:nvPicPr>
          <p:cNvPr id="6" name="رسم 5" descr="علامة تحديد">
            <a:extLst>
              <a:ext uri="{FF2B5EF4-FFF2-40B4-BE49-F238E27FC236}">
                <a16:creationId xmlns:a16="http://schemas.microsoft.com/office/drawing/2014/main" id="{FA75F552-70F1-4ADF-8C2E-762121B07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59832" y="3547321"/>
            <a:ext cx="432047" cy="432047"/>
          </a:xfrm>
          <a:prstGeom prst="rect">
            <a:avLst/>
          </a:prstGeom>
        </p:spPr>
      </p:pic>
      <p:pic>
        <p:nvPicPr>
          <p:cNvPr id="7" name="رسم 6" descr="علامة تحديد">
            <a:extLst>
              <a:ext uri="{FF2B5EF4-FFF2-40B4-BE49-F238E27FC236}">
                <a16:creationId xmlns:a16="http://schemas.microsoft.com/office/drawing/2014/main" id="{D32B52E5-3BC6-445C-870C-F2CEBBB87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59831" y="4100501"/>
            <a:ext cx="432047" cy="432047"/>
          </a:xfrm>
          <a:prstGeom prst="rect">
            <a:avLst/>
          </a:prstGeom>
        </p:spPr>
      </p:pic>
      <p:pic>
        <p:nvPicPr>
          <p:cNvPr id="8" name="رسم 7" descr="علامة تحديد">
            <a:extLst>
              <a:ext uri="{FF2B5EF4-FFF2-40B4-BE49-F238E27FC236}">
                <a16:creationId xmlns:a16="http://schemas.microsoft.com/office/drawing/2014/main" id="{19549A24-B0AA-40D8-B6F7-EFCA044BA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96126" y="4622744"/>
            <a:ext cx="432047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السادس عشر</Template>
  <TotalTime>1</TotalTime>
  <Words>829</Words>
  <Application>Microsoft Office PowerPoint</Application>
  <PresentationFormat>عرض على الشاشة (16:9)</PresentationFormat>
  <Paragraphs>139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35" baseType="lpstr">
      <vt:lpstr>맑은 고딕</vt:lpstr>
      <vt:lpstr>AbdoMaster-Bold</vt:lpstr>
      <vt:lpstr>AlWatanHeadlines-Bold</vt:lpstr>
      <vt:lpstr>Arial</vt:lpstr>
      <vt:lpstr>Bahij Tanseek Pro</vt:lpstr>
      <vt:lpstr>Berkshire Swash</vt:lpstr>
      <vt:lpstr>BoutrosNewsH1</vt:lpstr>
      <vt:lpstr>Calibri</vt:lpstr>
      <vt:lpstr>Castile-Thin</vt:lpstr>
      <vt:lpstr>Dante</vt:lpstr>
      <vt:lpstr>Dubai</vt:lpstr>
      <vt:lpstr>Hacen Beirut</vt:lpstr>
      <vt:lpstr>Hacen Liner XL</vt:lpstr>
      <vt:lpstr>Hacen Tunisia Bold</vt:lpstr>
      <vt:lpstr>HSIshraq-Medium</vt:lpstr>
      <vt:lpstr>STC Bold</vt:lpstr>
      <vt:lpstr>نسق Office</vt:lpstr>
      <vt:lpstr>Custom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2021-01-07T16:03:40Z</dcterms:created>
  <dcterms:modified xsi:type="dcterms:W3CDTF">2021-01-07T16:04:43Z</dcterms:modified>
</cp:coreProperties>
</file>